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83" r:id="rId2"/>
    <p:sldId id="292" r:id="rId3"/>
    <p:sldId id="295" r:id="rId4"/>
    <p:sldId id="293" r:id="rId5"/>
    <p:sldId id="294" r:id="rId6"/>
    <p:sldId id="285" r:id="rId7"/>
    <p:sldId id="287" r:id="rId8"/>
    <p:sldId id="324" r:id="rId9"/>
    <p:sldId id="289" r:id="rId10"/>
    <p:sldId id="317" r:id="rId11"/>
    <p:sldId id="318" r:id="rId12"/>
    <p:sldId id="319" r:id="rId13"/>
    <p:sldId id="320" r:id="rId14"/>
    <p:sldId id="321" r:id="rId15"/>
    <p:sldId id="325" r:id="rId16"/>
    <p:sldId id="326" r:id="rId17"/>
    <p:sldId id="334" r:id="rId18"/>
    <p:sldId id="335" r:id="rId19"/>
    <p:sldId id="323" r:id="rId20"/>
    <p:sldId id="362" r:id="rId21"/>
    <p:sldId id="374" r:id="rId22"/>
    <p:sldId id="296" r:id="rId23"/>
    <p:sldId id="297" r:id="rId24"/>
    <p:sldId id="336" r:id="rId25"/>
    <p:sldId id="299" r:id="rId26"/>
    <p:sldId id="300" r:id="rId27"/>
    <p:sldId id="306" r:id="rId28"/>
    <p:sldId id="307" r:id="rId29"/>
    <p:sldId id="308" r:id="rId30"/>
    <p:sldId id="310" r:id="rId31"/>
    <p:sldId id="311" r:id="rId32"/>
    <p:sldId id="312" r:id="rId33"/>
    <p:sldId id="313" r:id="rId34"/>
    <p:sldId id="314" r:id="rId35"/>
    <p:sldId id="315" r:id="rId36"/>
    <p:sldId id="316" r:id="rId37"/>
    <p:sldId id="345" r:id="rId38"/>
    <p:sldId id="376" r:id="rId39"/>
    <p:sldId id="302" r:id="rId40"/>
    <p:sldId id="303" r:id="rId41"/>
    <p:sldId id="304" r:id="rId42"/>
    <p:sldId id="305" r:id="rId43"/>
    <p:sldId id="342" r:id="rId44"/>
    <p:sldId id="343" r:id="rId45"/>
    <p:sldId id="344" r:id="rId46"/>
    <p:sldId id="347" r:id="rId47"/>
    <p:sldId id="366" r:id="rId48"/>
    <p:sldId id="364" r:id="rId49"/>
    <p:sldId id="363" r:id="rId50"/>
    <p:sldId id="365" r:id="rId51"/>
    <p:sldId id="367" r:id="rId52"/>
    <p:sldId id="368" r:id="rId53"/>
    <p:sldId id="359" r:id="rId54"/>
    <p:sldId id="360" r:id="rId55"/>
    <p:sldId id="371" r:id="rId56"/>
    <p:sldId id="284" r:id="rId57"/>
    <p:sldId id="286" r:id="rId58"/>
    <p:sldId id="333" r:id="rId59"/>
    <p:sldId id="369" r:id="rId60"/>
    <p:sldId id="370" r:id="rId61"/>
    <p:sldId id="372" r:id="rId62"/>
    <p:sldId id="373" r:id="rId63"/>
    <p:sldId id="375" r:id="rId64"/>
    <p:sldId id="377" r:id="rId65"/>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BDF9871F-36D0-4D48-8A0F-495969B8341F}">
          <p14:sldIdLst>
            <p14:sldId id="283"/>
            <p14:sldId id="292"/>
            <p14:sldId id="295"/>
            <p14:sldId id="293"/>
            <p14:sldId id="294"/>
            <p14:sldId id="285"/>
            <p14:sldId id="287"/>
            <p14:sldId id="324"/>
            <p14:sldId id="289"/>
            <p14:sldId id="317"/>
            <p14:sldId id="318"/>
            <p14:sldId id="319"/>
            <p14:sldId id="320"/>
            <p14:sldId id="321"/>
            <p14:sldId id="325"/>
            <p14:sldId id="326"/>
            <p14:sldId id="334"/>
            <p14:sldId id="335"/>
            <p14:sldId id="323"/>
            <p14:sldId id="362"/>
            <p14:sldId id="374"/>
            <p14:sldId id="296"/>
            <p14:sldId id="297"/>
            <p14:sldId id="336"/>
            <p14:sldId id="299"/>
            <p14:sldId id="300"/>
            <p14:sldId id="306"/>
            <p14:sldId id="307"/>
            <p14:sldId id="308"/>
            <p14:sldId id="310"/>
            <p14:sldId id="311"/>
            <p14:sldId id="312"/>
            <p14:sldId id="313"/>
            <p14:sldId id="314"/>
            <p14:sldId id="315"/>
            <p14:sldId id="316"/>
            <p14:sldId id="345"/>
            <p14:sldId id="376"/>
            <p14:sldId id="302"/>
            <p14:sldId id="303"/>
            <p14:sldId id="304"/>
            <p14:sldId id="305"/>
            <p14:sldId id="342"/>
            <p14:sldId id="343"/>
            <p14:sldId id="344"/>
            <p14:sldId id="347"/>
            <p14:sldId id="366"/>
            <p14:sldId id="364"/>
            <p14:sldId id="363"/>
            <p14:sldId id="365"/>
            <p14:sldId id="367"/>
            <p14:sldId id="368"/>
            <p14:sldId id="359"/>
            <p14:sldId id="360"/>
            <p14:sldId id="371"/>
          </p14:sldIdLst>
        </p14:section>
        <p14:section name="未命名的章節" id="{B1F2A56C-3F4E-4A6A-B884-9AD8B23F05F5}">
          <p14:sldIdLst>
            <p14:sldId id="284"/>
            <p14:sldId id="286"/>
            <p14:sldId id="333"/>
            <p14:sldId id="369"/>
            <p14:sldId id="370"/>
            <p14:sldId id="372"/>
            <p14:sldId id="373"/>
            <p14:sldId id="375"/>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C90"/>
    <a:srgbClr val="FFFFA7"/>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545" autoAdjust="0"/>
  </p:normalViewPr>
  <p:slideViewPr>
    <p:cSldViewPr>
      <p:cViewPr>
        <p:scale>
          <a:sx n="60" d="100"/>
          <a:sy n="60" d="100"/>
        </p:scale>
        <p:origin x="-1483" y="-163"/>
      </p:cViewPr>
      <p:guideLst>
        <p:guide orient="horz" pos="2160"/>
        <p:guide pos="2880"/>
      </p:guideLst>
    </p:cSldViewPr>
  </p:slideViewPr>
  <p:outlineViewPr>
    <p:cViewPr>
      <p:scale>
        <a:sx n="33" d="100"/>
        <a:sy n="33" d="100"/>
      </p:scale>
      <p:origin x="0" y="4170"/>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CFC9DDB0-3764-438F-809A-F755EA9F6DE1}" type="datetimeFigureOut">
              <a:rPr lang="zh-TW" altLang="en-US"/>
              <a:pPr>
                <a:defRPr/>
              </a:pPr>
              <a:t>2016/11/25</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BEE7EA30-B870-4199-AB88-59C1221B9756}" type="slidenum">
              <a:rPr lang="zh-TW" altLang="en-US"/>
              <a:pPr>
                <a:defRPr/>
              </a:pPr>
              <a:t>‹#›</a:t>
            </a:fld>
            <a:endParaRPr lang="zh-TW" altLang="en-US"/>
          </a:p>
        </p:txBody>
      </p:sp>
    </p:spTree>
    <p:extLst>
      <p:ext uri="{BB962C8B-B14F-4D97-AF65-F5344CB8AC3E}">
        <p14:creationId xmlns:p14="http://schemas.microsoft.com/office/powerpoint/2010/main" val="418346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EE7EA30-B870-4199-AB88-59C1221B9756}" type="slidenum">
              <a:rPr lang="zh-TW" altLang="en-US" smtClean="0"/>
              <a:pPr>
                <a:defRPr/>
              </a:pPr>
              <a:t>15</a:t>
            </a:fld>
            <a:endParaRPr lang="zh-TW" altLang="en-US"/>
          </a:p>
        </p:txBody>
      </p:sp>
    </p:spTree>
    <p:extLst>
      <p:ext uri="{BB962C8B-B14F-4D97-AF65-F5344CB8AC3E}">
        <p14:creationId xmlns:p14="http://schemas.microsoft.com/office/powerpoint/2010/main" val="300230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第二階段的間接影響分析，可從初始影響集合直接查詢每個受影響的程式，相依的其他程式，此時只要看藍色</a:t>
            </a:r>
            <a:r>
              <a:rPr lang="en-US" altLang="zh-TW" dirty="0"/>
              <a:t>backward</a:t>
            </a:r>
            <a:r>
              <a:rPr lang="zh-TW" altLang="en-US" dirty="0"/>
              <a:t>關聯，以此圖為例只有右下角與左上角的二個程式有間接影響需要進一步分析。</a:t>
            </a:r>
          </a:p>
        </p:txBody>
      </p:sp>
      <p:sp>
        <p:nvSpPr>
          <p:cNvPr id="4" name="投影片編號版面配置區 3"/>
          <p:cNvSpPr>
            <a:spLocks noGrp="1"/>
          </p:cNvSpPr>
          <p:nvPr>
            <p:ph type="sldNum" sz="quarter" idx="10"/>
          </p:nvPr>
        </p:nvSpPr>
        <p:spPr/>
        <p:txBody>
          <a:bodyPr/>
          <a:lstStyle/>
          <a:p>
            <a:pPr>
              <a:defRPr/>
            </a:pPr>
            <a:fld id="{DA5C34CD-54F1-41C3-B719-8BD95C220343}" type="slidenum">
              <a:rPr lang="zh-TW" altLang="en-US" smtClean="0">
                <a:solidFill>
                  <a:prstClr val="black"/>
                </a:solidFill>
              </a:rPr>
              <a:pPr>
                <a:defRPr/>
              </a:pPr>
              <a:t>51</a:t>
            </a:fld>
            <a:endParaRPr lang="zh-TW" altLang="en-US">
              <a:solidFill>
                <a:prstClr val="black"/>
              </a:solidFill>
            </a:endParaRPr>
          </a:p>
        </p:txBody>
      </p:sp>
    </p:spTree>
    <p:extLst>
      <p:ext uri="{BB962C8B-B14F-4D97-AF65-F5344CB8AC3E}">
        <p14:creationId xmlns:p14="http://schemas.microsoft.com/office/powerpoint/2010/main" val="278442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ant" altLang="en-US" smtClean="0"/>
          </a:p>
        </p:txBody>
      </p:sp>
      <p:sp>
        <p:nvSpPr>
          <p:cNvPr id="4" name="投影片編號版面配置區 3"/>
          <p:cNvSpPr>
            <a:spLocks noGrp="1"/>
          </p:cNvSpPr>
          <p:nvPr>
            <p:ph type="sldNum" sz="quarter" idx="5"/>
          </p:nvPr>
        </p:nvSpPr>
        <p:spPr/>
        <p:txBody>
          <a:bodyPr/>
          <a:lstStyle/>
          <a:p>
            <a:pPr>
              <a:defRPr/>
            </a:pPr>
            <a:fld id="{D784BE59-5695-4111-A229-27AD081241AC}" type="slidenum">
              <a:rPr lang="zh-Hant" altLang="en-US" smtClean="0"/>
              <a:pPr>
                <a:defRPr/>
              </a:pPr>
              <a:t>56</a:t>
            </a:fld>
            <a:endParaRPr lang="zh-Hant" altLang="en-US"/>
          </a:p>
        </p:txBody>
      </p:sp>
    </p:spTree>
    <p:extLst>
      <p:ext uri="{BB962C8B-B14F-4D97-AF65-F5344CB8AC3E}">
        <p14:creationId xmlns:p14="http://schemas.microsoft.com/office/powerpoint/2010/main" val="136913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D69099B7-1CCC-496B-849A-F84EFDD781B1}" type="slidenum">
              <a:rPr lang="zh-TW" altLang="en-US" smtClean="0"/>
              <a:pPr>
                <a:defRPr/>
              </a:pPr>
              <a:t>57</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ea typeface="新細明體" pitchFamily="18" charset="-120"/>
              </a:rPr>
              <a:t>1. </a:t>
            </a:r>
          </a:p>
        </p:txBody>
      </p:sp>
      <p:sp>
        <p:nvSpPr>
          <p:cNvPr id="53252" name="Slide Number Placeholder 3"/>
          <p:cNvSpPr txBox="1">
            <a:spLocks noGrp="1"/>
          </p:cNvSpPr>
          <p:nvPr/>
        </p:nvSpPr>
        <p:spPr bwMode="auto">
          <a:xfrm>
            <a:off x="3855838"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452C5DD-07C6-43FC-804D-D1C434C7E7FF}" type="slidenum">
              <a:rPr kumimoji="0" lang="zh-TW" altLang="en-US" sz="1200">
                <a:latin typeface="Calibri" pitchFamily="34" charset="0"/>
              </a:rPr>
              <a:pPr algn="r" eaLnBrk="1" hangingPunct="1"/>
              <a:t>61</a:t>
            </a:fld>
            <a:endParaRPr kumimoji="0" lang="en-US" altLang="zh-TW"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EE7EA30-B870-4199-AB88-59C1221B9756}" type="slidenum">
              <a:rPr lang="zh-TW" altLang="en-US" smtClean="0"/>
              <a:pPr>
                <a:defRPr/>
              </a:pPr>
              <a:t>16</a:t>
            </a:fld>
            <a:endParaRPr lang="zh-TW" altLang="en-US"/>
          </a:p>
        </p:txBody>
      </p:sp>
    </p:spTree>
    <p:extLst>
      <p:ext uri="{BB962C8B-B14F-4D97-AF65-F5344CB8AC3E}">
        <p14:creationId xmlns:p14="http://schemas.microsoft.com/office/powerpoint/2010/main" val="300230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ea typeface="新細明體" pitchFamily="18" charset="-120"/>
              </a:rPr>
              <a:t>Intermediation: </a:t>
            </a:r>
            <a:r>
              <a:rPr lang="zh-TW" altLang="en-US" smtClean="0">
                <a:ea typeface="新細明體" pitchFamily="18" charset="-120"/>
              </a:rPr>
              <a:t>中介商</a:t>
            </a:r>
            <a:endParaRPr lang="en-US" altLang="zh-TW" smtClean="0">
              <a:ea typeface="新細明體" pitchFamily="18" charset="-120"/>
            </a:endParaRPr>
          </a:p>
          <a:p>
            <a:r>
              <a:rPr lang="en-US" altLang="zh-TW" smtClean="0">
                <a:ea typeface="新細明體" pitchFamily="18" charset="-120"/>
              </a:rPr>
              <a:t>Aggregation: </a:t>
            </a:r>
            <a:r>
              <a:rPr lang="zh-TW" altLang="en-US" smtClean="0">
                <a:ea typeface="新細明體" pitchFamily="18" charset="-120"/>
              </a:rPr>
              <a:t>聚集商</a:t>
            </a:r>
            <a:endParaRPr lang="en-US" altLang="zh-TW" smtClean="0">
              <a:ea typeface="新細明體" pitchFamily="18" charset="-120"/>
            </a:endParaRPr>
          </a:p>
          <a:p>
            <a:r>
              <a:rPr lang="en-US" altLang="zh-TW" smtClean="0">
                <a:ea typeface="新細明體" pitchFamily="18" charset="-120"/>
              </a:rPr>
              <a:t>Arbitrage:</a:t>
            </a:r>
            <a:r>
              <a:rPr lang="zh-TW" altLang="en-US" smtClean="0">
                <a:ea typeface="新細明體" pitchFamily="18" charset="-120"/>
              </a:rPr>
              <a:t>買賣套利</a:t>
            </a:r>
            <a:endParaRPr lang="en-US" altLang="zh-TW" smtClean="0">
              <a:ea typeface="新細明體" pitchFamily="18" charset="-12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9BFA6B38-7567-4072-8B0C-8FF25A0FF410}" type="slidenum">
              <a:rPr lang="en-US" altLang="zh-TW" smtClean="0">
                <a:latin typeface="Calibri" pitchFamily="34" charset="0"/>
              </a:rPr>
              <a:pPr/>
              <a:t>25</a:t>
            </a:fld>
            <a:endParaRPr lang="en-US" altLang="zh-TW"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ea typeface="新細明體" pitchFamily="18" charset="-120"/>
            </a:endParaRPr>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502867FE-DF34-4C81-8612-39360744786C}" type="slidenum">
              <a:rPr lang="zh-TW" altLang="en-US" smtClean="0">
                <a:latin typeface="Calibri" pitchFamily="34" charset="0"/>
              </a:rPr>
              <a:pPr/>
              <a:t>28</a:t>
            </a:fld>
            <a:endParaRPr lang="zh-TW"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ea typeface="新細明體" pitchFamily="18" charset="-120"/>
            </a:endParaRPr>
          </a:p>
        </p:txBody>
      </p:sp>
      <p:sp>
        <p:nvSpPr>
          <p:cNvPr id="1126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F588BA6E-EE3E-4ACB-9AC8-F517700DB6F7}" type="slidenum">
              <a:rPr lang="zh-TW" altLang="en-US" smtClean="0">
                <a:latin typeface="Calibri" pitchFamily="34" charset="0"/>
              </a:rPr>
              <a:pPr/>
              <a:t>40</a:t>
            </a:fld>
            <a:endParaRPr lang="zh-TW"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smtClean="0">
                <a:solidFill>
                  <a:schemeClr val="tx1"/>
                </a:solidFill>
                <a:effectLst/>
                <a:latin typeface="+mn-lt"/>
                <a:ea typeface="+mn-ea"/>
                <a:cs typeface="+mn-cs"/>
              </a:rPr>
              <a:t>依企業軟體發展環境成熟度的不同</a:t>
            </a:r>
            <a:r>
              <a:rPr lang="en-US" altLang="zh-TW" sz="1200" b="1" i="0" kern="1200" dirty="0" smtClean="0">
                <a:solidFill>
                  <a:schemeClr val="tx1"/>
                </a:solidFill>
                <a:effectLst/>
                <a:latin typeface="+mn-lt"/>
                <a:ea typeface="+mn-ea"/>
                <a:cs typeface="+mn-cs"/>
              </a:rPr>
              <a:t>, </a:t>
            </a:r>
            <a:r>
              <a:rPr lang="zh-TW" altLang="en-US" sz="1200" b="1" i="0" kern="1200" dirty="0" smtClean="0">
                <a:solidFill>
                  <a:schemeClr val="tx1"/>
                </a:solidFill>
                <a:effectLst/>
                <a:latin typeface="+mn-lt"/>
                <a:ea typeface="+mn-ea"/>
                <a:cs typeface="+mn-cs"/>
              </a:rPr>
              <a:t>因此遂有從</a:t>
            </a:r>
            <a:r>
              <a:rPr lang="en-US" altLang="zh-TW" sz="1200" b="1" i="0" kern="1200" dirty="0" smtClean="0">
                <a:solidFill>
                  <a:schemeClr val="tx1"/>
                </a:solidFill>
                <a:effectLst/>
                <a:latin typeface="+mn-lt"/>
                <a:ea typeface="+mn-ea"/>
                <a:cs typeface="+mn-cs"/>
              </a:rPr>
              <a:t>CI, CD</a:t>
            </a:r>
            <a:r>
              <a:rPr lang="zh-TW" altLang="en-US" sz="1200" b="1" i="0" kern="1200" dirty="0" smtClean="0">
                <a:solidFill>
                  <a:schemeClr val="tx1"/>
                </a:solidFill>
                <a:effectLst/>
                <a:latin typeface="+mn-lt"/>
                <a:ea typeface="+mn-ea"/>
                <a:cs typeface="+mn-cs"/>
              </a:rPr>
              <a:t>逐步推行的進行方式</a:t>
            </a:r>
            <a:endParaRPr lang="zh-TW" altLang="en-US" dirty="0"/>
          </a:p>
        </p:txBody>
      </p:sp>
      <p:sp>
        <p:nvSpPr>
          <p:cNvPr id="4" name="投影片編號版面配置區 3"/>
          <p:cNvSpPr>
            <a:spLocks noGrp="1"/>
          </p:cNvSpPr>
          <p:nvPr>
            <p:ph type="sldNum" sz="quarter" idx="10"/>
          </p:nvPr>
        </p:nvSpPr>
        <p:spPr/>
        <p:txBody>
          <a:bodyPr/>
          <a:lstStyle/>
          <a:p>
            <a:pPr>
              <a:defRPr/>
            </a:pPr>
            <a:fld id="{DA5C34CD-54F1-41C3-B719-8BD95C220343}" type="slidenum">
              <a:rPr lang="zh-TW" altLang="en-US">
                <a:solidFill>
                  <a:prstClr val="black"/>
                </a:solidFill>
              </a:rPr>
              <a:pPr>
                <a:defRPr/>
              </a:pPr>
              <a:t>47</a:t>
            </a:fld>
            <a:endParaRPr lang="zh-TW" altLang="en-US">
              <a:solidFill>
                <a:prstClr val="black"/>
              </a:solidFill>
            </a:endParaRPr>
          </a:p>
        </p:txBody>
      </p:sp>
    </p:spTree>
    <p:extLst>
      <p:ext uri="{BB962C8B-B14F-4D97-AF65-F5344CB8AC3E}">
        <p14:creationId xmlns:p14="http://schemas.microsoft.com/office/powerpoint/2010/main" val="180914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A5C34CD-54F1-41C3-B719-8BD95C220343}" type="slidenum">
              <a:rPr lang="zh-TW" altLang="en-US" smtClean="0">
                <a:solidFill>
                  <a:prstClr val="black"/>
                </a:solidFill>
              </a:rPr>
              <a:pPr>
                <a:defRPr/>
              </a:pPr>
              <a:t>48</a:t>
            </a:fld>
            <a:endParaRPr lang="zh-TW" altLang="en-US">
              <a:solidFill>
                <a:prstClr val="black"/>
              </a:solidFill>
            </a:endParaRPr>
          </a:p>
        </p:txBody>
      </p:sp>
    </p:spTree>
    <p:extLst>
      <p:ext uri="{BB962C8B-B14F-4D97-AF65-F5344CB8AC3E}">
        <p14:creationId xmlns:p14="http://schemas.microsoft.com/office/powerpoint/2010/main" val="301498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可以 及早發現問題</a:t>
            </a:r>
            <a:r>
              <a:rPr lang="en-US" altLang="zh-TW" dirty="0" smtClean="0"/>
              <a:t>, </a:t>
            </a:r>
            <a:r>
              <a:rPr lang="zh-TW" altLang="en-US" dirty="0" smtClean="0"/>
              <a:t>容易找出</a:t>
            </a:r>
            <a:r>
              <a:rPr lang="en-US" altLang="zh-TW" dirty="0" smtClean="0"/>
              <a:t>(</a:t>
            </a:r>
            <a:r>
              <a:rPr lang="zh-TW" altLang="en-US" dirty="0" smtClean="0"/>
              <a:t>釐清</a:t>
            </a:r>
            <a:r>
              <a:rPr lang="en-US" altLang="zh-TW" dirty="0" smtClean="0"/>
              <a:t>)</a:t>
            </a:r>
            <a:r>
              <a:rPr lang="zh-TW" altLang="en-US" dirty="0" smtClean="0"/>
              <a:t>問題</a:t>
            </a:r>
            <a:r>
              <a:rPr lang="en-US" altLang="zh-TW" dirty="0" smtClean="0"/>
              <a:t>, </a:t>
            </a:r>
            <a:r>
              <a:rPr lang="zh-TW" altLang="en-US" dirty="0" smtClean="0"/>
              <a:t>提升開發速度 及 品質</a:t>
            </a:r>
            <a:endParaRPr lang="en-US" altLang="zh-TW" dirty="0" smtClean="0"/>
          </a:p>
        </p:txBody>
      </p:sp>
      <p:sp>
        <p:nvSpPr>
          <p:cNvPr id="4" name="投影片編號版面配置區 3"/>
          <p:cNvSpPr>
            <a:spLocks noGrp="1"/>
          </p:cNvSpPr>
          <p:nvPr>
            <p:ph type="sldNum" sz="quarter" idx="10"/>
          </p:nvPr>
        </p:nvSpPr>
        <p:spPr/>
        <p:txBody>
          <a:bodyPr/>
          <a:lstStyle/>
          <a:p>
            <a:pPr>
              <a:defRPr/>
            </a:pPr>
            <a:fld id="{DA5C34CD-54F1-41C3-B719-8BD95C220343}" type="slidenum">
              <a:rPr lang="zh-TW" altLang="en-US" smtClean="0">
                <a:solidFill>
                  <a:prstClr val="black"/>
                </a:solidFill>
              </a:rPr>
              <a:pPr>
                <a:defRPr/>
              </a:pPr>
              <a:t>49</a:t>
            </a:fld>
            <a:endParaRPr lang="zh-TW" altLang="en-US">
              <a:solidFill>
                <a:prstClr val="black"/>
              </a:solidFill>
            </a:endParaRPr>
          </a:p>
        </p:txBody>
      </p:sp>
    </p:spTree>
    <p:extLst>
      <p:ext uri="{BB962C8B-B14F-4D97-AF65-F5344CB8AC3E}">
        <p14:creationId xmlns:p14="http://schemas.microsoft.com/office/powerpoint/2010/main" val="2410941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gif"/><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10" descr="gif0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1863" y="5981700"/>
            <a:ext cx="2200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userDrawn="1"/>
        </p:nvCxnSpPr>
        <p:spPr>
          <a:xfrm>
            <a:off x="827088" y="4102100"/>
            <a:ext cx="0" cy="1223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ctrTitle"/>
          </p:nvPr>
        </p:nvSpPr>
        <p:spPr>
          <a:xfrm>
            <a:off x="685800" y="1340768"/>
            <a:ext cx="8422704" cy="1470025"/>
          </a:xfrm>
        </p:spPr>
        <p:txBody>
          <a:bodyPr>
            <a:noAutofit/>
          </a:bodyPr>
          <a:lstStyle>
            <a:lvl1pPr algn="l">
              <a:defRPr sz="6600">
                <a:solidFill>
                  <a:srgbClr val="144C90"/>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971600" y="4077072"/>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7" name="投影片編號版面配置區 5"/>
          <p:cNvSpPr>
            <a:spLocks noGrp="1"/>
          </p:cNvSpPr>
          <p:nvPr>
            <p:ph type="sldNum" sz="quarter" idx="10"/>
          </p:nvPr>
        </p:nvSpPr>
        <p:spPr/>
        <p:txBody>
          <a:bodyPr/>
          <a:lstStyle>
            <a:lvl1pPr>
              <a:defRPr>
                <a:solidFill>
                  <a:schemeClr val="tx2"/>
                </a:solidFill>
              </a:defRPr>
            </a:lvl1pPr>
          </a:lstStyle>
          <a:p>
            <a:pPr>
              <a:defRPr/>
            </a:pPr>
            <a:fld id="{9ADFDEFA-1D31-4764-9496-573B001B5497}" type="slidenum">
              <a:rPr lang="zh-TW" altLang="en-US"/>
              <a:pPr>
                <a:defRPr/>
              </a:pPr>
              <a:t>‹#›</a:t>
            </a:fld>
            <a:endParaRPr lang="zh-TW" altLang="en-US"/>
          </a:p>
        </p:txBody>
      </p:sp>
    </p:spTree>
    <p:extLst>
      <p:ext uri="{BB962C8B-B14F-4D97-AF65-F5344CB8AC3E}">
        <p14:creationId xmlns:p14="http://schemas.microsoft.com/office/powerpoint/2010/main" val="62043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5"/>
          <p:cNvSpPr>
            <a:spLocks noGrp="1"/>
          </p:cNvSpPr>
          <p:nvPr>
            <p:ph type="sldNum" sz="quarter" idx="10"/>
          </p:nvPr>
        </p:nvSpPr>
        <p:spPr/>
        <p:txBody>
          <a:bodyPr/>
          <a:lstStyle>
            <a:lvl1pPr>
              <a:defRPr/>
            </a:lvl1pPr>
          </a:lstStyle>
          <a:p>
            <a:pPr>
              <a:defRPr/>
            </a:pPr>
            <a:fld id="{11B5077E-DBE8-4703-B4AA-B17940FBAD80}" type="slidenum">
              <a:rPr lang="zh-TW" altLang="en-US"/>
              <a:pPr>
                <a:defRPr/>
              </a:pPr>
              <a:t>‹#›</a:t>
            </a:fld>
            <a:endParaRPr lang="zh-TW" altLang="en-US"/>
          </a:p>
        </p:txBody>
      </p:sp>
    </p:spTree>
    <p:extLst>
      <p:ext uri="{BB962C8B-B14F-4D97-AF65-F5344CB8AC3E}">
        <p14:creationId xmlns:p14="http://schemas.microsoft.com/office/powerpoint/2010/main" val="352829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5"/>
          <p:cNvSpPr>
            <a:spLocks noGrp="1"/>
          </p:cNvSpPr>
          <p:nvPr>
            <p:ph type="sldNum" sz="quarter" idx="10"/>
          </p:nvPr>
        </p:nvSpPr>
        <p:spPr/>
        <p:txBody>
          <a:bodyPr/>
          <a:lstStyle>
            <a:lvl1pPr>
              <a:defRPr/>
            </a:lvl1pPr>
          </a:lstStyle>
          <a:p>
            <a:pPr>
              <a:defRPr/>
            </a:pPr>
            <a:fld id="{03DF53BC-7AE5-4FB1-9EFB-E5D598069640}" type="slidenum">
              <a:rPr lang="zh-TW" altLang="en-US"/>
              <a:pPr>
                <a:defRPr/>
              </a:pPr>
              <a:t>‹#›</a:t>
            </a:fld>
            <a:endParaRPr lang="zh-TW" altLang="en-US"/>
          </a:p>
        </p:txBody>
      </p:sp>
    </p:spTree>
    <p:extLst>
      <p:ext uri="{BB962C8B-B14F-4D97-AF65-F5344CB8AC3E}">
        <p14:creationId xmlns:p14="http://schemas.microsoft.com/office/powerpoint/2010/main" val="344392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5"/>
          <p:cNvSpPr>
            <a:spLocks noGrp="1"/>
          </p:cNvSpPr>
          <p:nvPr>
            <p:ph type="sldNum" sz="quarter" idx="10"/>
          </p:nvPr>
        </p:nvSpPr>
        <p:spPr/>
        <p:txBody>
          <a:bodyPr/>
          <a:lstStyle>
            <a:lvl1pPr>
              <a:defRPr/>
            </a:lvl1pPr>
          </a:lstStyle>
          <a:p>
            <a:pPr>
              <a:defRPr/>
            </a:pPr>
            <a:fld id="{1A95ABFD-912A-40C9-81EC-7411202356BC}" type="slidenum">
              <a:rPr lang="zh-TW" altLang="en-US"/>
              <a:pPr>
                <a:defRPr/>
              </a:pPr>
              <a:t>‹#›</a:t>
            </a:fld>
            <a:endParaRPr lang="zh-TW" altLang="en-US"/>
          </a:p>
        </p:txBody>
      </p:sp>
    </p:spTree>
    <p:extLst>
      <p:ext uri="{BB962C8B-B14F-4D97-AF65-F5344CB8AC3E}">
        <p14:creationId xmlns:p14="http://schemas.microsoft.com/office/powerpoint/2010/main" val="337004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bk object 16"/>
          <p:cNvSpPr>
            <a:spLocks/>
          </p:cNvSpPr>
          <p:nvPr userDrawn="1"/>
        </p:nvSpPr>
        <p:spPr bwMode="auto">
          <a:xfrm>
            <a:off x="0" y="0"/>
            <a:ext cx="9144000" cy="6858000"/>
          </a:xfrm>
          <a:custGeom>
            <a:avLst/>
            <a:gdLst>
              <a:gd name="T0" fmla="*/ 0 w 13004787"/>
              <a:gd name="T1" fmla="*/ 1 h 9753574"/>
              <a:gd name="T2" fmla="*/ 1 w 13004787"/>
              <a:gd name="T3" fmla="*/ 1 h 9753574"/>
              <a:gd name="T4" fmla="*/ 1 w 13004787"/>
              <a:gd name="T5" fmla="*/ 0 h 9753574"/>
              <a:gd name="T6" fmla="*/ 0 w 13004787"/>
              <a:gd name="T7" fmla="*/ 0 h 9753574"/>
              <a:gd name="T8" fmla="*/ 0 w 13004787"/>
              <a:gd name="T9" fmla="*/ 1 h 9753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787" h="9753574">
                <a:moveTo>
                  <a:pt x="0" y="9753574"/>
                </a:moveTo>
                <a:lnTo>
                  <a:pt x="13004787" y="9753574"/>
                </a:lnTo>
                <a:lnTo>
                  <a:pt x="13004787" y="0"/>
                </a:lnTo>
                <a:lnTo>
                  <a:pt x="0" y="0"/>
                </a:lnTo>
                <a:lnTo>
                  <a:pt x="0" y="9753574"/>
                </a:lnTo>
                <a:close/>
              </a:path>
            </a:pathLst>
          </a:custGeom>
          <a:solidFill>
            <a:srgbClr val="005688"/>
          </a:solidFill>
          <a:ln>
            <a:noFill/>
          </a:ln>
          <a:extLst/>
        </p:spPr>
        <p:txBody>
          <a:bodyPr lIns="0" tIns="0" rIns="0" bIns="0"/>
          <a:lstStyle/>
          <a:p>
            <a:pPr>
              <a:defRPr/>
            </a:pPr>
            <a:endParaRPr lang="zh-TW" altLang="en-US"/>
          </a:p>
        </p:txBody>
      </p:sp>
      <p:sp>
        <p:nvSpPr>
          <p:cNvPr id="3" name="bk object 17"/>
          <p:cNvSpPr>
            <a:spLocks/>
          </p:cNvSpPr>
          <p:nvPr/>
        </p:nvSpPr>
        <p:spPr bwMode="auto">
          <a:xfrm>
            <a:off x="0" y="19050"/>
            <a:ext cx="9144000" cy="6365875"/>
          </a:xfrm>
          <a:custGeom>
            <a:avLst/>
            <a:gdLst>
              <a:gd name="T0" fmla="*/ 1 w 13004799"/>
              <a:gd name="T1" fmla="*/ 1 h 9053974"/>
              <a:gd name="T2" fmla="*/ 1 w 13004799"/>
              <a:gd name="T3" fmla="*/ 1 h 9053974"/>
              <a:gd name="T4" fmla="*/ 1 w 13004799"/>
              <a:gd name="T5" fmla="*/ 1 h 9053974"/>
              <a:gd name="T6" fmla="*/ 1 w 13004799"/>
              <a:gd name="T7" fmla="*/ 1 h 9053974"/>
              <a:gd name="T8" fmla="*/ 1 w 13004799"/>
              <a:gd name="T9" fmla="*/ 1 h 9053974"/>
              <a:gd name="T10" fmla="*/ 1 w 13004799"/>
              <a:gd name="T11" fmla="*/ 1 h 9053974"/>
              <a:gd name="T12" fmla="*/ 1 w 13004799"/>
              <a:gd name="T13" fmla="*/ 1 h 9053974"/>
              <a:gd name="T14" fmla="*/ 1 w 13004799"/>
              <a:gd name="T15" fmla="*/ 1 h 9053974"/>
              <a:gd name="T16" fmla="*/ 1 w 13004799"/>
              <a:gd name="T17" fmla="*/ 1 h 9053974"/>
              <a:gd name="T18" fmla="*/ 1 w 13004799"/>
              <a:gd name="T19" fmla="*/ 1 h 9053974"/>
              <a:gd name="T20" fmla="*/ 1 w 13004799"/>
              <a:gd name="T21" fmla="*/ 1 h 9053974"/>
              <a:gd name="T22" fmla="*/ 1 w 13004799"/>
              <a:gd name="T23" fmla="*/ 1 h 9053974"/>
              <a:gd name="T24" fmla="*/ 1 w 13004799"/>
              <a:gd name="T25" fmla="*/ 1 h 9053974"/>
              <a:gd name="T26" fmla="*/ 1 w 13004799"/>
              <a:gd name="T27" fmla="*/ 1 h 9053974"/>
              <a:gd name="T28" fmla="*/ 1 w 13004799"/>
              <a:gd name="T29" fmla="*/ 1 h 9053974"/>
              <a:gd name="T30" fmla="*/ 1 w 13004799"/>
              <a:gd name="T31" fmla="*/ 1 h 9053974"/>
              <a:gd name="T32" fmla="*/ 1 w 13004799"/>
              <a:gd name="T33" fmla="*/ 1 h 9053974"/>
              <a:gd name="T34" fmla="*/ 1 w 13004799"/>
              <a:gd name="T35" fmla="*/ 1 h 9053974"/>
              <a:gd name="T36" fmla="*/ 1 w 13004799"/>
              <a:gd name="T37" fmla="*/ 1 h 9053974"/>
              <a:gd name="T38" fmla="*/ 1 w 13004799"/>
              <a:gd name="T39" fmla="*/ 1 h 9053974"/>
              <a:gd name="T40" fmla="*/ 1 w 13004799"/>
              <a:gd name="T41" fmla="*/ 1 h 9053974"/>
              <a:gd name="T42" fmla="*/ 0 w 13004799"/>
              <a:gd name="T43" fmla="*/ 1 h 9053974"/>
              <a:gd name="T44" fmla="*/ 0 w 13004799"/>
              <a:gd name="T45" fmla="*/ 1 h 9053974"/>
              <a:gd name="T46" fmla="*/ 1 w 13004799"/>
              <a:gd name="T47" fmla="*/ 1 h 9053974"/>
              <a:gd name="T48" fmla="*/ 1 w 13004799"/>
              <a:gd name="T49" fmla="*/ 1 h 9053974"/>
              <a:gd name="T50" fmla="*/ 1 w 13004799"/>
              <a:gd name="T51" fmla="*/ 1 h 9053974"/>
              <a:gd name="T52" fmla="*/ 1 w 13004799"/>
              <a:gd name="T53" fmla="*/ 1 h 9053974"/>
              <a:gd name="T54" fmla="*/ 1 w 13004799"/>
              <a:gd name="T55" fmla="*/ 1 h 9053974"/>
              <a:gd name="T56" fmla="*/ 1 w 13004799"/>
              <a:gd name="T57" fmla="*/ 1 h 9053974"/>
              <a:gd name="T58" fmla="*/ 1 w 13004799"/>
              <a:gd name="T59" fmla="*/ 1 h 9053974"/>
              <a:gd name="T60" fmla="*/ 1 w 13004799"/>
              <a:gd name="T61" fmla="*/ 1 h 9053974"/>
              <a:gd name="T62" fmla="*/ 1 w 13004799"/>
              <a:gd name="T63" fmla="*/ 1 h 9053974"/>
              <a:gd name="T64" fmla="*/ 1 w 13004799"/>
              <a:gd name="T65" fmla="*/ 0 h 9053974"/>
              <a:gd name="T66" fmla="*/ 1 w 13004799"/>
              <a:gd name="T67" fmla="*/ 1 h 9053974"/>
              <a:gd name="T68" fmla="*/ 1 w 13004799"/>
              <a:gd name="T69" fmla="*/ 1 h 9053974"/>
              <a:gd name="T70" fmla="*/ 1 w 13004799"/>
              <a:gd name="T71" fmla="*/ 1 h 9053974"/>
              <a:gd name="T72" fmla="*/ 1 w 13004799"/>
              <a:gd name="T73" fmla="*/ 0 h 90539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004799" h="9053974">
                <a:moveTo>
                  <a:pt x="8712706" y="2686322"/>
                </a:moveTo>
                <a:lnTo>
                  <a:pt x="8492579" y="3017221"/>
                </a:lnTo>
                <a:lnTo>
                  <a:pt x="8421035" y="3125193"/>
                </a:lnTo>
                <a:lnTo>
                  <a:pt x="8036706" y="3709274"/>
                </a:lnTo>
                <a:lnTo>
                  <a:pt x="7835889" y="4018157"/>
                </a:lnTo>
                <a:lnTo>
                  <a:pt x="7740363" y="4166512"/>
                </a:lnTo>
                <a:lnTo>
                  <a:pt x="7650776" y="4306887"/>
                </a:lnTo>
                <a:lnTo>
                  <a:pt x="7569140" y="4436339"/>
                </a:lnTo>
                <a:lnTo>
                  <a:pt x="7497470" y="4551927"/>
                </a:lnTo>
                <a:lnTo>
                  <a:pt x="7437777" y="4650709"/>
                </a:lnTo>
                <a:lnTo>
                  <a:pt x="7392075" y="4729743"/>
                </a:lnTo>
                <a:lnTo>
                  <a:pt x="7362376" y="4786087"/>
                </a:lnTo>
                <a:lnTo>
                  <a:pt x="7347832" y="4833040"/>
                </a:lnTo>
                <a:lnTo>
                  <a:pt x="7339375" y="4848632"/>
                </a:lnTo>
                <a:lnTo>
                  <a:pt x="7282496" y="4882031"/>
                </a:lnTo>
                <a:lnTo>
                  <a:pt x="7222486" y="4901920"/>
                </a:lnTo>
                <a:lnTo>
                  <a:pt x="7133701" y="4925324"/>
                </a:lnTo>
                <a:lnTo>
                  <a:pt x="7010348" y="4953283"/>
                </a:lnTo>
                <a:lnTo>
                  <a:pt x="6846632" y="4986840"/>
                </a:lnTo>
                <a:lnTo>
                  <a:pt x="6636758" y="5027036"/>
                </a:lnTo>
                <a:lnTo>
                  <a:pt x="6055358" y="5131507"/>
                </a:lnTo>
                <a:lnTo>
                  <a:pt x="0" y="6143010"/>
                </a:lnTo>
                <a:lnTo>
                  <a:pt x="0" y="9053974"/>
                </a:lnTo>
                <a:lnTo>
                  <a:pt x="8080386" y="5687942"/>
                </a:lnTo>
                <a:lnTo>
                  <a:pt x="9342969" y="3017170"/>
                </a:lnTo>
                <a:lnTo>
                  <a:pt x="11786994" y="3017170"/>
                </a:lnTo>
                <a:lnTo>
                  <a:pt x="11929600" y="2721031"/>
                </a:lnTo>
                <a:lnTo>
                  <a:pt x="11459627" y="2721031"/>
                </a:lnTo>
                <a:lnTo>
                  <a:pt x="8712706" y="2686322"/>
                </a:lnTo>
              </a:path>
              <a:path w="13004799" h="9053974">
                <a:moveTo>
                  <a:pt x="11786994" y="3017170"/>
                </a:moveTo>
                <a:lnTo>
                  <a:pt x="9342969" y="3017170"/>
                </a:lnTo>
                <a:lnTo>
                  <a:pt x="11786970" y="3017221"/>
                </a:lnTo>
              </a:path>
              <a:path w="13004799" h="9053974">
                <a:moveTo>
                  <a:pt x="13004800" y="0"/>
                </a:moveTo>
                <a:lnTo>
                  <a:pt x="11459627" y="2721031"/>
                </a:lnTo>
                <a:lnTo>
                  <a:pt x="11929600" y="2721031"/>
                </a:lnTo>
                <a:lnTo>
                  <a:pt x="13004800" y="488251"/>
                </a:lnTo>
                <a:lnTo>
                  <a:pt x="13004800" y="0"/>
                </a:lnTo>
              </a:path>
            </a:pathLst>
          </a:custGeom>
          <a:solidFill>
            <a:srgbClr val="3A9BD4"/>
          </a:solidFill>
          <a:ln>
            <a:noFill/>
          </a:ln>
          <a:extLst/>
        </p:spPr>
        <p:txBody>
          <a:bodyPr lIns="0" tIns="0" rIns="0" bIns="0"/>
          <a:lstStyle/>
          <a:p>
            <a:pPr>
              <a:defRPr/>
            </a:pPr>
            <a:endParaRPr lang="zh-TW" altLang="en-US"/>
          </a:p>
        </p:txBody>
      </p:sp>
      <p:sp>
        <p:nvSpPr>
          <p:cNvPr id="4" name="bk object 18"/>
          <p:cNvSpPr>
            <a:spLocks/>
          </p:cNvSpPr>
          <p:nvPr/>
        </p:nvSpPr>
        <p:spPr bwMode="auto">
          <a:xfrm>
            <a:off x="0" y="0"/>
            <a:ext cx="9144000" cy="5954713"/>
          </a:xfrm>
          <a:custGeom>
            <a:avLst/>
            <a:gdLst>
              <a:gd name="T0" fmla="*/ 1 w 13004799"/>
              <a:gd name="T1" fmla="*/ 1 h 8468926"/>
              <a:gd name="T2" fmla="*/ 1 w 13004799"/>
              <a:gd name="T3" fmla="*/ 1 h 8468926"/>
              <a:gd name="T4" fmla="*/ 1 w 13004799"/>
              <a:gd name="T5" fmla="*/ 1 h 8468926"/>
              <a:gd name="T6" fmla="*/ 1 w 13004799"/>
              <a:gd name="T7" fmla="*/ 1 h 8468926"/>
              <a:gd name="T8" fmla="*/ 1 w 13004799"/>
              <a:gd name="T9" fmla="*/ 1 h 8468926"/>
              <a:gd name="T10" fmla="*/ 1 w 13004799"/>
              <a:gd name="T11" fmla="*/ 1 h 8468926"/>
              <a:gd name="T12" fmla="*/ 1 w 13004799"/>
              <a:gd name="T13" fmla="*/ 1 h 8468926"/>
              <a:gd name="T14" fmla="*/ 1 w 13004799"/>
              <a:gd name="T15" fmla="*/ 1 h 8468926"/>
              <a:gd name="T16" fmla="*/ 1 w 13004799"/>
              <a:gd name="T17" fmla="*/ 1 h 8468926"/>
              <a:gd name="T18" fmla="*/ 1 w 13004799"/>
              <a:gd name="T19" fmla="*/ 1 h 8468926"/>
              <a:gd name="T20" fmla="*/ 1 w 13004799"/>
              <a:gd name="T21" fmla="*/ 1 h 8468926"/>
              <a:gd name="T22" fmla="*/ 1 w 13004799"/>
              <a:gd name="T23" fmla="*/ 1 h 8468926"/>
              <a:gd name="T24" fmla="*/ 1 w 13004799"/>
              <a:gd name="T25" fmla="*/ 1 h 8468926"/>
              <a:gd name="T26" fmla="*/ 1 w 13004799"/>
              <a:gd name="T27" fmla="*/ 1 h 8468926"/>
              <a:gd name="T28" fmla="*/ 1 w 13004799"/>
              <a:gd name="T29" fmla="*/ 1 h 8468926"/>
              <a:gd name="T30" fmla="*/ 1 w 13004799"/>
              <a:gd name="T31" fmla="*/ 1 h 8468926"/>
              <a:gd name="T32" fmla="*/ 0 w 13004799"/>
              <a:gd name="T33" fmla="*/ 1 h 8468926"/>
              <a:gd name="T34" fmla="*/ 0 w 13004799"/>
              <a:gd name="T35" fmla="*/ 1 h 8468926"/>
              <a:gd name="T36" fmla="*/ 1 w 13004799"/>
              <a:gd name="T37" fmla="*/ 1 h 8468926"/>
              <a:gd name="T38" fmla="*/ 1 w 13004799"/>
              <a:gd name="T39" fmla="*/ 1 h 8468926"/>
              <a:gd name="T40" fmla="*/ 1 w 13004799"/>
              <a:gd name="T41" fmla="*/ 1 h 8468926"/>
              <a:gd name="T42" fmla="*/ 1 w 13004799"/>
              <a:gd name="T43" fmla="*/ 1 h 8468926"/>
              <a:gd name="T44" fmla="*/ 1 w 13004799"/>
              <a:gd name="T45" fmla="*/ 1 h 8468926"/>
              <a:gd name="T46" fmla="*/ 1 w 13004799"/>
              <a:gd name="T47" fmla="*/ 1 h 8468926"/>
              <a:gd name="T48" fmla="*/ 1 w 13004799"/>
              <a:gd name="T49" fmla="*/ 1 h 8468926"/>
              <a:gd name="T50" fmla="*/ 1 w 13004799"/>
              <a:gd name="T51" fmla="*/ 1 h 8468926"/>
              <a:gd name="T52" fmla="*/ 1 w 13004799"/>
              <a:gd name="T53" fmla="*/ 1 h 8468926"/>
              <a:gd name="T54" fmla="*/ 1 w 13004799"/>
              <a:gd name="T55" fmla="*/ 1 h 8468926"/>
              <a:gd name="T56" fmla="*/ 1 w 13004799"/>
              <a:gd name="T57" fmla="*/ 0 h 8468926"/>
              <a:gd name="T58" fmla="*/ 1 w 13004799"/>
              <a:gd name="T59" fmla="*/ 0 h 8468926"/>
              <a:gd name="T60" fmla="*/ 1 w 13004799"/>
              <a:gd name="T61" fmla="*/ 1 h 8468926"/>
              <a:gd name="T62" fmla="*/ 1 w 13004799"/>
              <a:gd name="T63" fmla="*/ 1 h 8468926"/>
              <a:gd name="T64" fmla="*/ 1 w 13004799"/>
              <a:gd name="T65" fmla="*/ 1 h 8468926"/>
              <a:gd name="T66" fmla="*/ 1 w 13004799"/>
              <a:gd name="T67" fmla="*/ 0 h 84689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004799" h="8468926">
                <a:moveTo>
                  <a:pt x="8587606" y="2643704"/>
                </a:moveTo>
                <a:lnTo>
                  <a:pt x="7894204" y="3689625"/>
                </a:lnTo>
                <a:lnTo>
                  <a:pt x="7416437" y="4417579"/>
                </a:lnTo>
                <a:lnTo>
                  <a:pt x="7343591" y="4530123"/>
                </a:lnTo>
                <a:lnTo>
                  <a:pt x="7283156" y="4624441"/>
                </a:lnTo>
                <a:lnTo>
                  <a:pt x="7237206" y="4697442"/>
                </a:lnTo>
                <a:lnTo>
                  <a:pt x="7207815" y="4746035"/>
                </a:lnTo>
                <a:lnTo>
                  <a:pt x="7194197" y="4783373"/>
                </a:lnTo>
                <a:lnTo>
                  <a:pt x="7185741" y="4798965"/>
                </a:lnTo>
                <a:lnTo>
                  <a:pt x="7128865" y="4832364"/>
                </a:lnTo>
                <a:lnTo>
                  <a:pt x="7068856" y="4852253"/>
                </a:lnTo>
                <a:lnTo>
                  <a:pt x="6980072" y="4875657"/>
                </a:lnTo>
                <a:lnTo>
                  <a:pt x="6856720" y="4903616"/>
                </a:lnTo>
                <a:lnTo>
                  <a:pt x="6693004" y="4937173"/>
                </a:lnTo>
                <a:lnTo>
                  <a:pt x="6483130" y="4977369"/>
                </a:lnTo>
                <a:lnTo>
                  <a:pt x="5901730" y="5081841"/>
                </a:lnTo>
                <a:lnTo>
                  <a:pt x="0" y="6067933"/>
                </a:lnTo>
                <a:lnTo>
                  <a:pt x="0" y="8468926"/>
                </a:lnTo>
                <a:lnTo>
                  <a:pt x="7926736" y="5638275"/>
                </a:lnTo>
                <a:lnTo>
                  <a:pt x="9215443" y="2867490"/>
                </a:lnTo>
                <a:lnTo>
                  <a:pt x="11722820" y="2867490"/>
                </a:lnTo>
                <a:lnTo>
                  <a:pt x="11812162" y="2698720"/>
                </a:lnTo>
                <a:lnTo>
                  <a:pt x="11402498" y="2698720"/>
                </a:lnTo>
                <a:lnTo>
                  <a:pt x="8587606" y="2643704"/>
                </a:lnTo>
              </a:path>
              <a:path w="13004799" h="8468926">
                <a:moveTo>
                  <a:pt x="11722820" y="2867490"/>
                </a:moveTo>
                <a:lnTo>
                  <a:pt x="9215443" y="2867490"/>
                </a:lnTo>
                <a:lnTo>
                  <a:pt x="11682939" y="2942827"/>
                </a:lnTo>
                <a:lnTo>
                  <a:pt x="11722820" y="2867490"/>
                </a:lnTo>
              </a:path>
              <a:path w="13004799" h="8468926">
                <a:moveTo>
                  <a:pt x="13004800" y="0"/>
                </a:moveTo>
                <a:lnTo>
                  <a:pt x="12983662" y="0"/>
                </a:lnTo>
                <a:lnTo>
                  <a:pt x="11402498" y="2698720"/>
                </a:lnTo>
                <a:lnTo>
                  <a:pt x="11812162" y="2698720"/>
                </a:lnTo>
                <a:lnTo>
                  <a:pt x="13004800" y="445786"/>
                </a:lnTo>
                <a:lnTo>
                  <a:pt x="13004800" y="0"/>
                </a:lnTo>
              </a:path>
            </a:pathLst>
          </a:custGeom>
          <a:solidFill>
            <a:srgbClr val="74BCE9"/>
          </a:solidFill>
          <a:ln>
            <a:noFill/>
          </a:ln>
          <a:extLst/>
        </p:spPr>
        <p:txBody>
          <a:bodyPr lIns="0" tIns="0" rIns="0" bIns="0"/>
          <a:lstStyle/>
          <a:p>
            <a:pPr>
              <a:defRPr/>
            </a:pPr>
            <a:endParaRPr lang="zh-TW" altLang="en-US"/>
          </a:p>
        </p:txBody>
      </p:sp>
      <p:sp>
        <p:nvSpPr>
          <p:cNvPr id="5" name="bk object 19"/>
          <p:cNvSpPr>
            <a:spLocks/>
          </p:cNvSpPr>
          <p:nvPr/>
        </p:nvSpPr>
        <p:spPr bwMode="auto">
          <a:xfrm>
            <a:off x="1001713" y="11113"/>
            <a:ext cx="0" cy="6846887"/>
          </a:xfrm>
          <a:custGeom>
            <a:avLst/>
            <a:gdLst>
              <a:gd name="T0" fmla="*/ 0 h 9737600"/>
              <a:gd name="T1" fmla="*/ 1 h 9737600"/>
              <a:gd name="T2" fmla="*/ 0 60000 65536"/>
              <a:gd name="T3" fmla="*/ 0 60000 65536"/>
            </a:gdLst>
            <a:ahLst/>
            <a:cxnLst>
              <a:cxn ang="T2">
                <a:pos x="0" y="T0"/>
              </a:cxn>
              <a:cxn ang="T3">
                <a:pos x="0" y="T1"/>
              </a:cxn>
            </a:cxnLst>
            <a:rect l="0" t="0" r="r" b="b"/>
            <a:pathLst>
              <a:path h="9737600">
                <a:moveTo>
                  <a:pt x="0" y="0"/>
                </a:moveTo>
                <a:lnTo>
                  <a:pt x="0" y="9737600"/>
                </a:lnTo>
              </a:path>
            </a:pathLst>
          </a:custGeom>
          <a:noFill/>
          <a:ln w="12700">
            <a:solidFill>
              <a:srgbClr val="FFFFFF"/>
            </a:solidFill>
            <a:round/>
            <a:headEnd/>
            <a:tailEnd/>
          </a:ln>
          <a:extLst/>
        </p:spPr>
        <p:txBody>
          <a:bodyPr lIns="0" tIns="0" rIns="0" bIns="0"/>
          <a:lstStyle/>
          <a:p>
            <a:pPr>
              <a:defRPr/>
            </a:pPr>
            <a:endParaRPr lang="zh-TW" altLang="en-US"/>
          </a:p>
        </p:txBody>
      </p:sp>
      <p:sp>
        <p:nvSpPr>
          <p:cNvPr id="6" name="投影片編號版面配置區 5"/>
          <p:cNvSpPr>
            <a:spLocks noGrp="1"/>
          </p:cNvSpPr>
          <p:nvPr>
            <p:ph type="sldNum" sz="quarter" idx="12"/>
          </p:nvPr>
        </p:nvSpPr>
        <p:spPr>
          <a:xfrm>
            <a:off x="6902896" y="6356350"/>
            <a:ext cx="2133600" cy="365125"/>
          </a:xfrm>
        </p:spPr>
        <p:txBody>
          <a:bodyPr/>
          <a:lstStyle/>
          <a:p>
            <a:fld id="{32287BAE-CB32-4105-BC49-AE374E658AA6}" type="slidenum">
              <a:rPr lang="zh-TW" altLang="en-US" smtClean="0"/>
              <a:pPr/>
              <a:t>‹#›</a:t>
            </a:fld>
            <a:endParaRPr lang="zh-TW" altLang="en-US"/>
          </a:p>
        </p:txBody>
      </p:sp>
    </p:spTree>
    <p:extLst>
      <p:ext uri="{BB962C8B-B14F-4D97-AF65-F5344CB8AC3E}">
        <p14:creationId xmlns:p14="http://schemas.microsoft.com/office/powerpoint/2010/main" val="23459512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pic>
        <p:nvPicPr>
          <p:cNvPr id="3" name="Picture 30"/>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a:spLocks/>
          </p:cNvSpPr>
          <p:nvPr userDrawn="1"/>
        </p:nvSpPr>
        <p:spPr bwMode="auto">
          <a:xfrm>
            <a:off x="1001713" y="0"/>
            <a:ext cx="0" cy="1098550"/>
          </a:xfrm>
          <a:custGeom>
            <a:avLst/>
            <a:gdLst>
              <a:gd name="T0" fmla="*/ 0 h 1562430"/>
              <a:gd name="T1" fmla="*/ 0 h 1562430"/>
              <a:gd name="T2" fmla="*/ 0 60000 65536"/>
              <a:gd name="T3" fmla="*/ 0 60000 65536"/>
              <a:gd name="T4" fmla="*/ 0 h 1562430"/>
              <a:gd name="T5" fmla="*/ 1562430 h 1562430"/>
            </a:gdLst>
            <a:ahLst/>
            <a:cxnLst>
              <a:cxn ang="T2">
                <a:pos x="0" y="T0"/>
              </a:cxn>
              <a:cxn ang="T3">
                <a:pos x="0" y="T1"/>
              </a:cxn>
            </a:cxnLst>
            <a:rect l="0" t="T4" r="0" b="T5"/>
            <a:pathLst>
              <a:path h="1562430">
                <a:moveTo>
                  <a:pt x="0" y="0"/>
                </a:moveTo>
                <a:lnTo>
                  <a:pt x="0" y="0"/>
                </a:lnTo>
              </a:path>
            </a:pathLst>
          </a:custGeom>
          <a:noFill/>
          <a:ln w="3175">
            <a:solidFill>
              <a:srgbClr val="FFFFFF"/>
            </a:solidFill>
            <a:round/>
            <a:headEnd/>
            <a:tailEnd/>
          </a:ln>
          <a:extLst/>
        </p:spPr>
        <p:txBody>
          <a:bodyPr lIns="0" tIns="0" rIns="0" bIns="0"/>
          <a:lstStyle/>
          <a:p>
            <a:pPr>
              <a:defRPr/>
            </a:pPr>
            <a:endParaRPr lang="zh-TW" altLang="en-US"/>
          </a:p>
        </p:txBody>
      </p:sp>
      <p:sp>
        <p:nvSpPr>
          <p:cNvPr id="5" name="object 14"/>
          <p:cNvSpPr>
            <a:spLocks/>
          </p:cNvSpPr>
          <p:nvPr userDrawn="1"/>
        </p:nvSpPr>
        <p:spPr bwMode="auto">
          <a:xfrm>
            <a:off x="1001713" y="0"/>
            <a:ext cx="0" cy="1098550"/>
          </a:xfrm>
          <a:custGeom>
            <a:avLst/>
            <a:gdLst>
              <a:gd name="T0" fmla="*/ 0 h 1562442"/>
              <a:gd name="T1" fmla="*/ 0 h 1562442"/>
              <a:gd name="T2" fmla="*/ 0 60000 65536"/>
              <a:gd name="T3" fmla="*/ 0 60000 65536"/>
              <a:gd name="T4" fmla="*/ 0 h 1562442"/>
              <a:gd name="T5" fmla="*/ 1562442 h 1562442"/>
            </a:gdLst>
            <a:ahLst/>
            <a:cxnLst>
              <a:cxn ang="T2">
                <a:pos x="0" y="T0"/>
              </a:cxn>
              <a:cxn ang="T3">
                <a:pos x="0" y="T1"/>
              </a:cxn>
            </a:cxnLst>
            <a:rect l="0" t="T4" r="0" b="T5"/>
            <a:pathLst>
              <a:path h="1562442">
                <a:moveTo>
                  <a:pt x="0" y="0"/>
                </a:moveTo>
                <a:lnTo>
                  <a:pt x="0" y="0"/>
                </a:lnTo>
              </a:path>
            </a:pathLst>
          </a:custGeom>
          <a:noFill/>
          <a:ln w="3175">
            <a:solidFill>
              <a:srgbClr val="FFFFFF"/>
            </a:solidFill>
            <a:round/>
            <a:headEnd/>
            <a:tailEnd/>
          </a:ln>
          <a:extLst/>
        </p:spPr>
        <p:txBody>
          <a:bodyPr lIns="0" tIns="0" rIns="0" bIns="0"/>
          <a:lstStyle/>
          <a:p>
            <a:pPr>
              <a:defRPr/>
            </a:pPr>
            <a:endParaRPr lang="zh-TW" altLang="en-US"/>
          </a:p>
        </p:txBody>
      </p:sp>
      <p:sp>
        <p:nvSpPr>
          <p:cNvPr id="6" name="object 3"/>
          <p:cNvSpPr>
            <a:spLocks/>
          </p:cNvSpPr>
          <p:nvPr userDrawn="1"/>
        </p:nvSpPr>
        <p:spPr bwMode="auto">
          <a:xfrm>
            <a:off x="1001713" y="0"/>
            <a:ext cx="0" cy="1098550"/>
          </a:xfrm>
          <a:custGeom>
            <a:avLst/>
            <a:gdLst>
              <a:gd name="T0" fmla="*/ 1 h 1562430"/>
              <a:gd name="T1" fmla="*/ 40 h 1562430"/>
              <a:gd name="T2" fmla="*/ 0 60000 65536"/>
              <a:gd name="T3" fmla="*/ 0 60000 65536"/>
              <a:gd name="T4" fmla="*/ 0 h 1562430"/>
              <a:gd name="T5" fmla="*/ 1562430 h 1562430"/>
            </a:gdLst>
            <a:ahLst/>
            <a:cxnLst>
              <a:cxn ang="T2">
                <a:pos x="0" y="T0"/>
              </a:cxn>
              <a:cxn ang="T3">
                <a:pos x="0" y="T1"/>
              </a:cxn>
            </a:cxnLst>
            <a:rect l="0" t="T4" r="0" b="T5"/>
            <a:pathLst>
              <a:path h="1562430">
                <a:moveTo>
                  <a:pt x="0" y="12"/>
                </a:moveTo>
                <a:lnTo>
                  <a:pt x="0" y="1562442"/>
                </a:lnTo>
              </a:path>
            </a:pathLst>
          </a:custGeom>
          <a:noFill/>
          <a:ln w="12700">
            <a:solidFill>
              <a:srgbClr val="000000"/>
            </a:solidFill>
            <a:round/>
            <a:headEnd/>
            <a:tailEnd/>
          </a:ln>
          <a:extLst/>
        </p:spPr>
        <p:txBody>
          <a:bodyPr lIns="0" tIns="0" rIns="0" bIns="0"/>
          <a:lstStyle/>
          <a:p>
            <a:pPr>
              <a:defRPr/>
            </a:pPr>
            <a:endParaRPr lang="zh-TW" altLang="en-US"/>
          </a:p>
        </p:txBody>
      </p:sp>
      <p:sp>
        <p:nvSpPr>
          <p:cNvPr id="7" name="object 14"/>
          <p:cNvSpPr>
            <a:spLocks/>
          </p:cNvSpPr>
          <p:nvPr userDrawn="1"/>
        </p:nvSpPr>
        <p:spPr bwMode="auto">
          <a:xfrm>
            <a:off x="730250" y="457200"/>
            <a:ext cx="541338" cy="541338"/>
          </a:xfrm>
          <a:custGeom>
            <a:avLst/>
            <a:gdLst>
              <a:gd name="T0" fmla="*/ 115 w 770458"/>
              <a:gd name="T1" fmla="*/ 0 h 770458"/>
              <a:gd name="T2" fmla="*/ 96 w 770458"/>
              <a:gd name="T3" fmla="*/ 1 h 770458"/>
              <a:gd name="T4" fmla="*/ 79 w 770458"/>
              <a:gd name="T5" fmla="*/ 6 h 770458"/>
              <a:gd name="T6" fmla="*/ 63 w 770458"/>
              <a:gd name="T7" fmla="*/ 13 h 770458"/>
              <a:gd name="T8" fmla="*/ 47 w 770458"/>
              <a:gd name="T9" fmla="*/ 22 h 770458"/>
              <a:gd name="T10" fmla="*/ 34 w 770458"/>
              <a:gd name="T11" fmla="*/ 34 h 770458"/>
              <a:gd name="T12" fmla="*/ 22 w 770458"/>
              <a:gd name="T13" fmla="*/ 47 h 770458"/>
              <a:gd name="T14" fmla="*/ 13 w 770458"/>
              <a:gd name="T15" fmla="*/ 63 h 770458"/>
              <a:gd name="T16" fmla="*/ 6 w 770458"/>
              <a:gd name="T17" fmla="*/ 79 h 770458"/>
              <a:gd name="T18" fmla="*/ 1 w 770458"/>
              <a:gd name="T19" fmla="*/ 96 h 770458"/>
              <a:gd name="T20" fmla="*/ 0 w 770458"/>
              <a:gd name="T21" fmla="*/ 115 h 770458"/>
              <a:gd name="T22" fmla="*/ 1 w 770458"/>
              <a:gd name="T23" fmla="*/ 124 h 770458"/>
              <a:gd name="T24" fmla="*/ 3 w 770458"/>
              <a:gd name="T25" fmla="*/ 143 h 770458"/>
              <a:gd name="T26" fmla="*/ 9 w 770458"/>
              <a:gd name="T27" fmla="*/ 159 h 770458"/>
              <a:gd name="T28" fmla="*/ 17 w 770458"/>
              <a:gd name="T29" fmla="*/ 175 h 770458"/>
              <a:gd name="T30" fmla="*/ 27 w 770458"/>
              <a:gd name="T31" fmla="*/ 190 h 770458"/>
              <a:gd name="T32" fmla="*/ 40 w 770458"/>
              <a:gd name="T33" fmla="*/ 202 h 770458"/>
              <a:gd name="T34" fmla="*/ 54 w 770458"/>
              <a:gd name="T35" fmla="*/ 213 h 770458"/>
              <a:gd name="T36" fmla="*/ 70 w 770458"/>
              <a:gd name="T37" fmla="*/ 221 h 770458"/>
              <a:gd name="T38" fmla="*/ 87 w 770458"/>
              <a:gd name="T39" fmla="*/ 227 h 770458"/>
              <a:gd name="T40" fmla="*/ 105 w 770458"/>
              <a:gd name="T41" fmla="*/ 230 h 770458"/>
              <a:gd name="T42" fmla="*/ 115 w 770458"/>
              <a:gd name="T43" fmla="*/ 230 h 770458"/>
              <a:gd name="T44" fmla="*/ 124 w 770458"/>
              <a:gd name="T45" fmla="*/ 230 h 770458"/>
              <a:gd name="T46" fmla="*/ 143 w 770458"/>
              <a:gd name="T47" fmla="*/ 227 h 770458"/>
              <a:gd name="T48" fmla="*/ 159 w 770458"/>
              <a:gd name="T49" fmla="*/ 221 h 770458"/>
              <a:gd name="T50" fmla="*/ 175 w 770458"/>
              <a:gd name="T51" fmla="*/ 213 h 770458"/>
              <a:gd name="T52" fmla="*/ 190 w 770458"/>
              <a:gd name="T53" fmla="*/ 202 h 770458"/>
              <a:gd name="T54" fmla="*/ 202 w 770458"/>
              <a:gd name="T55" fmla="*/ 190 h 770458"/>
              <a:gd name="T56" fmla="*/ 213 w 770458"/>
              <a:gd name="T57" fmla="*/ 175 h 770458"/>
              <a:gd name="T58" fmla="*/ 221 w 770458"/>
              <a:gd name="T59" fmla="*/ 159 h 770458"/>
              <a:gd name="T60" fmla="*/ 227 w 770458"/>
              <a:gd name="T61" fmla="*/ 143 h 770458"/>
              <a:gd name="T62" fmla="*/ 230 w 770458"/>
              <a:gd name="T63" fmla="*/ 124 h 770458"/>
              <a:gd name="T64" fmla="*/ 230 w 770458"/>
              <a:gd name="T65" fmla="*/ 115 h 770458"/>
              <a:gd name="T66" fmla="*/ 230 w 770458"/>
              <a:gd name="T67" fmla="*/ 105 h 770458"/>
              <a:gd name="T68" fmla="*/ 227 w 770458"/>
              <a:gd name="T69" fmla="*/ 87 h 770458"/>
              <a:gd name="T70" fmla="*/ 221 w 770458"/>
              <a:gd name="T71" fmla="*/ 70 h 770458"/>
              <a:gd name="T72" fmla="*/ 213 w 770458"/>
              <a:gd name="T73" fmla="*/ 54 h 770458"/>
              <a:gd name="T74" fmla="*/ 202 w 770458"/>
              <a:gd name="T75" fmla="*/ 40 h 770458"/>
              <a:gd name="T76" fmla="*/ 190 w 770458"/>
              <a:gd name="T77" fmla="*/ 27 h 770458"/>
              <a:gd name="T78" fmla="*/ 175 w 770458"/>
              <a:gd name="T79" fmla="*/ 17 h 770458"/>
              <a:gd name="T80" fmla="*/ 159 w 770458"/>
              <a:gd name="T81" fmla="*/ 9 h 770458"/>
              <a:gd name="T82" fmla="*/ 143 w 770458"/>
              <a:gd name="T83" fmla="*/ 3 h 770458"/>
              <a:gd name="T84" fmla="*/ 124 w 770458"/>
              <a:gd name="T85" fmla="*/ 1 h 770458"/>
              <a:gd name="T86" fmla="*/ 115 w 770458"/>
              <a:gd name="T87" fmla="*/ 0 h 770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0458"/>
              <a:gd name="T133" fmla="*/ 0 h 770458"/>
              <a:gd name="T134" fmla="*/ 770458 w 770458"/>
              <a:gd name="T135" fmla="*/ 770458 h 770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0458" h="770458">
                <a:moveTo>
                  <a:pt x="385229" y="0"/>
                </a:moveTo>
                <a:lnTo>
                  <a:pt x="322741" y="5041"/>
                </a:lnTo>
                <a:lnTo>
                  <a:pt x="263464" y="19638"/>
                </a:lnTo>
                <a:lnTo>
                  <a:pt x="208191" y="42996"/>
                </a:lnTo>
                <a:lnTo>
                  <a:pt x="157714" y="74324"/>
                </a:lnTo>
                <a:lnTo>
                  <a:pt x="112828" y="112826"/>
                </a:lnTo>
                <a:lnTo>
                  <a:pt x="74324" y="157712"/>
                </a:lnTo>
                <a:lnTo>
                  <a:pt x="42997" y="208186"/>
                </a:lnTo>
                <a:lnTo>
                  <a:pt x="19638" y="263457"/>
                </a:lnTo>
                <a:lnTo>
                  <a:pt x="5041" y="322731"/>
                </a:lnTo>
                <a:lnTo>
                  <a:pt x="0" y="385216"/>
                </a:lnTo>
                <a:lnTo>
                  <a:pt x="1276" y="416810"/>
                </a:lnTo>
                <a:lnTo>
                  <a:pt x="11195" y="477790"/>
                </a:lnTo>
                <a:lnTo>
                  <a:pt x="30272" y="535164"/>
                </a:lnTo>
                <a:lnTo>
                  <a:pt x="57714" y="588139"/>
                </a:lnTo>
                <a:lnTo>
                  <a:pt x="92729" y="635922"/>
                </a:lnTo>
                <a:lnTo>
                  <a:pt x="134523" y="677719"/>
                </a:lnTo>
                <a:lnTo>
                  <a:pt x="182303" y="712737"/>
                </a:lnTo>
                <a:lnTo>
                  <a:pt x="235277" y="740182"/>
                </a:lnTo>
                <a:lnTo>
                  <a:pt x="292651" y="759261"/>
                </a:lnTo>
                <a:lnTo>
                  <a:pt x="353633" y="769181"/>
                </a:lnTo>
                <a:lnTo>
                  <a:pt x="385229" y="770458"/>
                </a:lnTo>
                <a:lnTo>
                  <a:pt x="416824" y="769181"/>
                </a:lnTo>
                <a:lnTo>
                  <a:pt x="477806" y="759261"/>
                </a:lnTo>
                <a:lnTo>
                  <a:pt x="535180" y="740182"/>
                </a:lnTo>
                <a:lnTo>
                  <a:pt x="588154" y="712737"/>
                </a:lnTo>
                <a:lnTo>
                  <a:pt x="635934" y="677719"/>
                </a:lnTo>
                <a:lnTo>
                  <a:pt x="677728" y="635922"/>
                </a:lnTo>
                <a:lnTo>
                  <a:pt x="712743" y="588139"/>
                </a:lnTo>
                <a:lnTo>
                  <a:pt x="740185" y="535164"/>
                </a:lnTo>
                <a:lnTo>
                  <a:pt x="759262" y="477790"/>
                </a:lnTo>
                <a:lnTo>
                  <a:pt x="769181" y="416810"/>
                </a:lnTo>
                <a:lnTo>
                  <a:pt x="770458" y="385216"/>
                </a:lnTo>
                <a:lnTo>
                  <a:pt x="769181" y="353622"/>
                </a:lnTo>
                <a:lnTo>
                  <a:pt x="759262" y="292644"/>
                </a:lnTo>
                <a:lnTo>
                  <a:pt x="740185" y="235272"/>
                </a:lnTo>
                <a:lnTo>
                  <a:pt x="712743" y="182300"/>
                </a:lnTo>
                <a:lnTo>
                  <a:pt x="677728" y="134521"/>
                </a:lnTo>
                <a:lnTo>
                  <a:pt x="635934" y="92728"/>
                </a:lnTo>
                <a:lnTo>
                  <a:pt x="588154" y="57713"/>
                </a:lnTo>
                <a:lnTo>
                  <a:pt x="535180" y="30272"/>
                </a:lnTo>
                <a:lnTo>
                  <a:pt x="477806" y="11195"/>
                </a:lnTo>
                <a:lnTo>
                  <a:pt x="416824" y="1276"/>
                </a:lnTo>
                <a:lnTo>
                  <a:pt x="385229" y="0"/>
                </a:lnTo>
                <a:close/>
              </a:path>
            </a:pathLst>
          </a:custGeom>
          <a:solidFill>
            <a:srgbClr val="0082C8"/>
          </a:solidFill>
          <a:ln>
            <a:noFill/>
          </a:ln>
          <a:extLst/>
        </p:spPr>
        <p:txBody>
          <a:bodyPr lIns="0" tIns="0" rIns="0" bIns="0"/>
          <a:lstStyle/>
          <a:p>
            <a:pPr>
              <a:defRPr/>
            </a:pPr>
            <a:endParaRPr lang="zh-TW" altLang="en-US"/>
          </a:p>
        </p:txBody>
      </p:sp>
      <p:sp>
        <p:nvSpPr>
          <p:cNvPr id="8" name="object 101"/>
          <p:cNvSpPr>
            <a:spLocks/>
          </p:cNvSpPr>
          <p:nvPr userDrawn="1"/>
        </p:nvSpPr>
        <p:spPr bwMode="auto">
          <a:xfrm>
            <a:off x="8763000" y="0"/>
            <a:ext cx="381000" cy="6858000"/>
          </a:xfrm>
          <a:custGeom>
            <a:avLst/>
            <a:gdLst>
              <a:gd name="T0" fmla="*/ 154 w 543477"/>
              <a:gd name="T1" fmla="*/ 0 h 9753600"/>
              <a:gd name="T2" fmla="*/ 98 w 543477"/>
              <a:gd name="T3" fmla="*/ 0 h 9753600"/>
              <a:gd name="T4" fmla="*/ 98 w 543477"/>
              <a:gd name="T5" fmla="*/ 2286 h 9753600"/>
              <a:gd name="T6" fmla="*/ 0 w 543477"/>
              <a:gd name="T7" fmla="*/ 2391 h 9753600"/>
              <a:gd name="T8" fmla="*/ 98 w 543477"/>
              <a:gd name="T9" fmla="*/ 2495 h 9753600"/>
              <a:gd name="T10" fmla="*/ 98 w 543477"/>
              <a:gd name="T11" fmla="*/ 2957 h 9753600"/>
              <a:gd name="T12" fmla="*/ 154 w 543477"/>
              <a:gd name="T13" fmla="*/ 2957 h 9753600"/>
              <a:gd name="T14" fmla="*/ 154 w 543477"/>
              <a:gd name="T15" fmla="*/ 0 h 9753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3477" h="9753600">
                <a:moveTo>
                  <a:pt x="543477" y="0"/>
                </a:moveTo>
                <a:lnTo>
                  <a:pt x="344754" y="0"/>
                </a:lnTo>
                <a:lnTo>
                  <a:pt x="344754" y="7537716"/>
                </a:lnTo>
                <a:lnTo>
                  <a:pt x="0" y="7882483"/>
                </a:lnTo>
                <a:lnTo>
                  <a:pt x="344754" y="8227225"/>
                </a:lnTo>
                <a:lnTo>
                  <a:pt x="344754" y="9753600"/>
                </a:lnTo>
                <a:lnTo>
                  <a:pt x="543477" y="9753600"/>
                </a:lnTo>
                <a:lnTo>
                  <a:pt x="543477" y="0"/>
                </a:lnTo>
              </a:path>
            </a:pathLst>
          </a:custGeom>
          <a:solidFill>
            <a:srgbClr val="D9DF20"/>
          </a:solidFill>
          <a:ln>
            <a:noFill/>
          </a:ln>
          <a:extLst/>
        </p:spPr>
        <p:txBody>
          <a:bodyPr lIns="0" tIns="0" rIns="0" bIns="0"/>
          <a:lstStyle/>
          <a:p>
            <a:pPr>
              <a:defRPr/>
            </a:pPr>
            <a:endParaRPr lang="zh-TW" altLang="en-US"/>
          </a:p>
        </p:txBody>
      </p:sp>
      <p:sp>
        <p:nvSpPr>
          <p:cNvPr id="9" name="object 102"/>
          <p:cNvSpPr>
            <a:spLocks/>
          </p:cNvSpPr>
          <p:nvPr userDrawn="1"/>
        </p:nvSpPr>
        <p:spPr bwMode="auto">
          <a:xfrm>
            <a:off x="8897938" y="5434013"/>
            <a:ext cx="223837" cy="223837"/>
          </a:xfrm>
          <a:custGeom>
            <a:avLst/>
            <a:gdLst>
              <a:gd name="T0" fmla="*/ 44 w 319438"/>
              <a:gd name="T1" fmla="*/ 0 h 319149"/>
              <a:gd name="T2" fmla="*/ 32 w 319438"/>
              <a:gd name="T3" fmla="*/ 2 h 319149"/>
              <a:gd name="T4" fmla="*/ 22 w 319438"/>
              <a:gd name="T5" fmla="*/ 6 h 319149"/>
              <a:gd name="T6" fmla="*/ 13 w 319438"/>
              <a:gd name="T7" fmla="*/ 14 h 319149"/>
              <a:gd name="T8" fmla="*/ 6 w 319438"/>
              <a:gd name="T9" fmla="*/ 24 h 319149"/>
              <a:gd name="T10" fmla="*/ 1 w 319438"/>
              <a:gd name="T11" fmla="*/ 35 h 319149"/>
              <a:gd name="T12" fmla="*/ 0 w 319438"/>
              <a:gd name="T13" fmla="*/ 48 h 319149"/>
              <a:gd name="T14" fmla="*/ 1 w 319438"/>
              <a:gd name="T15" fmla="*/ 52 h 319149"/>
              <a:gd name="T16" fmla="*/ 4 w 319438"/>
              <a:gd name="T17" fmla="*/ 63 h 319149"/>
              <a:gd name="T18" fmla="*/ 9 w 319438"/>
              <a:gd name="T19" fmla="*/ 74 h 319149"/>
              <a:gd name="T20" fmla="*/ 18 w 319438"/>
              <a:gd name="T21" fmla="*/ 81 h 319149"/>
              <a:gd name="T22" fmla="*/ 27 w 319438"/>
              <a:gd name="T23" fmla="*/ 87 h 319149"/>
              <a:gd name="T24" fmla="*/ 39 w 319438"/>
              <a:gd name="T25" fmla="*/ 91 h 319149"/>
              <a:gd name="T26" fmla="*/ 48 w 319438"/>
              <a:gd name="T27" fmla="*/ 91 h 319149"/>
              <a:gd name="T28" fmla="*/ 53 w 319438"/>
              <a:gd name="T29" fmla="*/ 91 h 319149"/>
              <a:gd name="T30" fmla="*/ 63 w 319438"/>
              <a:gd name="T31" fmla="*/ 88 h 319149"/>
              <a:gd name="T32" fmla="*/ 73 w 319438"/>
              <a:gd name="T33" fmla="*/ 81 h 319149"/>
              <a:gd name="T34" fmla="*/ 81 w 319438"/>
              <a:gd name="T35" fmla="*/ 72 h 319149"/>
              <a:gd name="T36" fmla="*/ 87 w 319438"/>
              <a:gd name="T37" fmla="*/ 62 h 319149"/>
              <a:gd name="T38" fmla="*/ 90 w 319438"/>
              <a:gd name="T39" fmla="*/ 50 h 319149"/>
              <a:gd name="T40" fmla="*/ 90 w 319438"/>
              <a:gd name="T41" fmla="*/ 46 h 319149"/>
              <a:gd name="T42" fmla="*/ 90 w 319438"/>
              <a:gd name="T43" fmla="*/ 42 h 319149"/>
              <a:gd name="T44" fmla="*/ 87 w 319438"/>
              <a:gd name="T45" fmla="*/ 30 h 319149"/>
              <a:gd name="T46" fmla="*/ 81 w 319438"/>
              <a:gd name="T47" fmla="*/ 20 h 319149"/>
              <a:gd name="T48" fmla="*/ 74 w 319438"/>
              <a:gd name="T49" fmla="*/ 11 h 319149"/>
              <a:gd name="T50" fmla="*/ 64 w 319438"/>
              <a:gd name="T51" fmla="*/ 4 h 319149"/>
              <a:gd name="T52" fmla="*/ 53 w 319438"/>
              <a:gd name="T53" fmla="*/ 1 h 319149"/>
              <a:gd name="T54" fmla="*/ 44 w 319438"/>
              <a:gd name="T55" fmla="*/ 0 h 319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9438" h="319149">
                <a:moveTo>
                  <a:pt x="156929" y="0"/>
                </a:moveTo>
                <a:lnTo>
                  <a:pt x="115087" y="6309"/>
                </a:lnTo>
                <a:lnTo>
                  <a:pt x="77546" y="22926"/>
                </a:lnTo>
                <a:lnTo>
                  <a:pt x="45786" y="48557"/>
                </a:lnTo>
                <a:lnTo>
                  <a:pt x="21288" y="81911"/>
                </a:lnTo>
                <a:lnTo>
                  <a:pt x="5533" y="121696"/>
                </a:lnTo>
                <a:lnTo>
                  <a:pt x="0" y="166621"/>
                </a:lnTo>
                <a:lnTo>
                  <a:pt x="1211" y="180632"/>
                </a:lnTo>
                <a:lnTo>
                  <a:pt x="11857" y="220227"/>
                </a:lnTo>
                <a:lnTo>
                  <a:pt x="32161" y="255063"/>
                </a:lnTo>
                <a:lnTo>
                  <a:pt x="61017" y="283721"/>
                </a:lnTo>
                <a:lnTo>
                  <a:pt x="97319" y="304782"/>
                </a:lnTo>
                <a:lnTo>
                  <a:pt x="139959" y="316828"/>
                </a:lnTo>
                <a:lnTo>
                  <a:pt x="171360" y="319149"/>
                </a:lnTo>
                <a:lnTo>
                  <a:pt x="185778" y="317446"/>
                </a:lnTo>
                <a:lnTo>
                  <a:pt x="226268" y="305063"/>
                </a:lnTo>
                <a:lnTo>
                  <a:pt x="261389" y="282997"/>
                </a:lnTo>
                <a:lnTo>
                  <a:pt x="289563" y="252827"/>
                </a:lnTo>
                <a:lnTo>
                  <a:pt x="309216" y="216128"/>
                </a:lnTo>
                <a:lnTo>
                  <a:pt x="318770" y="174479"/>
                </a:lnTo>
                <a:lnTo>
                  <a:pt x="319438" y="159768"/>
                </a:lnTo>
                <a:lnTo>
                  <a:pt x="318848" y="145948"/>
                </a:lnTo>
                <a:lnTo>
                  <a:pt x="309612" y="104552"/>
                </a:lnTo>
                <a:lnTo>
                  <a:pt x="290304" y="67980"/>
                </a:lnTo>
                <a:lnTo>
                  <a:pt x="262383" y="37770"/>
                </a:lnTo>
                <a:lnTo>
                  <a:pt x="227310" y="15458"/>
                </a:lnTo>
                <a:lnTo>
                  <a:pt x="186546" y="2582"/>
                </a:lnTo>
                <a:lnTo>
                  <a:pt x="156929" y="0"/>
                </a:lnTo>
                <a:close/>
              </a:path>
            </a:pathLst>
          </a:custGeom>
          <a:solidFill>
            <a:srgbClr val="4D4D4D"/>
          </a:solidFill>
          <a:ln>
            <a:noFill/>
          </a:ln>
          <a:extLst/>
        </p:spPr>
        <p:txBody>
          <a:bodyPr lIns="0" tIns="0" rIns="0" bIns="0"/>
          <a:lstStyle/>
          <a:p>
            <a:pPr>
              <a:defRPr/>
            </a:pPr>
            <a:endParaRPr lang="zh-TW" altLang="en-US"/>
          </a:p>
        </p:txBody>
      </p:sp>
      <p:sp>
        <p:nvSpPr>
          <p:cNvPr id="10" name="object 102"/>
          <p:cNvSpPr>
            <a:spLocks/>
          </p:cNvSpPr>
          <p:nvPr userDrawn="1"/>
        </p:nvSpPr>
        <p:spPr bwMode="auto">
          <a:xfrm>
            <a:off x="8897938" y="5434013"/>
            <a:ext cx="223837" cy="223837"/>
          </a:xfrm>
          <a:custGeom>
            <a:avLst/>
            <a:gdLst>
              <a:gd name="T0" fmla="*/ 44 w 319438"/>
              <a:gd name="T1" fmla="*/ 0 h 319149"/>
              <a:gd name="T2" fmla="*/ 32 w 319438"/>
              <a:gd name="T3" fmla="*/ 2 h 319149"/>
              <a:gd name="T4" fmla="*/ 22 w 319438"/>
              <a:gd name="T5" fmla="*/ 6 h 319149"/>
              <a:gd name="T6" fmla="*/ 13 w 319438"/>
              <a:gd name="T7" fmla="*/ 14 h 319149"/>
              <a:gd name="T8" fmla="*/ 6 w 319438"/>
              <a:gd name="T9" fmla="*/ 24 h 319149"/>
              <a:gd name="T10" fmla="*/ 1 w 319438"/>
              <a:gd name="T11" fmla="*/ 35 h 319149"/>
              <a:gd name="T12" fmla="*/ 0 w 319438"/>
              <a:gd name="T13" fmla="*/ 48 h 319149"/>
              <a:gd name="T14" fmla="*/ 1 w 319438"/>
              <a:gd name="T15" fmla="*/ 52 h 319149"/>
              <a:gd name="T16" fmla="*/ 4 w 319438"/>
              <a:gd name="T17" fmla="*/ 63 h 319149"/>
              <a:gd name="T18" fmla="*/ 9 w 319438"/>
              <a:gd name="T19" fmla="*/ 74 h 319149"/>
              <a:gd name="T20" fmla="*/ 18 w 319438"/>
              <a:gd name="T21" fmla="*/ 81 h 319149"/>
              <a:gd name="T22" fmla="*/ 27 w 319438"/>
              <a:gd name="T23" fmla="*/ 87 h 319149"/>
              <a:gd name="T24" fmla="*/ 39 w 319438"/>
              <a:gd name="T25" fmla="*/ 91 h 319149"/>
              <a:gd name="T26" fmla="*/ 48 w 319438"/>
              <a:gd name="T27" fmla="*/ 91 h 319149"/>
              <a:gd name="T28" fmla="*/ 53 w 319438"/>
              <a:gd name="T29" fmla="*/ 91 h 319149"/>
              <a:gd name="T30" fmla="*/ 63 w 319438"/>
              <a:gd name="T31" fmla="*/ 88 h 319149"/>
              <a:gd name="T32" fmla="*/ 73 w 319438"/>
              <a:gd name="T33" fmla="*/ 81 h 319149"/>
              <a:gd name="T34" fmla="*/ 81 w 319438"/>
              <a:gd name="T35" fmla="*/ 72 h 319149"/>
              <a:gd name="T36" fmla="*/ 87 w 319438"/>
              <a:gd name="T37" fmla="*/ 62 h 319149"/>
              <a:gd name="T38" fmla="*/ 90 w 319438"/>
              <a:gd name="T39" fmla="*/ 50 h 319149"/>
              <a:gd name="T40" fmla="*/ 90 w 319438"/>
              <a:gd name="T41" fmla="*/ 46 h 319149"/>
              <a:gd name="T42" fmla="*/ 90 w 319438"/>
              <a:gd name="T43" fmla="*/ 42 h 319149"/>
              <a:gd name="T44" fmla="*/ 87 w 319438"/>
              <a:gd name="T45" fmla="*/ 30 h 319149"/>
              <a:gd name="T46" fmla="*/ 81 w 319438"/>
              <a:gd name="T47" fmla="*/ 20 h 319149"/>
              <a:gd name="T48" fmla="*/ 74 w 319438"/>
              <a:gd name="T49" fmla="*/ 11 h 319149"/>
              <a:gd name="T50" fmla="*/ 64 w 319438"/>
              <a:gd name="T51" fmla="*/ 4 h 319149"/>
              <a:gd name="T52" fmla="*/ 53 w 319438"/>
              <a:gd name="T53" fmla="*/ 1 h 319149"/>
              <a:gd name="T54" fmla="*/ 44 w 319438"/>
              <a:gd name="T55" fmla="*/ 0 h 319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9438" h="319149">
                <a:moveTo>
                  <a:pt x="156929" y="0"/>
                </a:moveTo>
                <a:lnTo>
                  <a:pt x="115087" y="6309"/>
                </a:lnTo>
                <a:lnTo>
                  <a:pt x="77546" y="22926"/>
                </a:lnTo>
                <a:lnTo>
                  <a:pt x="45786" y="48557"/>
                </a:lnTo>
                <a:lnTo>
                  <a:pt x="21288" y="81911"/>
                </a:lnTo>
                <a:lnTo>
                  <a:pt x="5533" y="121696"/>
                </a:lnTo>
                <a:lnTo>
                  <a:pt x="0" y="166621"/>
                </a:lnTo>
                <a:lnTo>
                  <a:pt x="1211" y="180632"/>
                </a:lnTo>
                <a:lnTo>
                  <a:pt x="11857" y="220227"/>
                </a:lnTo>
                <a:lnTo>
                  <a:pt x="32161" y="255063"/>
                </a:lnTo>
                <a:lnTo>
                  <a:pt x="61017" y="283721"/>
                </a:lnTo>
                <a:lnTo>
                  <a:pt x="97319" y="304782"/>
                </a:lnTo>
                <a:lnTo>
                  <a:pt x="139959" y="316828"/>
                </a:lnTo>
                <a:lnTo>
                  <a:pt x="171360" y="319149"/>
                </a:lnTo>
                <a:lnTo>
                  <a:pt x="185778" y="317446"/>
                </a:lnTo>
                <a:lnTo>
                  <a:pt x="226268" y="305063"/>
                </a:lnTo>
                <a:lnTo>
                  <a:pt x="261389" y="282997"/>
                </a:lnTo>
                <a:lnTo>
                  <a:pt x="289563" y="252827"/>
                </a:lnTo>
                <a:lnTo>
                  <a:pt x="309216" y="216128"/>
                </a:lnTo>
                <a:lnTo>
                  <a:pt x="318770" y="174479"/>
                </a:lnTo>
                <a:lnTo>
                  <a:pt x="319438" y="159768"/>
                </a:lnTo>
                <a:lnTo>
                  <a:pt x="318848" y="145948"/>
                </a:lnTo>
                <a:lnTo>
                  <a:pt x="309612" y="104552"/>
                </a:lnTo>
                <a:lnTo>
                  <a:pt x="290304" y="67980"/>
                </a:lnTo>
                <a:lnTo>
                  <a:pt x="262383" y="37770"/>
                </a:lnTo>
                <a:lnTo>
                  <a:pt x="227310" y="15458"/>
                </a:lnTo>
                <a:lnTo>
                  <a:pt x="186546" y="2582"/>
                </a:lnTo>
                <a:lnTo>
                  <a:pt x="156929" y="0"/>
                </a:lnTo>
                <a:close/>
              </a:path>
            </a:pathLst>
          </a:custGeom>
          <a:solidFill>
            <a:srgbClr val="4D4D4D"/>
          </a:solidFill>
          <a:ln>
            <a:noFill/>
          </a:ln>
          <a:extLst/>
        </p:spPr>
        <p:txBody>
          <a:bodyPr lIns="0" tIns="0" rIns="0" bIns="0"/>
          <a:lstStyle/>
          <a:p>
            <a:pPr>
              <a:defRPr/>
            </a:pPr>
            <a:endParaRPr lang="zh-TW" altLang="en-US"/>
          </a:p>
        </p:txBody>
      </p:sp>
      <p:sp>
        <p:nvSpPr>
          <p:cNvPr id="2" name="Holder 2"/>
          <p:cNvSpPr>
            <a:spLocks noGrp="1"/>
          </p:cNvSpPr>
          <p:nvPr>
            <p:ph type="title"/>
          </p:nvPr>
        </p:nvSpPr>
        <p:spPr>
          <a:xfrm>
            <a:off x="1403648" y="404664"/>
            <a:ext cx="7430218" cy="720080"/>
          </a:xfrm>
        </p:spPr>
        <p:txBody>
          <a:bodyPr/>
          <a:lstStyle>
            <a:lvl1pPr>
              <a:defRPr b="1"/>
            </a:lvl1pPr>
          </a:lstStyle>
          <a:p>
            <a:r>
              <a:rPr lang="zh-TW" altLang="en-US" dirty="0" smtClean="0"/>
              <a:t>按一下以編輯母片標題樣式</a:t>
            </a:r>
            <a:endParaRPr dirty="0"/>
          </a:p>
        </p:txBody>
      </p:sp>
      <p:sp>
        <p:nvSpPr>
          <p:cNvPr id="11" name="Holder 6"/>
          <p:cNvSpPr>
            <a:spLocks noGrp="1"/>
          </p:cNvSpPr>
          <p:nvPr>
            <p:ph type="sldNum" sz="quarter" idx="10"/>
          </p:nvPr>
        </p:nvSpPr>
        <p:spPr/>
        <p:txBody>
          <a:bodyPr/>
          <a:lstStyle>
            <a:lvl1pPr algn="ctr">
              <a:defRPr kumimoji="0" sz="1100">
                <a:solidFill>
                  <a:srgbClr val="FFFFFF"/>
                </a:solidFill>
                <a:latin typeface="微軟正黑體" pitchFamily="34" charset="-120"/>
                <a:ea typeface="微軟正黑體" pitchFamily="34" charset="-120"/>
              </a:defRPr>
            </a:lvl1pPr>
          </a:lstStyle>
          <a:p>
            <a:pPr>
              <a:defRPr/>
            </a:pPr>
            <a:fld id="{3E151A07-C93D-4798-86E0-1F0E898AF249}" type="slidenum">
              <a:rPr lang="zh-TW" altLang="en-US"/>
              <a:pPr>
                <a:defRPr/>
              </a:pPr>
              <a:t>‹#›</a:t>
            </a:fld>
            <a:endParaRPr lang="zh-TW" altLang="en-US"/>
          </a:p>
        </p:txBody>
      </p:sp>
    </p:spTree>
    <p:extLst>
      <p:ext uri="{BB962C8B-B14F-4D97-AF65-F5344CB8AC3E}">
        <p14:creationId xmlns:p14="http://schemas.microsoft.com/office/powerpoint/2010/main" val="404160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3" name="群組 3"/>
          <p:cNvGrpSpPr>
            <a:grpSpLocks/>
          </p:cNvGrpSpPr>
          <p:nvPr userDrawn="1"/>
        </p:nvGrpSpPr>
        <p:grpSpPr bwMode="auto">
          <a:xfrm>
            <a:off x="0" y="0"/>
            <a:ext cx="9163050" cy="144463"/>
            <a:chOff x="0" y="-1"/>
            <a:chExt cx="9163240" cy="144000"/>
          </a:xfrm>
        </p:grpSpPr>
        <p:sp>
          <p:nvSpPr>
            <p:cNvPr id="4" name="矩形 3"/>
            <p:cNvSpPr/>
            <p:nvPr userDrawn="1"/>
          </p:nvSpPr>
          <p:spPr>
            <a:xfrm>
              <a:off x="0" y="-1"/>
              <a:ext cx="2303511" cy="144000"/>
            </a:xfrm>
            <a:prstGeom prst="rect">
              <a:avLst/>
            </a:prstGeom>
            <a:solidFill>
              <a:srgbClr val="17A38C"/>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TW" altLang="en-US"/>
            </a:p>
          </p:txBody>
        </p:sp>
        <p:sp>
          <p:nvSpPr>
            <p:cNvPr id="5" name="矩形 4"/>
            <p:cNvSpPr/>
            <p:nvPr userDrawn="1"/>
          </p:nvSpPr>
          <p:spPr>
            <a:xfrm>
              <a:off x="2298748" y="-1"/>
              <a:ext cx="2303511" cy="144000"/>
            </a:xfrm>
            <a:prstGeom prst="rect">
              <a:avLst/>
            </a:prstGeom>
            <a:solidFill>
              <a:srgbClr val="77A339"/>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TW" altLang="en-US"/>
            </a:p>
          </p:txBody>
        </p:sp>
        <p:sp>
          <p:nvSpPr>
            <p:cNvPr id="6" name="矩形 5"/>
            <p:cNvSpPr/>
            <p:nvPr userDrawn="1"/>
          </p:nvSpPr>
          <p:spPr>
            <a:xfrm>
              <a:off x="4599083" y="-1"/>
              <a:ext cx="2305098" cy="144000"/>
            </a:xfrm>
            <a:prstGeom prst="rect">
              <a:avLst/>
            </a:prstGeom>
            <a:solidFill>
              <a:srgbClr val="187CB8"/>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TW" altLang="en-US"/>
            </a:p>
          </p:txBody>
        </p:sp>
        <p:sp>
          <p:nvSpPr>
            <p:cNvPr id="7" name="矩形 6"/>
            <p:cNvSpPr/>
            <p:nvPr userDrawn="1"/>
          </p:nvSpPr>
          <p:spPr>
            <a:xfrm>
              <a:off x="6859730" y="-1"/>
              <a:ext cx="2303510" cy="144000"/>
            </a:xfrm>
            <a:prstGeom prst="rect">
              <a:avLst/>
            </a:prstGeom>
            <a:solidFill>
              <a:srgbClr val="F7A347"/>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TW" altLang="en-US"/>
            </a:p>
          </p:txBody>
        </p:sp>
      </p:grpSp>
      <p:sp>
        <p:nvSpPr>
          <p:cNvPr id="10" name="Title 1"/>
          <p:cNvSpPr>
            <a:spLocks noGrp="1"/>
          </p:cNvSpPr>
          <p:nvPr>
            <p:ph type="title"/>
          </p:nvPr>
        </p:nvSpPr>
        <p:spPr>
          <a:xfrm>
            <a:off x="498474" y="325265"/>
            <a:ext cx="8110939" cy="899462"/>
          </a:xfrm>
          <a:prstGeom prst="rect">
            <a:avLst/>
          </a:prstGeom>
        </p:spPr>
        <p:txBody>
          <a:bodyPr/>
          <a:lstStyle>
            <a:lvl1pPr>
              <a:defRPr sz="3200">
                <a:solidFill>
                  <a:schemeClr val="tx1">
                    <a:lumMod val="85000"/>
                    <a:lumOff val="15000"/>
                  </a:schemeClr>
                </a:solidFill>
                <a:latin typeface="微軟正黑體"/>
                <a:ea typeface="微軟正黑體"/>
                <a:cs typeface="微軟正黑體"/>
              </a:defRPr>
            </a:lvl1pPr>
          </a:lstStyle>
          <a:p>
            <a:r>
              <a:rPr lang="zh-TW" altLang="en-US" dirty="0" smtClean="0"/>
              <a:t>按一下以編輯母片標題樣式</a:t>
            </a:r>
            <a:endParaRPr dirty="0"/>
          </a:p>
        </p:txBody>
      </p:sp>
    </p:spTree>
    <p:extLst>
      <p:ext uri="{BB962C8B-B14F-4D97-AF65-F5344CB8AC3E}">
        <p14:creationId xmlns:p14="http://schemas.microsoft.com/office/powerpoint/2010/main" val="279444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大標題文字</a:t>
            </a:r>
          </a:p>
        </p:txBody>
      </p:sp>
      <p:sp>
        <p:nvSpPr>
          <p:cNvPr id="57" name="Shape 57"/>
          <p:cNvSpPr>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409707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pic>
        <p:nvPicPr>
          <p:cNvPr id="5" name="圖片 10" descr="未命名-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77875"/>
            <a:ext cx="9144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lvl1pPr>
              <a:defRPr>
                <a:solidFill>
                  <a:srgbClr val="144C90"/>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836613"/>
            <a:ext cx="3970784" cy="5400000"/>
          </a:xfrm>
        </p:spPr>
        <p:txBody>
          <a:bodyPr>
            <a:normAutofit/>
          </a:bodyPr>
          <a:lstStyle>
            <a:lvl1pPr>
              <a:defRPr sz="2800" b="1"/>
            </a:lvl1pPr>
            <a:lvl2pPr>
              <a:defRPr sz="2400" b="1"/>
            </a:lvl2pPr>
            <a:lvl3pPr>
              <a:defRPr sz="2000" b="1"/>
            </a:lvl3pPr>
            <a:lvl4pPr>
              <a:defRPr sz="1800" b="1"/>
            </a:lvl4pPr>
            <a:lvl5pPr>
              <a:defRPr sz="1800" b="1"/>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內容版面配置區 2"/>
          <p:cNvSpPr>
            <a:spLocks noGrp="1"/>
          </p:cNvSpPr>
          <p:nvPr>
            <p:ph idx="11"/>
          </p:nvPr>
        </p:nvSpPr>
        <p:spPr>
          <a:xfrm>
            <a:off x="4716016" y="836613"/>
            <a:ext cx="3970784" cy="5400000"/>
          </a:xfrm>
        </p:spPr>
        <p:txBody>
          <a:bodyPr>
            <a:normAutofit/>
          </a:bodyPr>
          <a:lstStyle>
            <a:lvl1pPr>
              <a:defRPr sz="2800" b="1"/>
            </a:lvl1pPr>
            <a:lvl2pPr>
              <a:defRPr sz="2400" b="1"/>
            </a:lvl2pPr>
            <a:lvl3pPr>
              <a:defRPr sz="2000" b="1"/>
            </a:lvl3pPr>
            <a:lvl4pPr>
              <a:defRPr sz="1800" b="1"/>
            </a:lvl4pPr>
            <a:lvl5pPr>
              <a:defRPr sz="1800" b="1"/>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投影片編號版面配置區 5"/>
          <p:cNvSpPr>
            <a:spLocks noGrp="1"/>
          </p:cNvSpPr>
          <p:nvPr>
            <p:ph type="sldNum" sz="quarter" idx="12"/>
          </p:nvPr>
        </p:nvSpPr>
        <p:spPr/>
        <p:txBody>
          <a:bodyPr/>
          <a:lstStyle>
            <a:lvl1pPr>
              <a:defRPr/>
            </a:lvl1pPr>
          </a:lstStyle>
          <a:p>
            <a:pPr>
              <a:defRPr/>
            </a:pPr>
            <a:fld id="{4FA8F52C-0319-4A7A-98F5-07E2ED90894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8894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10" descr="未命名-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77875"/>
            <a:ext cx="9144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lvl1pPr>
              <a:defRPr>
                <a:solidFill>
                  <a:srgbClr val="144C90"/>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normAutofit/>
          </a:bodyPr>
          <a:lstStyle>
            <a:lvl1pPr>
              <a:defRPr sz="2800" b="1"/>
            </a:lvl1pPr>
            <a:lvl2pPr>
              <a:defRPr sz="2400" b="1"/>
            </a:lvl2pPr>
            <a:lvl3pPr>
              <a:defRPr sz="2000" b="1"/>
            </a:lvl3pPr>
            <a:lvl4pPr>
              <a:defRPr sz="1800" b="1"/>
            </a:lvl4pPr>
            <a:lvl5pPr>
              <a:defRPr sz="1800" b="1"/>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投影片編號版面配置區 5"/>
          <p:cNvSpPr>
            <a:spLocks noGrp="1"/>
          </p:cNvSpPr>
          <p:nvPr>
            <p:ph type="sldNum" sz="quarter" idx="10"/>
          </p:nvPr>
        </p:nvSpPr>
        <p:spPr/>
        <p:txBody>
          <a:bodyPr/>
          <a:lstStyle>
            <a:lvl1pPr>
              <a:defRPr/>
            </a:lvl1pPr>
          </a:lstStyle>
          <a:p>
            <a:pPr>
              <a:defRPr/>
            </a:pPr>
            <a:fld id="{9B4FC80C-DED6-4891-936A-7F83C85EA811}" type="slidenum">
              <a:rPr lang="zh-TW" altLang="en-US"/>
              <a:pPr>
                <a:defRPr/>
              </a:pPr>
              <a:t>‹#›</a:t>
            </a:fld>
            <a:endParaRPr lang="zh-TW" altLang="en-US"/>
          </a:p>
        </p:txBody>
      </p:sp>
    </p:spTree>
    <p:extLst>
      <p:ext uri="{BB962C8B-B14F-4D97-AF65-F5344CB8AC3E}">
        <p14:creationId xmlns:p14="http://schemas.microsoft.com/office/powerpoint/2010/main" val="143406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144C90"/>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normAutofit/>
          </a:bodyPr>
          <a:lstStyle>
            <a:lvl1pPr>
              <a:defRPr sz="2800" b="1"/>
            </a:lvl1pPr>
            <a:lvl2pPr>
              <a:defRPr sz="2400" b="1"/>
            </a:lvl2pPr>
            <a:lvl3pPr>
              <a:defRPr sz="2000" b="1"/>
            </a:lvl3pPr>
            <a:lvl4pPr>
              <a:defRPr sz="1800" b="1"/>
            </a:lvl4pPr>
            <a:lvl5pPr>
              <a:defRPr sz="1800" b="1"/>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投影片編號版面配置區 5"/>
          <p:cNvSpPr>
            <a:spLocks noGrp="1"/>
          </p:cNvSpPr>
          <p:nvPr>
            <p:ph type="sldNum" sz="quarter" idx="10"/>
          </p:nvPr>
        </p:nvSpPr>
        <p:spPr/>
        <p:txBody>
          <a:bodyPr/>
          <a:lstStyle>
            <a:lvl1pPr>
              <a:defRPr/>
            </a:lvl1pPr>
          </a:lstStyle>
          <a:p>
            <a:pPr>
              <a:defRPr/>
            </a:pPr>
            <a:fld id="{FA9CF20D-4C1E-4426-B5F3-07EF0FEF4678}" type="slidenum">
              <a:rPr lang="zh-TW" altLang="en-US"/>
              <a:pPr>
                <a:defRPr/>
              </a:pPr>
              <a:t>‹#›</a:t>
            </a:fld>
            <a:endParaRPr lang="zh-TW" altLang="en-US"/>
          </a:p>
        </p:txBody>
      </p:sp>
    </p:spTree>
    <p:extLst>
      <p:ext uri="{BB962C8B-B14F-4D97-AF65-F5344CB8AC3E}">
        <p14:creationId xmlns:p14="http://schemas.microsoft.com/office/powerpoint/2010/main" val="404321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object 2"/>
          <p:cNvSpPr>
            <a:spLocks noChangeArrowheads="1"/>
          </p:cNvSpPr>
          <p:nvPr userDrawn="1"/>
        </p:nvSpPr>
        <p:spPr bwMode="auto">
          <a:xfrm>
            <a:off x="0" y="-26988"/>
            <a:ext cx="9144000" cy="6237288"/>
          </a:xfrm>
          <a:prstGeom prst="rect">
            <a:avLst/>
          </a:prstGeom>
          <a:blipFill dpi="0" rotWithShape="1">
            <a:blip r:embed="rId2" cstate="print">
              <a:extLst/>
            </a:blip>
            <a:srcRect/>
            <a:stretch>
              <a:fillRect/>
            </a:stretch>
          </a:blipFill>
          <a:ln>
            <a:noFill/>
          </a:ln>
          <a:extLst/>
        </p:spPr>
        <p:txBody>
          <a:bodyPr lIns="0" tIns="0" rIns="0" bIns="0"/>
          <a:lstStyle>
            <a:lvl1pPr eaLnBrk="0" hangingPunct="0">
              <a:defRPr kumimoji="1" b="1">
                <a:solidFill>
                  <a:schemeClr val="tx1"/>
                </a:solidFill>
                <a:latin typeface="Arial" pitchFamily="34" charset="0"/>
                <a:ea typeface="新細明體" pitchFamily="18" charset="-120"/>
              </a:defRPr>
            </a:lvl1pPr>
            <a:lvl2pPr marL="742950" indent="-285750" eaLnBrk="0" hangingPunct="0">
              <a:defRPr kumimoji="1" b="1">
                <a:solidFill>
                  <a:schemeClr val="tx1"/>
                </a:solidFill>
                <a:latin typeface="Arial" pitchFamily="34" charset="0"/>
                <a:ea typeface="新細明體" pitchFamily="18" charset="-120"/>
              </a:defRPr>
            </a:lvl2pPr>
            <a:lvl3pPr marL="1143000" indent="-228600" eaLnBrk="0" hangingPunct="0">
              <a:defRPr kumimoji="1" b="1">
                <a:solidFill>
                  <a:schemeClr val="tx1"/>
                </a:solidFill>
                <a:latin typeface="Arial" pitchFamily="34" charset="0"/>
                <a:ea typeface="新細明體" pitchFamily="18" charset="-120"/>
              </a:defRPr>
            </a:lvl3pPr>
            <a:lvl4pPr marL="1600200" indent="-228600" eaLnBrk="0" hangingPunct="0">
              <a:defRPr kumimoji="1" b="1">
                <a:solidFill>
                  <a:schemeClr val="tx1"/>
                </a:solidFill>
                <a:latin typeface="Arial" pitchFamily="34" charset="0"/>
                <a:ea typeface="新細明體" pitchFamily="18" charset="-120"/>
              </a:defRPr>
            </a:lvl4pPr>
            <a:lvl5pPr marL="2057400" indent="-228600" eaLnBrk="0" hangingPunct="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eaLnBrk="1" fontAlgn="auto" hangingPunct="1">
              <a:spcBef>
                <a:spcPts val="0"/>
              </a:spcBef>
              <a:spcAft>
                <a:spcPts val="0"/>
              </a:spcAft>
              <a:defRPr/>
            </a:pPr>
            <a:endParaRPr lang="zh-TW" altLang="zh-TW" b="0" smtClean="0"/>
          </a:p>
        </p:txBody>
      </p:sp>
      <p:pic>
        <p:nvPicPr>
          <p:cNvPr id="5" name="圖片 923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225" y="2708275"/>
            <a:ext cx="913447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12" descr="gif02.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565400"/>
            <a:ext cx="91440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descr="未命名-3.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748688">
            <a:off x="6423025" y="-107950"/>
            <a:ext cx="31369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50" y="6408738"/>
            <a:ext cx="13128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6" descr="未命名-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24525" y="6308725"/>
            <a:ext cx="2819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7" descr="未命名-2.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195513" y="6324600"/>
            <a:ext cx="1055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8" descr="未命名-3.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635375" y="6308725"/>
            <a:ext cx="23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19" descr="未命名-3.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5554484">
            <a:off x="5312569" y="2674144"/>
            <a:ext cx="13350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20" descr="未命名-3.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rot="3016251">
            <a:off x="186531" y="931069"/>
            <a:ext cx="619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版面配置區 2"/>
          <p:cNvSpPr>
            <a:spLocks noGrp="1"/>
          </p:cNvSpPr>
          <p:nvPr>
            <p:ph type="body" idx="1"/>
          </p:nvPr>
        </p:nvSpPr>
        <p:spPr>
          <a:xfrm>
            <a:off x="722313" y="2906713"/>
            <a:ext cx="7772400" cy="1500187"/>
          </a:xfrm>
        </p:spPr>
        <p:txBody>
          <a:bodyPr anchor="b">
            <a:normAutofit/>
          </a:bodyPr>
          <a:lstStyle>
            <a:lvl1pPr marL="0" indent="0">
              <a:buNone/>
              <a:defRPr sz="32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2" name="標題 1"/>
          <p:cNvSpPr>
            <a:spLocks noGrp="1"/>
          </p:cNvSpPr>
          <p:nvPr>
            <p:ph type="title"/>
          </p:nvPr>
        </p:nvSpPr>
        <p:spPr>
          <a:xfrm>
            <a:off x="722313" y="1490861"/>
            <a:ext cx="7772400" cy="1362075"/>
          </a:xfrm>
        </p:spPr>
        <p:txBody>
          <a:bodyPr anchor="t">
            <a:noAutofit/>
          </a:bodyPr>
          <a:lstStyle>
            <a:lvl1pPr algn="l">
              <a:defRPr sz="6000" b="1" cap="all">
                <a:solidFill>
                  <a:srgbClr val="144C90"/>
                </a:solidFill>
              </a:defRPr>
            </a:lvl1pPr>
          </a:lstStyle>
          <a:p>
            <a:r>
              <a:rPr lang="zh-TW" altLang="en-US" dirty="0" smtClean="0"/>
              <a:t>按一下以編輯母片標題樣式</a:t>
            </a:r>
            <a:endParaRPr lang="zh-TW" altLang="en-US" dirty="0"/>
          </a:p>
        </p:txBody>
      </p:sp>
      <p:sp>
        <p:nvSpPr>
          <p:cNvPr id="15" name="投影片編號版面配置區 5"/>
          <p:cNvSpPr>
            <a:spLocks noGrp="1"/>
          </p:cNvSpPr>
          <p:nvPr>
            <p:ph type="sldNum" sz="quarter" idx="10"/>
          </p:nvPr>
        </p:nvSpPr>
        <p:spPr/>
        <p:txBody>
          <a:bodyPr/>
          <a:lstStyle>
            <a:lvl1pPr algn="r">
              <a:defRPr sz="1200">
                <a:solidFill>
                  <a:schemeClr val="bg1"/>
                </a:solidFill>
              </a:defRPr>
            </a:lvl1pPr>
          </a:lstStyle>
          <a:p>
            <a:pPr>
              <a:defRPr/>
            </a:pPr>
            <a:fld id="{2DCB9942-8FC8-4171-A2AA-2F0E6EFA6EA1}" type="slidenum">
              <a:rPr lang="zh-TW" altLang="en-US"/>
              <a:pPr>
                <a:defRPr/>
              </a:pPr>
              <a:t>‹#›</a:t>
            </a:fld>
            <a:endParaRPr lang="zh-TW" altLang="en-US"/>
          </a:p>
        </p:txBody>
      </p:sp>
    </p:spTree>
    <p:extLst>
      <p:ext uri="{BB962C8B-B14F-4D97-AF65-F5344CB8AC3E}">
        <p14:creationId xmlns:p14="http://schemas.microsoft.com/office/powerpoint/2010/main" val="427702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5"/>
          <p:cNvSpPr>
            <a:spLocks noGrp="1"/>
          </p:cNvSpPr>
          <p:nvPr>
            <p:ph type="sldNum" sz="quarter" idx="10"/>
          </p:nvPr>
        </p:nvSpPr>
        <p:spPr/>
        <p:txBody>
          <a:bodyPr/>
          <a:lstStyle>
            <a:lvl1pPr>
              <a:defRPr/>
            </a:lvl1pPr>
          </a:lstStyle>
          <a:p>
            <a:pPr>
              <a:defRPr/>
            </a:pPr>
            <a:fld id="{87E82A58-773A-487B-B4CC-40642F1883E0}" type="slidenum">
              <a:rPr lang="zh-TW" altLang="en-US"/>
              <a:pPr>
                <a:defRPr/>
              </a:pPr>
              <a:t>‹#›</a:t>
            </a:fld>
            <a:endParaRPr lang="zh-TW" altLang="en-US"/>
          </a:p>
        </p:txBody>
      </p:sp>
    </p:spTree>
    <p:extLst>
      <p:ext uri="{BB962C8B-B14F-4D97-AF65-F5344CB8AC3E}">
        <p14:creationId xmlns:p14="http://schemas.microsoft.com/office/powerpoint/2010/main" val="171033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5"/>
          <p:cNvSpPr>
            <a:spLocks noGrp="1"/>
          </p:cNvSpPr>
          <p:nvPr>
            <p:ph type="sldNum" sz="quarter" idx="10"/>
          </p:nvPr>
        </p:nvSpPr>
        <p:spPr/>
        <p:txBody>
          <a:bodyPr/>
          <a:lstStyle>
            <a:lvl1pPr>
              <a:defRPr/>
            </a:lvl1pPr>
          </a:lstStyle>
          <a:p>
            <a:pPr>
              <a:defRPr/>
            </a:pPr>
            <a:fld id="{DF54A319-3D16-46FE-8728-D831173B78FF}" type="slidenum">
              <a:rPr lang="zh-TW" altLang="en-US"/>
              <a:pPr>
                <a:defRPr/>
              </a:pPr>
              <a:t>‹#›</a:t>
            </a:fld>
            <a:endParaRPr lang="zh-TW" altLang="en-US"/>
          </a:p>
        </p:txBody>
      </p:sp>
    </p:spTree>
    <p:extLst>
      <p:ext uri="{BB962C8B-B14F-4D97-AF65-F5344CB8AC3E}">
        <p14:creationId xmlns:p14="http://schemas.microsoft.com/office/powerpoint/2010/main" val="9821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5"/>
          <p:cNvSpPr>
            <a:spLocks noGrp="1"/>
          </p:cNvSpPr>
          <p:nvPr>
            <p:ph type="sldNum" sz="quarter" idx="10"/>
          </p:nvPr>
        </p:nvSpPr>
        <p:spPr/>
        <p:txBody>
          <a:bodyPr/>
          <a:lstStyle>
            <a:lvl1pPr>
              <a:defRPr/>
            </a:lvl1pPr>
          </a:lstStyle>
          <a:p>
            <a:pPr>
              <a:defRPr/>
            </a:pPr>
            <a:fld id="{C8D3382C-F412-49F3-A54D-C04293169834}" type="slidenum">
              <a:rPr lang="zh-TW" altLang="en-US"/>
              <a:pPr>
                <a:defRPr/>
              </a:pPr>
              <a:t>‹#›</a:t>
            </a:fld>
            <a:endParaRPr lang="zh-TW" altLang="en-US"/>
          </a:p>
        </p:txBody>
      </p:sp>
    </p:spTree>
    <p:extLst>
      <p:ext uri="{BB962C8B-B14F-4D97-AF65-F5344CB8AC3E}">
        <p14:creationId xmlns:p14="http://schemas.microsoft.com/office/powerpoint/2010/main" val="184329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p:txBody>
          <a:bodyPr/>
          <a:lstStyle>
            <a:lvl1pPr>
              <a:defRPr/>
            </a:lvl1pPr>
          </a:lstStyle>
          <a:p>
            <a:pPr>
              <a:defRPr/>
            </a:pPr>
            <a:fld id="{3A8CBAF6-B9AE-4335-8E91-6D20A32D21D0}" type="slidenum">
              <a:rPr lang="zh-TW" altLang="en-US"/>
              <a:pPr>
                <a:defRPr/>
              </a:pPr>
              <a:t>‹#›</a:t>
            </a:fld>
            <a:endParaRPr lang="zh-TW" altLang="en-US"/>
          </a:p>
        </p:txBody>
      </p:sp>
    </p:spTree>
    <p:extLst>
      <p:ext uri="{BB962C8B-B14F-4D97-AF65-F5344CB8AC3E}">
        <p14:creationId xmlns:p14="http://schemas.microsoft.com/office/powerpoint/2010/main" val="416218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5"/>
          <p:cNvSpPr>
            <a:spLocks noGrp="1"/>
          </p:cNvSpPr>
          <p:nvPr>
            <p:ph type="sldNum" sz="quarter" idx="10"/>
          </p:nvPr>
        </p:nvSpPr>
        <p:spPr/>
        <p:txBody>
          <a:bodyPr/>
          <a:lstStyle>
            <a:lvl1pPr>
              <a:defRPr/>
            </a:lvl1pPr>
          </a:lstStyle>
          <a:p>
            <a:pPr>
              <a:defRPr/>
            </a:pPr>
            <a:fld id="{E72507D3-B2DD-47B2-8C17-C4150A7D25A0}" type="slidenum">
              <a:rPr lang="zh-TW" altLang="en-US"/>
              <a:pPr>
                <a:defRPr/>
              </a:pPr>
              <a:t>‹#›</a:t>
            </a:fld>
            <a:endParaRPr lang="zh-TW" altLang="en-US"/>
          </a:p>
        </p:txBody>
      </p:sp>
    </p:spTree>
    <p:extLst>
      <p:ext uri="{BB962C8B-B14F-4D97-AF65-F5344CB8AC3E}">
        <p14:creationId xmlns:p14="http://schemas.microsoft.com/office/powerpoint/2010/main" val="220259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9"/>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圖片 7"/>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34950" y="6408738"/>
            <a:ext cx="13128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標題版面配置區 1"/>
          <p:cNvSpPr>
            <a:spLocks noGrp="1"/>
          </p:cNvSpPr>
          <p:nvPr>
            <p:ph type="title"/>
          </p:nvPr>
        </p:nvSpPr>
        <p:spPr bwMode="auto">
          <a:xfrm>
            <a:off x="0" y="0"/>
            <a:ext cx="9144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 name="投影片編號版面配置區 5"/>
          <p:cNvSpPr>
            <a:spLocks noGrp="1"/>
          </p:cNvSpPr>
          <p:nvPr>
            <p:ph type="sldNum" sz="quarter" idx="4"/>
          </p:nvPr>
        </p:nvSpPr>
        <p:spPr bwMode="white">
          <a:xfrm>
            <a:off x="690245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bg1"/>
                </a:solidFill>
                <a:latin typeface="+mn-lt"/>
                <a:ea typeface="+mn-ea"/>
              </a:defRPr>
            </a:lvl1pPr>
          </a:lstStyle>
          <a:p>
            <a:pPr>
              <a:defRPr/>
            </a:pPr>
            <a:fld id="{EA7B4048-CAA9-43C7-8DAA-1144A19B802B}" type="slidenum">
              <a:rPr lang="zh-TW" altLang="en-US"/>
              <a:pPr>
                <a:defRPr/>
              </a:pPr>
              <a:t>‹#›</a:t>
            </a:fld>
            <a:endParaRPr lang="zh-TW" altLang="en-US"/>
          </a:p>
        </p:txBody>
      </p:sp>
      <p:pic>
        <p:nvPicPr>
          <p:cNvPr id="1031" name="圖片 3" descr="未命名-1.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24525" y="6308725"/>
            <a:ext cx="2819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圖片 4" descr="未命名-2.png"/>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195513" y="6324600"/>
            <a:ext cx="1055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圖片 6" descr="未命名-3.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635375" y="6308725"/>
            <a:ext cx="23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00" r:id="rId3"/>
    <p:sldLayoutId id="2147483711"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2" r:id="rId13"/>
    <p:sldLayoutId id="2147483713" r:id="rId14"/>
    <p:sldLayoutId id="2147483714" r:id="rId15"/>
    <p:sldLayoutId id="2147483715" r:id="rId16"/>
    <p:sldLayoutId id="2147483716" r:id="rId17"/>
  </p:sldLayoutIdLst>
  <p:hf hdr="0" ftr="0" dt="0"/>
  <p:txStyles>
    <p:titleStyle>
      <a:lvl1pPr algn="ctr" rtl="0" eaLnBrk="0" fontAlgn="base" hangingPunct="0">
        <a:spcBef>
          <a:spcPct val="0"/>
        </a:spcBef>
        <a:spcAft>
          <a:spcPct val="0"/>
        </a:spcAft>
        <a:defRPr sz="3600" b="1" kern="1200">
          <a:solidFill>
            <a:srgbClr val="144C90"/>
          </a:solidFill>
          <a:latin typeface="+mj-lt"/>
          <a:ea typeface="+mj-ea"/>
          <a:cs typeface="+mj-cs"/>
        </a:defRPr>
      </a:lvl1pPr>
      <a:lvl2pPr algn="ctr" rtl="0" eaLnBrk="0" fontAlgn="base" hangingPunct="0">
        <a:spcBef>
          <a:spcPct val="0"/>
        </a:spcBef>
        <a:spcAft>
          <a:spcPct val="0"/>
        </a:spcAft>
        <a:defRPr sz="3600" b="1">
          <a:solidFill>
            <a:srgbClr val="144C90"/>
          </a:solidFill>
          <a:latin typeface="Tw Cen MT"/>
          <a:ea typeface="微軟正黑體" pitchFamily="34" charset="-120"/>
        </a:defRPr>
      </a:lvl2pPr>
      <a:lvl3pPr algn="ctr" rtl="0" eaLnBrk="0" fontAlgn="base" hangingPunct="0">
        <a:spcBef>
          <a:spcPct val="0"/>
        </a:spcBef>
        <a:spcAft>
          <a:spcPct val="0"/>
        </a:spcAft>
        <a:defRPr sz="3600" b="1">
          <a:solidFill>
            <a:srgbClr val="144C90"/>
          </a:solidFill>
          <a:latin typeface="Tw Cen MT"/>
          <a:ea typeface="微軟正黑體" pitchFamily="34" charset="-120"/>
        </a:defRPr>
      </a:lvl3pPr>
      <a:lvl4pPr algn="ctr" rtl="0" eaLnBrk="0" fontAlgn="base" hangingPunct="0">
        <a:spcBef>
          <a:spcPct val="0"/>
        </a:spcBef>
        <a:spcAft>
          <a:spcPct val="0"/>
        </a:spcAft>
        <a:defRPr sz="3600" b="1">
          <a:solidFill>
            <a:srgbClr val="144C90"/>
          </a:solidFill>
          <a:latin typeface="Tw Cen MT"/>
          <a:ea typeface="微軟正黑體" pitchFamily="34" charset="-120"/>
        </a:defRPr>
      </a:lvl4pPr>
      <a:lvl5pPr algn="ctr" rtl="0" eaLnBrk="0" fontAlgn="base" hangingPunct="0">
        <a:spcBef>
          <a:spcPct val="0"/>
        </a:spcBef>
        <a:spcAft>
          <a:spcPct val="0"/>
        </a:spcAft>
        <a:defRPr sz="3600" b="1">
          <a:solidFill>
            <a:srgbClr val="144C90"/>
          </a:solidFill>
          <a:latin typeface="Tw Cen MT"/>
          <a:ea typeface="微軟正黑體" pitchFamily="34" charset="-120"/>
        </a:defRPr>
      </a:lvl5pPr>
      <a:lvl6pPr marL="457200" algn="ctr" rtl="0" fontAlgn="base">
        <a:spcBef>
          <a:spcPct val="0"/>
        </a:spcBef>
        <a:spcAft>
          <a:spcPct val="0"/>
        </a:spcAft>
        <a:defRPr sz="3600" b="1">
          <a:solidFill>
            <a:srgbClr val="144C90"/>
          </a:solidFill>
          <a:latin typeface="Tw Cen MT"/>
          <a:ea typeface="微軟正黑體" pitchFamily="34" charset="-120"/>
        </a:defRPr>
      </a:lvl6pPr>
      <a:lvl7pPr marL="914400" algn="ctr" rtl="0" fontAlgn="base">
        <a:spcBef>
          <a:spcPct val="0"/>
        </a:spcBef>
        <a:spcAft>
          <a:spcPct val="0"/>
        </a:spcAft>
        <a:defRPr sz="3600" b="1">
          <a:solidFill>
            <a:srgbClr val="144C90"/>
          </a:solidFill>
          <a:latin typeface="Tw Cen MT"/>
          <a:ea typeface="微軟正黑體" pitchFamily="34" charset="-120"/>
        </a:defRPr>
      </a:lvl7pPr>
      <a:lvl8pPr marL="1371600" algn="ctr" rtl="0" fontAlgn="base">
        <a:spcBef>
          <a:spcPct val="0"/>
        </a:spcBef>
        <a:spcAft>
          <a:spcPct val="0"/>
        </a:spcAft>
        <a:defRPr sz="3600" b="1">
          <a:solidFill>
            <a:srgbClr val="144C90"/>
          </a:solidFill>
          <a:latin typeface="Tw Cen MT"/>
          <a:ea typeface="微軟正黑體" pitchFamily="34" charset="-120"/>
        </a:defRPr>
      </a:lvl8pPr>
      <a:lvl9pPr marL="1828800" algn="ctr" rtl="0" fontAlgn="base">
        <a:spcBef>
          <a:spcPct val="0"/>
        </a:spcBef>
        <a:spcAft>
          <a:spcPct val="0"/>
        </a:spcAft>
        <a:defRPr sz="3600" b="1">
          <a:solidFill>
            <a:srgbClr val="144C90"/>
          </a:solidFill>
          <a:latin typeface="Tw Cen MT"/>
          <a:ea typeface="微軟正黑體" pitchFamily="34" charset="-120"/>
        </a:defRPr>
      </a:lvl9pPr>
    </p:titleStyle>
    <p:bodyStyle>
      <a:lvl1pPr marL="342900" indent="-342900" algn="l" rtl="0" eaLnBrk="0" fontAlgn="base" hangingPunct="0">
        <a:spcBef>
          <a:spcPct val="20000"/>
        </a:spcBef>
        <a:spcAft>
          <a:spcPct val="0"/>
        </a:spcAft>
        <a:buClr>
          <a:srgbClr val="C00000"/>
        </a:buClr>
        <a:buSzPct val="50000"/>
        <a:buFont typeface="Wingdings" pitchFamily="2" charset="2"/>
        <a:buChar char="n"/>
        <a:defRPr sz="3200" b="1" kern="1200">
          <a:solidFill>
            <a:srgbClr val="262626"/>
          </a:solidFill>
          <a:latin typeface="+mn-lt"/>
          <a:ea typeface="+mn-ea"/>
          <a:cs typeface="+mn-cs"/>
        </a:defRPr>
      </a:lvl1pPr>
      <a:lvl2pPr marL="742950" indent="-285750" algn="l" rtl="0" eaLnBrk="0" fontAlgn="base" hangingPunct="0">
        <a:spcBef>
          <a:spcPct val="20000"/>
        </a:spcBef>
        <a:spcAft>
          <a:spcPct val="0"/>
        </a:spcAft>
        <a:buClr>
          <a:srgbClr val="C00000"/>
        </a:buClr>
        <a:buSzPct val="50000"/>
        <a:buFont typeface="Wingdings" pitchFamily="2" charset="2"/>
        <a:buChar char="n"/>
        <a:defRPr sz="2800" b="1" kern="1200">
          <a:solidFill>
            <a:srgbClr val="262626"/>
          </a:solidFill>
          <a:latin typeface="+mn-lt"/>
          <a:ea typeface="+mn-ea"/>
          <a:cs typeface="+mn-cs"/>
        </a:defRPr>
      </a:lvl2pPr>
      <a:lvl3pPr marL="1143000" indent="-228600" algn="l" rtl="0" eaLnBrk="0" fontAlgn="base" hangingPunct="0">
        <a:spcBef>
          <a:spcPct val="20000"/>
        </a:spcBef>
        <a:spcAft>
          <a:spcPct val="0"/>
        </a:spcAft>
        <a:buClr>
          <a:srgbClr val="C00000"/>
        </a:buClr>
        <a:buSzPct val="50000"/>
        <a:buFont typeface="Wingdings" pitchFamily="2" charset="2"/>
        <a:buChar char="n"/>
        <a:defRPr sz="2400" b="1" kern="1200">
          <a:solidFill>
            <a:srgbClr val="262626"/>
          </a:solidFill>
          <a:latin typeface="+mn-lt"/>
          <a:ea typeface="+mn-ea"/>
          <a:cs typeface="+mn-cs"/>
        </a:defRPr>
      </a:lvl3pPr>
      <a:lvl4pPr marL="1600200" indent="-228600" algn="l" rtl="0" eaLnBrk="0" fontAlgn="base" hangingPunct="0">
        <a:spcBef>
          <a:spcPct val="20000"/>
        </a:spcBef>
        <a:spcAft>
          <a:spcPct val="0"/>
        </a:spcAft>
        <a:buClr>
          <a:srgbClr val="C00000"/>
        </a:buClr>
        <a:buSzPct val="50000"/>
        <a:buFont typeface="Wingdings" pitchFamily="2" charset="2"/>
        <a:buChar char="n"/>
        <a:defRPr sz="2000" b="1" kern="1200">
          <a:solidFill>
            <a:srgbClr val="262626"/>
          </a:solidFill>
          <a:latin typeface="+mn-lt"/>
          <a:ea typeface="+mn-ea"/>
          <a:cs typeface="+mn-cs"/>
        </a:defRPr>
      </a:lvl4pPr>
      <a:lvl5pPr marL="2057400" indent="-228600" algn="l" rtl="0" eaLnBrk="0" fontAlgn="base" hangingPunct="0">
        <a:spcBef>
          <a:spcPct val="20000"/>
        </a:spcBef>
        <a:spcAft>
          <a:spcPct val="0"/>
        </a:spcAft>
        <a:buClr>
          <a:srgbClr val="C00000"/>
        </a:buClr>
        <a:buSzPct val="50000"/>
        <a:buFont typeface="Wingdings" pitchFamily="2" charset="2"/>
        <a:buChar char="n"/>
        <a:defRPr sz="2000" b="1"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4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jpe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26" Type="http://schemas.openxmlformats.org/officeDocument/2006/relationships/image" Target="../media/image118.png"/><Relationship Id="rId3" Type="http://schemas.openxmlformats.org/officeDocument/2006/relationships/image" Target="../media/image95.png"/><Relationship Id="rId21" Type="http://schemas.openxmlformats.org/officeDocument/2006/relationships/image" Target="../media/image113.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7.png"/><Relationship Id="rId2" Type="http://schemas.openxmlformats.org/officeDocument/2006/relationships/notesSlide" Target="../notesSlides/notesSlide8.xml"/><Relationship Id="rId16" Type="http://schemas.openxmlformats.org/officeDocument/2006/relationships/image" Target="../media/image108.jpeg"/><Relationship Id="rId20" Type="http://schemas.openxmlformats.org/officeDocument/2006/relationships/image" Target="../media/image112.png"/><Relationship Id="rId29" Type="http://schemas.openxmlformats.org/officeDocument/2006/relationships/image" Target="../media/image121.gif"/><Relationship Id="rId1" Type="http://schemas.openxmlformats.org/officeDocument/2006/relationships/slideLayout" Target="../slideLayouts/slideLayout17.xml"/><Relationship Id="rId6" Type="http://schemas.openxmlformats.org/officeDocument/2006/relationships/image" Target="../media/image98.png"/><Relationship Id="rId11" Type="http://schemas.openxmlformats.org/officeDocument/2006/relationships/image" Target="../media/image103.jpeg"/><Relationship Id="rId24" Type="http://schemas.openxmlformats.org/officeDocument/2006/relationships/image" Target="../media/image116.png"/><Relationship Id="rId5" Type="http://schemas.openxmlformats.org/officeDocument/2006/relationships/image" Target="../media/image97.png"/><Relationship Id="rId15" Type="http://schemas.openxmlformats.org/officeDocument/2006/relationships/image" Target="../media/image107.jpeg"/><Relationship Id="rId23" Type="http://schemas.openxmlformats.org/officeDocument/2006/relationships/image" Target="../media/image115.png"/><Relationship Id="rId28" Type="http://schemas.openxmlformats.org/officeDocument/2006/relationships/image" Target="../media/image120.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gif"/><Relationship Id="rId9" Type="http://schemas.openxmlformats.org/officeDocument/2006/relationships/image" Target="../media/image101.png"/><Relationship Id="rId14" Type="http://schemas.openxmlformats.org/officeDocument/2006/relationships/image" Target="../media/image106.jpeg"/><Relationship Id="rId22" Type="http://schemas.openxmlformats.org/officeDocument/2006/relationships/image" Target="../media/image114.png"/><Relationship Id="rId27" Type="http://schemas.openxmlformats.org/officeDocument/2006/relationships/image" Target="../media/image1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 Id="rId5" Type="http://schemas.openxmlformats.org/officeDocument/2006/relationships/image" Target="../media/image125.png"/><Relationship Id="rId4" Type="http://schemas.openxmlformats.org/officeDocument/2006/relationships/image" Target="../media/image124.png"/></Relationships>
</file>

<file path=ppt/slides/_rels/slide5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2.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21.gif"/></Relationships>
</file>

<file path=ppt/slides/_rels/slide56.xml.rels><?xml version="1.0" encoding="UTF-8" standalone="yes"?>
<Relationships xmlns="http://schemas.openxmlformats.org/package/2006/relationships"><Relationship Id="rId8" Type="http://schemas.openxmlformats.org/officeDocument/2006/relationships/hyperlink" Target="http://www.cloudgss.com/" TargetMode="External"/><Relationship Id="rId3" Type="http://schemas.openxmlformats.org/officeDocument/2006/relationships/image" Target="../media/image144.png"/><Relationship Id="rId7" Type="http://schemas.openxmlformats.org/officeDocument/2006/relationships/hyperlink" Target="http://www.gss.com.tw/"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48.png"/><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33.png"/><Relationship Id="rId7" Type="http://schemas.openxmlformats.org/officeDocument/2006/relationships/image" Target="../media/image151.png"/><Relationship Id="rId2" Type="http://schemas.openxmlformats.org/officeDocument/2006/relationships/image" Target="../media/image132.png"/><Relationship Id="rId1" Type="http://schemas.openxmlformats.org/officeDocument/2006/relationships/slideLayout" Target="../slideLayouts/slideLayout8.xml"/><Relationship Id="rId6" Type="http://schemas.openxmlformats.org/officeDocument/2006/relationships/image" Target="../media/image137.png"/><Relationship Id="rId5" Type="http://schemas.openxmlformats.org/officeDocument/2006/relationships/image" Target="../media/image150.png"/><Relationship Id="rId10" Type="http://schemas.openxmlformats.org/officeDocument/2006/relationships/image" Target="../media/image154.png"/><Relationship Id="rId4" Type="http://schemas.openxmlformats.org/officeDocument/2006/relationships/image" Target="../media/image149.png"/><Relationship Id="rId9" Type="http://schemas.openxmlformats.org/officeDocument/2006/relationships/image" Target="../media/image15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71600" y="3933056"/>
            <a:ext cx="8172400" cy="1438300"/>
          </a:xfrm>
        </p:spPr>
        <p:txBody>
          <a:bodyPr/>
          <a:lstStyle/>
          <a:p>
            <a:endParaRPr lang="en-US" altLang="zh-TW" sz="1400" dirty="0">
              <a:latin typeface="Calibri" panose="020F0502020204030204" pitchFamily="34" charset="0"/>
            </a:endParaRPr>
          </a:p>
          <a:p>
            <a:r>
              <a:rPr lang="zh-TW" altLang="en-US" sz="1800" dirty="0" smtClean="0">
                <a:latin typeface="Calibri" panose="020F0502020204030204" pitchFamily="34" charset="0"/>
              </a:rPr>
              <a:t>主辦單位 </a:t>
            </a:r>
            <a:r>
              <a:rPr lang="en-US" altLang="zh-TW" sz="1800" dirty="0" smtClean="0">
                <a:latin typeface="Calibri" panose="020F0502020204030204" pitchFamily="34" charset="0"/>
              </a:rPr>
              <a:t>: COSA</a:t>
            </a:r>
          </a:p>
          <a:p>
            <a:r>
              <a:rPr lang="zh-TW" altLang="en-US" sz="1800" dirty="0" smtClean="0">
                <a:latin typeface="Calibri" panose="020F0502020204030204" pitchFamily="34" charset="0"/>
              </a:rPr>
              <a:t>與談人 </a:t>
            </a:r>
            <a:r>
              <a:rPr lang="en-US" altLang="zh-TW" sz="1800" dirty="0" smtClean="0">
                <a:latin typeface="Calibri" panose="020F0502020204030204" pitchFamily="34" charset="0"/>
              </a:rPr>
              <a:t>: </a:t>
            </a:r>
            <a:r>
              <a:rPr lang="zh-TW" altLang="en-US" sz="1800" dirty="0" smtClean="0">
                <a:latin typeface="Calibri" panose="020F0502020204030204" pitchFamily="34" charset="0"/>
              </a:rPr>
              <a:t>叡揚資訊 張培鏞</a:t>
            </a:r>
            <a:endParaRPr lang="en-US" altLang="zh-TW" sz="1800" dirty="0" smtClean="0">
              <a:latin typeface="Calibri" panose="020F0502020204030204" pitchFamily="34" charset="0"/>
            </a:endParaRPr>
          </a:p>
          <a:p>
            <a:r>
              <a:rPr lang="zh-TW" altLang="en-US" sz="1800" dirty="0" smtClean="0">
                <a:latin typeface="Calibri" panose="020F0502020204030204" pitchFamily="34" charset="0"/>
              </a:rPr>
              <a:t>日期 </a:t>
            </a:r>
            <a:r>
              <a:rPr lang="en-US" altLang="zh-TW" sz="1800" dirty="0" smtClean="0">
                <a:latin typeface="Calibri" panose="020F0502020204030204" pitchFamily="34" charset="0"/>
              </a:rPr>
              <a:t>: 2016/11/28</a:t>
            </a:r>
          </a:p>
          <a:p>
            <a:endParaRPr lang="zh-TW" altLang="en-US" sz="1800" dirty="0">
              <a:latin typeface="Calibri" panose="020F0502020204030204" pitchFamily="34" charset="0"/>
            </a:endParaRPr>
          </a:p>
        </p:txBody>
      </p:sp>
      <p:sp>
        <p:nvSpPr>
          <p:cNvPr id="4" name="投影片編號版面配置區 3"/>
          <p:cNvSpPr>
            <a:spLocks noGrp="1"/>
          </p:cNvSpPr>
          <p:nvPr>
            <p:ph type="sldNum" sz="quarter" idx="10"/>
          </p:nvPr>
        </p:nvSpPr>
        <p:spPr/>
        <p:txBody>
          <a:bodyPr/>
          <a:lstStyle/>
          <a:p>
            <a:pPr>
              <a:defRPr/>
            </a:pPr>
            <a:fld id="{9ADFDEFA-1D31-4764-9496-573B001B5497}" type="slidenum">
              <a:rPr lang="zh-TW" altLang="en-US" smtClean="0"/>
              <a:pPr>
                <a:defRPr/>
              </a:pPr>
              <a:t>1</a:t>
            </a:fld>
            <a:endParaRPr lang="zh-TW" altLang="en-US"/>
          </a:p>
        </p:txBody>
      </p:sp>
      <p:sp>
        <p:nvSpPr>
          <p:cNvPr id="5" name="標題 4"/>
          <p:cNvSpPr>
            <a:spLocks noGrp="1"/>
          </p:cNvSpPr>
          <p:nvPr>
            <p:ph type="ctrTitle"/>
          </p:nvPr>
        </p:nvSpPr>
        <p:spPr>
          <a:xfrm>
            <a:off x="107504" y="1052736"/>
            <a:ext cx="8856984" cy="2520280"/>
          </a:xfrm>
        </p:spPr>
        <p:txBody>
          <a:bodyPr/>
          <a:lstStyle/>
          <a:p>
            <a:pPr algn="ctr"/>
            <a:r>
              <a:rPr lang="zh-TW" altLang="en-US" sz="4400" dirty="0"/>
              <a:t>雲端與平台經濟生態</a:t>
            </a:r>
            <a:endParaRPr lang="en-US" altLang="zh-TW" sz="4400" dirty="0">
              <a:latin typeface="Calibri" panose="020F0502020204030204" pitchFamily="34" charset="0"/>
            </a:endParaRPr>
          </a:p>
        </p:txBody>
      </p:sp>
    </p:spTree>
    <p:extLst>
      <p:ext uri="{BB962C8B-B14F-4D97-AF65-F5344CB8AC3E}">
        <p14:creationId xmlns:p14="http://schemas.microsoft.com/office/powerpoint/2010/main" val="738935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p:txBody>
          <a:bodyPr>
            <a:normAutofit/>
          </a:bodyPr>
          <a:lstStyle/>
          <a:p>
            <a:pPr eaLnBrk="1" hangingPunct="1">
              <a:defRPr/>
            </a:pPr>
            <a:r>
              <a:rPr lang="en-US" altLang="zh-TW" b="0" dirty="0" err="1" smtClean="0">
                <a:latin typeface="微軟正黑體" panose="020B0604030504040204" pitchFamily="34" charset="-120"/>
                <a:ea typeface="微軟正黑體" panose="020B0604030504040204" pitchFamily="34" charset="-120"/>
                <a:cs typeface="Arial" panose="020B0604020202020204" pitchFamily="34" charset="0"/>
              </a:rPr>
              <a:t>Upwork</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由</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工作者與業務仲</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業</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Twitter</a:t>
            </a:r>
          </a:p>
          <a:p>
            <a:pPr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Kayak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旅遊搜尋</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Instagram</a:t>
            </a:r>
          </a:p>
          <a:p>
            <a:pPr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Pinterest</a:t>
            </a:r>
          </a:p>
          <a:p>
            <a:pPr eaLnBrk="1" hangingPunct="1">
              <a:defRPr/>
            </a:pPr>
            <a:r>
              <a:rPr lang="en-US" altLang="zh-TW" b="0" dirty="0" err="1" smtClean="0">
                <a:latin typeface="微軟正黑體" panose="020B0604030504040204" pitchFamily="34" charset="-120"/>
                <a:ea typeface="微軟正黑體" panose="020B0604030504040204" pitchFamily="34" charset="-120"/>
                <a:cs typeface="Arial" panose="020B0604020202020204" pitchFamily="34" charset="0"/>
              </a:rPr>
              <a:t>Skillshare</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還有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Walmart, Nike, John Deere, GE, Disney</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都進入平台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biz</a:t>
            </a:r>
            <a:endParaRPr lang="zh-TW" altLang="en-US" b="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10</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cs typeface="Arial Unicode MS" pitchFamily="34" charset="-120"/>
              </a:rPr>
              <a:t>類似的平台還有 </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107936533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57200" y="947861"/>
            <a:ext cx="8229600" cy="5433467"/>
          </a:xfrm>
        </p:spPr>
        <p:txBody>
          <a:bodyPr>
            <a:normAutofit/>
          </a:bodyPr>
          <a:lstStyle/>
          <a:p>
            <a:pPr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提供開放式、參與式的基礎架構</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zh-TW" altLang="en-US" b="0" dirty="0">
                <a:latin typeface="微軟正黑體" panose="020B0604030504040204" pitchFamily="34" charset="-120"/>
                <a:ea typeface="微軟正黑體" panose="020B0604030504040204" pitchFamily="34" charset="-120"/>
                <a:cs typeface="Arial" panose="020B0604020202020204" pitchFamily="34" charset="0"/>
              </a:rPr>
              <a:t>訂定</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規範</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促成生產者</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與</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消費者雙方商品、服務交易，或是社交貨幣交流</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為參與的雙方創造價值</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交易、消費或共創價值是在各地方以各方式創造、 改變、交易及消費價值並因平台創造的連結實現</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並非線性</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發生</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11</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cs typeface="Arial Unicode MS" pitchFamily="34" charset="-120"/>
              </a:rPr>
              <a:t>平台 </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46402057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p:txBody>
          <a:bodyPr>
            <a:normAutofit/>
          </a:bodyPr>
          <a:lstStyle/>
          <a:p>
            <a:pPr eaLnBrk="1" hangingPunct="1">
              <a:defRPr/>
            </a:pPr>
            <a:r>
              <a:rPr lang="zh-TW" altLang="en-US" dirty="0" smtClean="0">
                <a:latin typeface="微軟正黑體" panose="020B0604030504040204" pitchFamily="34" charset="-120"/>
                <a:ea typeface="微軟正黑體" panose="020B0604030504040204" pitchFamily="34" charset="-120"/>
                <a:cs typeface="Arial" panose="020B0604020202020204" pitchFamily="34" charset="0"/>
              </a:rPr>
              <a:t>去除守門人</a:t>
            </a:r>
            <a:r>
              <a:rPr lang="en-US" altLang="zh-TW"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dirty="0" smtClean="0">
                <a:latin typeface="微軟正黑體" panose="020B0604030504040204" pitchFamily="34" charset="-120"/>
                <a:ea typeface="微軟正黑體" panose="020B0604030504040204" pitchFamily="34" charset="-120"/>
                <a:cs typeface="Arial" panose="020B0604020202020204" pitchFamily="34" charset="0"/>
              </a:rPr>
              <a:t>更有效率的擴大規模</a:t>
            </a:r>
            <a:endParaRPr lang="en-US" altLang="zh-TW" dirty="0" smtClean="0">
              <a:latin typeface="微軟正黑體" panose="020B0604030504040204" pitchFamily="34" charset="-120"/>
              <a:ea typeface="微軟正黑體" panose="020B0604030504040204" pitchFamily="34" charset="-120"/>
              <a:cs typeface="Arial" panose="020B0604020202020204" pitchFamily="34" charset="0"/>
            </a:endParaRPr>
          </a:p>
          <a:p>
            <a:pPr lvl="1" eaLnBrk="1" hangingPunct="1">
              <a:defRPr/>
            </a:pP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傳統</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出版業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編輯</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由數千本上門的著作中挑出幾</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本</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他就是守門員</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這是費時費力的流程</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憑藉著編輯的直覺</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lvl="1"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Amazon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的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Kindle</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平台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任何人都能出版書籍</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仰賴消費者評價決定哪些成功</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平台快速有效擴大規模</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lvl="1" eaLnBrk="1" hangingPunct="1">
              <a:defRPr/>
            </a:pP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傳統的</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高等教育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強制</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學生與家長購買一體適用的綁售產品與服務</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包括行政管理、教課設施、研究資源等</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扮演守門人角色的</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大學要求</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學生與家長購買整套的教育</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服務</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因為</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這是取得文憑的唯一途徑</a:t>
            </a: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lvl="2"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一旦雇主願意接受其他形式的文憑</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學生就能選擇想要的教育服務</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例如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Coursera</a:t>
            </a:r>
          </a:p>
          <a:p>
            <a:pPr lvl="1"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未來</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最優秀的律師與顧問可能透過平台和企業交易</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en-US" altLang="zh-TW" b="0" dirty="0" err="1" smtClean="0">
                <a:latin typeface="微軟正黑體" panose="020B0604030504040204" pitchFamily="34" charset="-120"/>
                <a:ea typeface="微軟正黑體" panose="020B0604030504040204" pitchFamily="34" charset="-120"/>
                <a:cs typeface="Arial" panose="020B0604020202020204" pitchFamily="34" charset="0"/>
              </a:rPr>
              <a:t>Upwork</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已經在做了</a:t>
            </a: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12</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cs typeface="Arial Unicode MS" pitchFamily="34" charset="-120"/>
              </a:rPr>
              <a:t>平台模式勝出原因 </a:t>
            </a:r>
            <a:r>
              <a:rPr lang="en-US" altLang="zh-TW" dirty="0" smtClean="0">
                <a:latin typeface="微軟正黑體" panose="020B0604030504040204" pitchFamily="34" charset="-120"/>
                <a:ea typeface="微軟正黑體" panose="020B0604030504040204" pitchFamily="34" charset="-120"/>
                <a:cs typeface="Arial Unicode MS" pitchFamily="34" charset="-120"/>
              </a:rPr>
              <a:t>– 1/3</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356278783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57200" y="836613"/>
            <a:ext cx="8219256" cy="5040659"/>
          </a:xfrm>
        </p:spPr>
        <p:txBody>
          <a:bodyPr>
            <a:normAutofit fontScale="92500" lnSpcReduction="10000"/>
          </a:bodyPr>
          <a:lstStyle/>
          <a:p>
            <a:pPr eaLnBrk="1" hangingPunct="1">
              <a:defRPr/>
            </a:pPr>
            <a:r>
              <a:rPr lang="zh-TW" altLang="en-US" sz="2400" dirty="0">
                <a:latin typeface="微軟正黑體" panose="020B0604030504040204" pitchFamily="34" charset="-120"/>
                <a:ea typeface="微軟正黑體" panose="020B0604030504040204" pitchFamily="34" charset="-120"/>
                <a:cs typeface="Arial Unicode MS" pitchFamily="34" charset="-120"/>
              </a:rPr>
              <a:t>將新資源導入市場</a:t>
            </a:r>
            <a:r>
              <a:rPr lang="en-US" altLang="zh-TW" sz="2400" dirty="0">
                <a:latin typeface="微軟正黑體" panose="020B0604030504040204" pitchFamily="34" charset="-120"/>
                <a:ea typeface="微軟正黑體" panose="020B0604030504040204" pitchFamily="34" charset="-120"/>
                <a:cs typeface="Arial Unicode MS" pitchFamily="34" charset="-120"/>
              </a:rPr>
              <a:t>, </a:t>
            </a:r>
            <a:r>
              <a:rPr lang="zh-TW" altLang="en-US" sz="2400" dirty="0">
                <a:latin typeface="微軟正黑體" panose="020B0604030504040204" pitchFamily="34" charset="-120"/>
                <a:ea typeface="微軟正黑體" panose="020B0604030504040204" pitchFamily="34" charset="-120"/>
                <a:cs typeface="Arial Unicode MS" pitchFamily="34" charset="-120"/>
              </a:rPr>
              <a:t>增加供給</a:t>
            </a:r>
            <a:r>
              <a:rPr lang="en-US" altLang="zh-TW" sz="2400" dirty="0">
                <a:latin typeface="微軟正黑體" panose="020B0604030504040204" pitchFamily="34" charset="-120"/>
                <a:ea typeface="微軟正黑體" panose="020B0604030504040204" pitchFamily="34" charset="-120"/>
                <a:cs typeface="Arial Unicode MS" pitchFamily="34" charset="-120"/>
              </a:rPr>
              <a:t>, </a:t>
            </a:r>
            <a:r>
              <a:rPr lang="zh-TW" altLang="en-US" sz="2400" dirty="0">
                <a:latin typeface="微軟正黑體" panose="020B0604030504040204" pitchFamily="34" charset="-120"/>
                <a:ea typeface="微軟正黑體" panose="020B0604030504040204" pitchFamily="34" charset="-120"/>
                <a:cs typeface="Arial Unicode MS" pitchFamily="34" charset="-120"/>
              </a:rPr>
              <a:t>創造價值</a:t>
            </a:r>
            <a:endParaRPr lang="en-US" altLang="zh-TW" sz="2400" b="0" dirty="0" smtClean="0">
              <a:latin typeface="+mn-ea"/>
              <a:cs typeface="Arial" panose="020B0604020202020204" pitchFamily="34" charset="0"/>
            </a:endParaRPr>
          </a:p>
          <a:p>
            <a:pPr lvl="1" eaLnBrk="1" hangingPunct="1">
              <a:defRPr/>
            </a:pPr>
            <a:r>
              <a:rPr lang="en-US" altLang="zh-TW" sz="2000" b="0" dirty="0" smtClean="0">
                <a:latin typeface="+mn-ea"/>
                <a:cs typeface="Arial" panose="020B0604020202020204" pitchFamily="34" charset="0"/>
              </a:rPr>
              <a:t>Airbnb :</a:t>
            </a:r>
            <a:r>
              <a:rPr lang="zh-TW" altLang="en-US" sz="2000" b="0" dirty="0" smtClean="0">
                <a:latin typeface="+mn-ea"/>
                <a:cs typeface="Arial" panose="020B0604020202020204" pitchFamily="34" charset="0"/>
              </a:rPr>
              <a:t> 使用先進的定價與訂房系統等跟傳統 </a:t>
            </a:r>
            <a:r>
              <a:rPr lang="en-US" altLang="zh-TW" sz="2000" b="0" dirty="0" smtClean="0">
                <a:latin typeface="+mn-ea"/>
                <a:cs typeface="Arial" panose="020B0604020202020204" pitchFamily="34" charset="0"/>
              </a:rPr>
              <a:t>Hilton </a:t>
            </a:r>
            <a:r>
              <a:rPr lang="zh-TW" altLang="en-US" sz="2000" b="0" dirty="0" smtClean="0">
                <a:latin typeface="+mn-ea"/>
                <a:cs typeface="Arial" panose="020B0604020202020204" pitchFamily="34" charset="0"/>
              </a:rPr>
              <a:t>等並無異</a:t>
            </a:r>
            <a:r>
              <a:rPr lang="en-US" altLang="zh-TW" sz="2000" b="0" dirty="0" smtClean="0">
                <a:latin typeface="+mn-ea"/>
                <a:cs typeface="Arial" panose="020B0604020202020204" pitchFamily="34" charset="0"/>
              </a:rPr>
              <a:t>, </a:t>
            </a:r>
            <a:r>
              <a:rPr lang="zh-TW" altLang="en-US" sz="2000" b="0" dirty="0" smtClean="0">
                <a:latin typeface="+mn-ea"/>
                <a:cs typeface="Arial" panose="020B0604020202020204" pitchFamily="34" charset="0"/>
              </a:rPr>
              <a:t>差異在 </a:t>
            </a:r>
            <a:r>
              <a:rPr lang="en-US" altLang="zh-TW" sz="2000" b="0" dirty="0" smtClean="0">
                <a:latin typeface="+mn-ea"/>
                <a:cs typeface="Arial" panose="020B0604020202020204" pitchFamily="34" charset="0"/>
              </a:rPr>
              <a:t>Airbnb </a:t>
            </a:r>
            <a:r>
              <a:rPr lang="zh-TW" altLang="en-US" sz="2000" b="0" dirty="0" smtClean="0">
                <a:latin typeface="+mn-ea"/>
                <a:cs typeface="Arial" panose="020B0604020202020204" pitchFamily="34" charset="0"/>
              </a:rPr>
              <a:t>只擁有平台並未擁有房間</a:t>
            </a:r>
            <a:endParaRPr lang="en-US" altLang="zh-TW" sz="2000" b="0" dirty="0" smtClean="0">
              <a:latin typeface="+mn-ea"/>
              <a:cs typeface="Arial" panose="020B0604020202020204" pitchFamily="34" charset="0"/>
            </a:endParaRPr>
          </a:p>
          <a:p>
            <a:pPr lvl="2" eaLnBrk="1" hangingPunct="1">
              <a:lnSpc>
                <a:spcPct val="110000"/>
              </a:lnSpc>
              <a:defRPr/>
            </a:pPr>
            <a:r>
              <a:rPr lang="zh-TW" altLang="en-US" sz="1800" b="0" dirty="0" smtClean="0">
                <a:solidFill>
                  <a:schemeClr val="tx1">
                    <a:lumMod val="65000"/>
                    <a:lumOff val="35000"/>
                  </a:schemeClr>
                </a:solidFill>
                <a:latin typeface="+mn-ea"/>
                <a:cs typeface="Arial" panose="020B0604020202020204" pitchFamily="34" charset="0"/>
              </a:rPr>
              <a:t>抽取 </a:t>
            </a:r>
            <a:r>
              <a:rPr lang="en-US" altLang="zh-TW" sz="1800" b="0" dirty="0" smtClean="0">
                <a:solidFill>
                  <a:schemeClr val="tx1">
                    <a:lumMod val="65000"/>
                    <a:lumOff val="35000"/>
                  </a:schemeClr>
                </a:solidFill>
                <a:latin typeface="+mn-ea"/>
                <a:cs typeface="Arial" panose="020B0604020202020204" pitchFamily="34" charset="0"/>
              </a:rPr>
              <a:t>9% ~ 15% </a:t>
            </a:r>
            <a:r>
              <a:rPr lang="zh-TW" altLang="en-US" sz="1800" b="0" dirty="0" smtClean="0">
                <a:solidFill>
                  <a:schemeClr val="tx1">
                    <a:lumMod val="65000"/>
                    <a:lumOff val="35000"/>
                  </a:schemeClr>
                </a:solidFill>
                <a:latin typeface="+mn-ea"/>
                <a:cs typeface="Arial" panose="020B0604020202020204" pitchFamily="34" charset="0"/>
              </a:rPr>
              <a:t>交易費</a:t>
            </a:r>
            <a:r>
              <a:rPr lang="en-US" altLang="zh-TW" sz="1800" b="0" dirty="0" smtClean="0">
                <a:solidFill>
                  <a:schemeClr val="tx1">
                    <a:lumMod val="65000"/>
                    <a:lumOff val="35000"/>
                  </a:schemeClr>
                </a:solidFill>
                <a:latin typeface="+mn-ea"/>
                <a:cs typeface="Arial" panose="020B0604020202020204" pitchFamily="34" charset="0"/>
              </a:rPr>
              <a:t>, </a:t>
            </a:r>
            <a:r>
              <a:rPr lang="zh-TW" altLang="en-US" sz="1800" b="0" dirty="0" smtClean="0">
                <a:solidFill>
                  <a:schemeClr val="tx1">
                    <a:lumMod val="65000"/>
                    <a:lumOff val="35000"/>
                  </a:schemeClr>
                </a:solidFill>
                <a:latin typeface="+mn-ea"/>
                <a:cs typeface="Arial" panose="020B0604020202020204" pitchFamily="34" charset="0"/>
              </a:rPr>
              <a:t>平均 </a:t>
            </a:r>
            <a:r>
              <a:rPr lang="en-US" altLang="zh-TW" sz="1800" b="0" dirty="0" smtClean="0">
                <a:solidFill>
                  <a:schemeClr val="tx1">
                    <a:lumMod val="65000"/>
                    <a:lumOff val="35000"/>
                  </a:schemeClr>
                </a:solidFill>
                <a:latin typeface="+mn-ea"/>
                <a:cs typeface="Arial" panose="020B0604020202020204" pitchFamily="34" charset="0"/>
              </a:rPr>
              <a:t>11%</a:t>
            </a:r>
          </a:p>
          <a:p>
            <a:pPr lvl="2" eaLnBrk="1" hangingPunct="1">
              <a:defRPr/>
            </a:pPr>
            <a:r>
              <a:rPr lang="zh-TW" altLang="en-US" sz="1800" b="0" dirty="0">
                <a:solidFill>
                  <a:schemeClr val="tx1">
                    <a:lumMod val="65000"/>
                    <a:lumOff val="35000"/>
                  </a:schemeClr>
                </a:solidFill>
                <a:latin typeface="+mn-ea"/>
                <a:cs typeface="Arial" panose="020B0604020202020204" pitchFamily="34" charset="0"/>
              </a:rPr>
              <a:t>無須受限</a:t>
            </a:r>
            <a:r>
              <a:rPr lang="zh-TW" altLang="en-US" sz="1800" b="0" dirty="0" smtClean="0">
                <a:solidFill>
                  <a:schemeClr val="tx1">
                    <a:lumMod val="65000"/>
                    <a:lumOff val="35000"/>
                  </a:schemeClr>
                </a:solidFill>
                <a:latin typeface="+mn-ea"/>
                <a:cs typeface="Arial" panose="020B0604020202020204" pitchFamily="34" charset="0"/>
              </a:rPr>
              <a:t>資金得配置於實體資產</a:t>
            </a:r>
            <a:r>
              <a:rPr lang="zh-TW" altLang="en-US" sz="1800" b="0" dirty="0">
                <a:solidFill>
                  <a:schemeClr val="tx1">
                    <a:lumMod val="65000"/>
                    <a:lumOff val="35000"/>
                  </a:schemeClr>
                </a:solidFill>
                <a:latin typeface="+mn-ea"/>
                <a:cs typeface="Arial" panose="020B0604020202020204" pitchFamily="34" charset="0"/>
              </a:rPr>
              <a:t>與管理</a:t>
            </a:r>
            <a:r>
              <a:rPr lang="zh-TW" altLang="en-US" sz="1800" b="0" dirty="0" smtClean="0">
                <a:solidFill>
                  <a:schemeClr val="tx1">
                    <a:lumMod val="65000"/>
                    <a:lumOff val="35000"/>
                  </a:schemeClr>
                </a:solidFill>
                <a:latin typeface="+mn-ea"/>
                <a:cs typeface="Arial" panose="020B0604020202020204" pitchFamily="34" charset="0"/>
              </a:rPr>
              <a:t>實體資產</a:t>
            </a:r>
            <a:r>
              <a:rPr lang="en-US" altLang="zh-TW" sz="1800" b="0" dirty="0" smtClean="0">
                <a:solidFill>
                  <a:schemeClr val="tx1">
                    <a:lumMod val="65000"/>
                    <a:lumOff val="35000"/>
                  </a:schemeClr>
                </a:solidFill>
                <a:latin typeface="+mn-ea"/>
                <a:cs typeface="Arial" panose="020B0604020202020204" pitchFamily="34" charset="0"/>
              </a:rPr>
              <a:t>, </a:t>
            </a:r>
            <a:r>
              <a:rPr lang="zh-TW" altLang="en-US" sz="1800" b="0" dirty="0" smtClean="0">
                <a:solidFill>
                  <a:schemeClr val="tx1">
                    <a:lumMod val="65000"/>
                    <a:lumOff val="35000"/>
                  </a:schemeClr>
                </a:solidFill>
                <a:latin typeface="+mn-ea"/>
                <a:cs typeface="Arial" panose="020B0604020202020204" pitchFamily="34" charset="0"/>
              </a:rPr>
              <a:t>只要能和有多餘房間可供出租的平台用戶簽約</a:t>
            </a:r>
            <a:r>
              <a:rPr lang="en-US" altLang="zh-TW" sz="1800" b="0" dirty="0" smtClean="0">
                <a:solidFill>
                  <a:schemeClr val="tx1">
                    <a:lumMod val="65000"/>
                    <a:lumOff val="35000"/>
                  </a:schemeClr>
                </a:solidFill>
                <a:latin typeface="+mn-ea"/>
                <a:cs typeface="Arial" panose="020B0604020202020204" pitchFamily="34" charset="0"/>
              </a:rPr>
              <a:t>, </a:t>
            </a:r>
            <a:r>
              <a:rPr lang="zh-TW" altLang="en-US" sz="1800" b="0" dirty="0" smtClean="0">
                <a:solidFill>
                  <a:schemeClr val="tx1">
                    <a:lumMod val="65000"/>
                    <a:lumOff val="35000"/>
                  </a:schemeClr>
                </a:solidFill>
                <a:latin typeface="+mn-ea"/>
                <a:cs typeface="Arial" panose="020B0604020202020204" pitchFamily="34" charset="0"/>
              </a:rPr>
              <a:t>就可增加「存貨」</a:t>
            </a:r>
            <a:r>
              <a:rPr lang="en-US" altLang="zh-TW" sz="1800" b="0" dirty="0" smtClean="0">
                <a:solidFill>
                  <a:schemeClr val="tx1">
                    <a:lumMod val="65000"/>
                    <a:lumOff val="35000"/>
                  </a:schemeClr>
                </a:solidFill>
                <a:latin typeface="+mn-ea"/>
                <a:cs typeface="Arial" panose="020B0604020202020204" pitchFamily="34" charset="0"/>
              </a:rPr>
              <a:t>, </a:t>
            </a:r>
            <a:r>
              <a:rPr lang="zh-TW" altLang="en-US" sz="1800" b="0" dirty="0" smtClean="0">
                <a:solidFill>
                  <a:schemeClr val="tx1">
                    <a:lumMod val="65000"/>
                    <a:lumOff val="35000"/>
                  </a:schemeClr>
                </a:solidFill>
                <a:latin typeface="+mn-ea"/>
                <a:cs typeface="Arial" panose="020B0604020202020204" pitchFamily="34" charset="0"/>
              </a:rPr>
              <a:t>將閒置資產導入市場</a:t>
            </a:r>
            <a:r>
              <a:rPr lang="en-US" altLang="zh-TW" sz="1800" b="0" dirty="0" smtClean="0">
                <a:solidFill>
                  <a:schemeClr val="tx1">
                    <a:lumMod val="65000"/>
                    <a:lumOff val="35000"/>
                  </a:schemeClr>
                </a:solidFill>
                <a:latin typeface="+mn-ea"/>
                <a:cs typeface="Arial" panose="020B0604020202020204" pitchFamily="34" charset="0"/>
              </a:rPr>
              <a:t>, </a:t>
            </a:r>
            <a:r>
              <a:rPr lang="zh-TW" altLang="en-US" sz="1800" b="0" dirty="0" smtClean="0">
                <a:solidFill>
                  <a:schemeClr val="tx1">
                    <a:lumMod val="65000"/>
                    <a:lumOff val="35000"/>
                  </a:schemeClr>
                </a:solidFill>
                <a:latin typeface="+mn-ea"/>
                <a:cs typeface="Arial" panose="020B0604020202020204" pitchFamily="34" charset="0"/>
              </a:rPr>
              <a:t>將消費者也變成可能的供給者</a:t>
            </a:r>
            <a:endParaRPr lang="en-US" altLang="zh-TW" sz="1800" b="0" dirty="0" smtClean="0">
              <a:solidFill>
                <a:schemeClr val="tx1">
                  <a:lumMod val="65000"/>
                  <a:lumOff val="35000"/>
                </a:schemeClr>
              </a:solidFill>
              <a:latin typeface="+mn-ea"/>
              <a:cs typeface="Arial" panose="020B0604020202020204" pitchFamily="34" charset="0"/>
            </a:endParaRPr>
          </a:p>
          <a:p>
            <a:pPr lvl="2" eaLnBrk="1" hangingPunct="1">
              <a:defRPr/>
            </a:pPr>
            <a:r>
              <a:rPr lang="zh-TW" altLang="en-US" sz="1800" b="0" dirty="0">
                <a:solidFill>
                  <a:schemeClr val="tx1">
                    <a:lumMod val="65000"/>
                    <a:lumOff val="35000"/>
                  </a:schemeClr>
                </a:solidFill>
                <a:latin typeface="+mn-ea"/>
                <a:cs typeface="Arial" panose="020B0604020202020204" pitchFamily="34" charset="0"/>
              </a:rPr>
              <a:t>傳統最精實的組織</a:t>
            </a:r>
            <a:r>
              <a:rPr lang="zh-TW" altLang="en-US" sz="1800" b="0" dirty="0" smtClean="0">
                <a:solidFill>
                  <a:schemeClr val="tx1">
                    <a:lumMod val="65000"/>
                    <a:lumOff val="35000"/>
                  </a:schemeClr>
                </a:solidFill>
                <a:latin typeface="+mn-ea"/>
                <a:cs typeface="Arial" panose="020B0604020202020204" pitchFamily="34" charset="0"/>
              </a:rPr>
              <a:t>用「</a:t>
            </a:r>
            <a:r>
              <a:rPr lang="en-US" altLang="zh-TW" sz="1800" b="0" dirty="0" smtClean="0">
                <a:solidFill>
                  <a:schemeClr val="tx1">
                    <a:lumMod val="65000"/>
                    <a:lumOff val="35000"/>
                  </a:schemeClr>
                </a:solidFill>
                <a:latin typeface="+mn-ea"/>
                <a:cs typeface="Arial" panose="020B0604020202020204" pitchFamily="34" charset="0"/>
              </a:rPr>
              <a:t>JIT-Just In Time</a:t>
            </a:r>
            <a:r>
              <a:rPr lang="zh-TW" altLang="en-US" sz="1800" b="0" dirty="0" smtClean="0">
                <a:solidFill>
                  <a:schemeClr val="tx1">
                    <a:lumMod val="65000"/>
                    <a:lumOff val="35000"/>
                  </a:schemeClr>
                </a:solidFill>
                <a:latin typeface="+mn-ea"/>
                <a:cs typeface="Arial" panose="020B0604020202020204" pitchFamily="34" charset="0"/>
              </a:rPr>
              <a:t>」</a:t>
            </a:r>
            <a:r>
              <a:rPr lang="en-US" altLang="zh-TW" sz="1800" b="0" dirty="0" smtClean="0">
                <a:solidFill>
                  <a:schemeClr val="tx1">
                    <a:lumMod val="65000"/>
                    <a:lumOff val="35000"/>
                  </a:schemeClr>
                </a:solidFill>
                <a:latin typeface="+mn-ea"/>
                <a:cs typeface="Arial" panose="020B0604020202020204" pitchFamily="34" charset="0"/>
              </a:rPr>
              <a:t>, </a:t>
            </a:r>
            <a:r>
              <a:rPr lang="zh-TW" altLang="en-US" sz="1800" b="0" dirty="0" smtClean="0">
                <a:solidFill>
                  <a:schemeClr val="tx1">
                    <a:lumMod val="65000"/>
                    <a:lumOff val="35000"/>
                  </a:schemeClr>
                </a:solidFill>
                <a:latin typeface="+mn-ea"/>
                <a:cs typeface="Arial" panose="020B0604020202020204" pitchFamily="34" charset="0"/>
              </a:rPr>
              <a:t>平台業者是「</a:t>
            </a:r>
            <a:r>
              <a:rPr lang="en-US" altLang="zh-TW" sz="1800" b="0" dirty="0" smtClean="0">
                <a:solidFill>
                  <a:schemeClr val="tx1">
                    <a:lumMod val="65000"/>
                    <a:lumOff val="35000"/>
                  </a:schemeClr>
                </a:solidFill>
                <a:latin typeface="+mn-ea"/>
                <a:cs typeface="Arial" panose="020B0604020202020204" pitchFamily="34" charset="0"/>
              </a:rPr>
              <a:t>not-even-mine inventory</a:t>
            </a:r>
            <a:r>
              <a:rPr lang="zh-TW" altLang="en-US" sz="1800" b="0" dirty="0" smtClean="0">
                <a:solidFill>
                  <a:schemeClr val="bg1">
                    <a:lumMod val="50000"/>
                  </a:schemeClr>
                </a:solidFill>
                <a:latin typeface="+mn-ea"/>
                <a:cs typeface="Arial" panose="020B0604020202020204" pitchFamily="34" charset="0"/>
              </a:rPr>
              <a:t>」</a:t>
            </a:r>
            <a:endParaRPr lang="en-US" altLang="zh-TW" sz="1800" b="0" dirty="0" smtClean="0">
              <a:solidFill>
                <a:schemeClr val="bg1">
                  <a:lumMod val="50000"/>
                </a:schemeClr>
              </a:solidFill>
              <a:latin typeface="+mn-ea"/>
              <a:cs typeface="Arial" panose="020B0604020202020204" pitchFamily="34" charset="0"/>
            </a:endParaRPr>
          </a:p>
          <a:p>
            <a:pPr lvl="1" eaLnBrk="1" hangingPunct="1">
              <a:lnSpc>
                <a:spcPct val="120000"/>
              </a:lnSpc>
              <a:defRPr/>
            </a:pPr>
            <a:r>
              <a:rPr lang="en-US" altLang="zh-TW" sz="2000" b="0" dirty="0" smtClean="0">
                <a:latin typeface="+mn-ea"/>
                <a:cs typeface="Arial" panose="020B0604020202020204" pitchFamily="34" charset="0"/>
              </a:rPr>
              <a:t>Hertz :</a:t>
            </a:r>
            <a:r>
              <a:rPr lang="zh-TW" altLang="en-US" sz="2000" b="0" dirty="0" smtClean="0">
                <a:latin typeface="+mn-ea"/>
                <a:cs typeface="Arial" panose="020B0604020202020204" pitchFamily="34" charset="0"/>
              </a:rPr>
              <a:t> 在飛機抵達時在機場將車交給顧客就是一級棒</a:t>
            </a:r>
            <a:r>
              <a:rPr lang="en-US" altLang="zh-TW" sz="2000" b="0" dirty="0" smtClean="0">
                <a:latin typeface="+mn-ea"/>
                <a:cs typeface="Arial" panose="020B0604020202020204" pitchFamily="34" charset="0"/>
              </a:rPr>
              <a:t>, </a:t>
            </a:r>
            <a:r>
              <a:rPr lang="zh-TW" altLang="en-US" sz="2000" b="0" dirty="0" smtClean="0">
                <a:latin typeface="+mn-ea"/>
                <a:cs typeface="Arial" panose="020B0604020202020204" pitchFamily="34" charset="0"/>
              </a:rPr>
              <a:t>現在 </a:t>
            </a:r>
            <a:r>
              <a:rPr lang="en-US" altLang="zh-TW" sz="2000" b="0" dirty="0" smtClean="0">
                <a:latin typeface="+mn-ea"/>
                <a:cs typeface="Arial" panose="020B0604020202020204" pitchFamily="34" charset="0"/>
              </a:rPr>
              <a:t>RelayRides </a:t>
            </a:r>
            <a:r>
              <a:rPr lang="zh-TW" altLang="en-US" sz="2000" b="0" dirty="0" smtClean="0">
                <a:latin typeface="+mn-ea"/>
                <a:cs typeface="Arial" panose="020B0604020202020204" pitchFamily="34" charset="0"/>
              </a:rPr>
              <a:t>將搭機出境者的車子租給飛抵本地的短期旅客</a:t>
            </a:r>
            <a:r>
              <a:rPr lang="en-US" altLang="zh-TW" sz="2000" b="0" dirty="0" smtClean="0">
                <a:latin typeface="+mn-ea"/>
                <a:cs typeface="Arial" panose="020B0604020202020204" pitchFamily="34" charset="0"/>
              </a:rPr>
              <a:t>, </a:t>
            </a:r>
            <a:r>
              <a:rPr lang="zh-TW" altLang="en-US" sz="2000" b="0" dirty="0" smtClean="0">
                <a:latin typeface="+mn-ea"/>
                <a:cs typeface="Arial" panose="020B0604020202020204" pitchFamily="34" charset="0"/>
              </a:rPr>
              <a:t>省下停車費還可賺租金</a:t>
            </a:r>
            <a:endParaRPr lang="en-US" altLang="zh-TW" sz="2000" b="0" dirty="0" smtClean="0">
              <a:latin typeface="+mn-ea"/>
              <a:cs typeface="Arial" panose="020B0604020202020204" pitchFamily="34" charset="0"/>
            </a:endParaRPr>
          </a:p>
          <a:p>
            <a:pPr lvl="1" eaLnBrk="1" hangingPunct="1">
              <a:lnSpc>
                <a:spcPct val="120000"/>
              </a:lnSpc>
              <a:defRPr/>
            </a:pPr>
            <a:r>
              <a:rPr lang="en-US" altLang="zh-TW" sz="2000" b="0" dirty="0" smtClean="0">
                <a:latin typeface="+mn-ea"/>
                <a:cs typeface="Arial" panose="020B0604020202020204" pitchFamily="34" charset="0"/>
              </a:rPr>
              <a:t>YouTube : </a:t>
            </a:r>
            <a:r>
              <a:rPr lang="zh-TW" altLang="en-US" sz="2000" b="0" dirty="0" smtClean="0">
                <a:latin typeface="+mn-ea"/>
                <a:cs typeface="Arial" panose="020B0604020202020204" pitchFamily="34" charset="0"/>
              </a:rPr>
              <a:t>電視台蓋攝影棚</a:t>
            </a:r>
            <a:r>
              <a:rPr lang="en-US" altLang="zh-TW" sz="2000" b="0" dirty="0" smtClean="0">
                <a:latin typeface="+mn-ea"/>
                <a:cs typeface="Arial" panose="020B0604020202020204" pitchFamily="34" charset="0"/>
              </a:rPr>
              <a:t>,</a:t>
            </a:r>
            <a:r>
              <a:rPr lang="zh-TW" altLang="en-US" sz="2000" b="0" dirty="0" smtClean="0">
                <a:latin typeface="+mn-ea"/>
                <a:cs typeface="Arial" panose="020B0604020202020204" pitchFamily="34" charset="0"/>
              </a:rPr>
              <a:t>僱用人拍片</a:t>
            </a:r>
            <a:r>
              <a:rPr lang="en-US" altLang="zh-TW" sz="2000" b="0" dirty="0" smtClean="0">
                <a:latin typeface="+mn-ea"/>
                <a:cs typeface="Arial" panose="020B0604020202020204" pitchFamily="34" charset="0"/>
              </a:rPr>
              <a:t>; YouTube </a:t>
            </a:r>
            <a:r>
              <a:rPr lang="zh-TW" altLang="en-US" sz="2000" b="0" dirty="0" smtClean="0">
                <a:latin typeface="+mn-ea"/>
                <a:cs typeface="Arial" panose="020B0604020202020204" pitchFamily="34" charset="0"/>
              </a:rPr>
              <a:t>讓用戶自製影片做為網站內容</a:t>
            </a:r>
            <a:endParaRPr lang="en-US" altLang="zh-TW" sz="2000" b="0" dirty="0" smtClean="0">
              <a:latin typeface="+mn-ea"/>
              <a:cs typeface="Arial" panose="020B0604020202020204" pitchFamily="34" charset="0"/>
            </a:endParaRPr>
          </a:p>
          <a:p>
            <a:pPr lvl="1" eaLnBrk="1" hangingPunct="1">
              <a:lnSpc>
                <a:spcPct val="120000"/>
              </a:lnSpc>
              <a:defRPr/>
            </a:pPr>
            <a:r>
              <a:rPr lang="zh-TW" altLang="en-US" sz="2000" b="0" dirty="0">
                <a:latin typeface="+mn-ea"/>
                <a:cs typeface="Arial" panose="020B0604020202020204" pitchFamily="34" charset="0"/>
              </a:rPr>
              <a:t>新加坡的視訊串流</a:t>
            </a:r>
            <a:r>
              <a:rPr lang="zh-TW" altLang="en-US" sz="2000" b="0" dirty="0" smtClean="0">
                <a:latin typeface="+mn-ea"/>
                <a:cs typeface="Arial" panose="020B0604020202020204" pitchFamily="34" charset="0"/>
              </a:rPr>
              <a:t>平台 </a:t>
            </a:r>
            <a:r>
              <a:rPr lang="en-US" altLang="zh-TW" sz="2000" b="0" dirty="0" smtClean="0">
                <a:latin typeface="+mn-ea"/>
                <a:cs typeface="Arial" panose="020B0604020202020204" pitchFamily="34" charset="0"/>
              </a:rPr>
              <a:t>Viki :</a:t>
            </a:r>
            <a:r>
              <a:rPr lang="zh-TW" altLang="en-US" sz="2000" b="0" dirty="0" smtClean="0">
                <a:latin typeface="+mn-ea"/>
                <a:cs typeface="Arial" panose="020B0604020202020204" pitchFamily="34" charset="0"/>
              </a:rPr>
              <a:t> 翻譯社群為亞洲影集電視劇翻譯字幕</a:t>
            </a:r>
            <a:r>
              <a:rPr lang="en-US" altLang="zh-TW" sz="2000" b="0" dirty="0" smtClean="0">
                <a:latin typeface="+mn-ea"/>
                <a:cs typeface="Arial" panose="020B0604020202020204" pitchFamily="34" charset="0"/>
              </a:rPr>
              <a:t>, </a:t>
            </a:r>
            <a:r>
              <a:rPr lang="zh-TW" altLang="en-US" sz="2000" b="0" dirty="0" smtClean="0">
                <a:latin typeface="+mn-ea"/>
                <a:cs typeface="Arial" panose="020B0604020202020204" pitchFamily="34" charset="0"/>
              </a:rPr>
              <a:t>再轉授權給其他國家的通路商</a:t>
            </a:r>
            <a:r>
              <a:rPr lang="en-US" altLang="zh-TW" sz="2000" b="0" dirty="0" smtClean="0">
                <a:latin typeface="+mn-ea"/>
                <a:cs typeface="Arial" panose="020B0604020202020204" pitchFamily="34" charset="0"/>
              </a:rPr>
              <a:t>(</a:t>
            </a:r>
            <a:r>
              <a:rPr lang="zh-TW" altLang="en-US" sz="2000" b="0" dirty="0" smtClean="0">
                <a:latin typeface="+mn-ea"/>
                <a:cs typeface="Arial" panose="020B0604020202020204" pitchFamily="34" charset="0"/>
              </a:rPr>
              <a:t>最後以 </a:t>
            </a:r>
            <a:r>
              <a:rPr lang="en-US" altLang="zh-TW" sz="2000" b="0" dirty="0" smtClean="0">
                <a:latin typeface="+mn-ea"/>
                <a:cs typeface="Arial" panose="020B0604020202020204" pitchFamily="34" charset="0"/>
              </a:rPr>
              <a:t>200M USD </a:t>
            </a:r>
            <a:r>
              <a:rPr lang="zh-TW" altLang="en-US" sz="2000" b="0" dirty="0" smtClean="0">
                <a:latin typeface="+mn-ea"/>
                <a:cs typeface="Arial" panose="020B0604020202020204" pitchFamily="34" charset="0"/>
              </a:rPr>
              <a:t>賣給日本的樂天</a:t>
            </a:r>
            <a:r>
              <a:rPr lang="en-US" altLang="zh-TW" sz="2000" b="0" dirty="0" smtClean="0">
                <a:latin typeface="+mn-ea"/>
                <a:cs typeface="Arial" panose="020B0604020202020204" pitchFamily="34" charset="0"/>
              </a:rPr>
              <a:t>)</a:t>
            </a:r>
          </a:p>
          <a:p>
            <a:pPr eaLnBrk="1" hangingPunct="1">
              <a:defRPr/>
            </a:pPr>
            <a:endParaRPr lang="zh-TW" altLang="en-US" sz="2000" b="0" dirty="0" smtClean="0">
              <a:latin typeface="+mn-ea"/>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13</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sz="3200" dirty="0">
                <a:latin typeface="微軟正黑體" panose="020B0604030504040204" pitchFamily="34" charset="-120"/>
                <a:ea typeface="微軟正黑體" panose="020B0604030504040204" pitchFamily="34" charset="-120"/>
                <a:cs typeface="Arial Unicode MS" pitchFamily="34" charset="-120"/>
              </a:rPr>
              <a:t>平台模式勝出</a:t>
            </a:r>
            <a:r>
              <a:rPr lang="zh-TW" altLang="en-US" sz="3200" dirty="0" smtClean="0">
                <a:latin typeface="微軟正黑體" panose="020B0604030504040204" pitchFamily="34" charset="-120"/>
                <a:ea typeface="微軟正黑體" panose="020B0604030504040204" pitchFamily="34" charset="-120"/>
                <a:cs typeface="Arial Unicode MS" pitchFamily="34" charset="-120"/>
              </a:rPr>
              <a:t>原因 </a:t>
            </a:r>
            <a:r>
              <a:rPr lang="en-US" altLang="zh-TW" sz="3200" dirty="0" smtClean="0">
                <a:latin typeface="微軟正黑體" panose="020B0604030504040204" pitchFamily="34" charset="-120"/>
                <a:ea typeface="微軟正黑體" panose="020B0604030504040204" pitchFamily="34" charset="-120"/>
                <a:cs typeface="Arial Unicode MS" pitchFamily="34" charset="-120"/>
              </a:rPr>
              <a:t>– 2/3</a:t>
            </a:r>
            <a:endParaRPr lang="zh-TW" altLang="en-US" sz="3200"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7711779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57200" y="875754"/>
            <a:ext cx="8229600" cy="5289550"/>
          </a:xfrm>
        </p:spPr>
        <p:txBody>
          <a:bodyPr>
            <a:normAutofit/>
          </a:bodyPr>
          <a:lstStyle/>
          <a:p>
            <a:pPr eaLnBrk="1" hangingPunct="1">
              <a:defRPr/>
            </a:pPr>
            <a:r>
              <a:rPr lang="zh-TW" altLang="en-US" dirty="0">
                <a:latin typeface="微軟正黑體" panose="020B0604030504040204" pitchFamily="34" charset="-120"/>
                <a:ea typeface="微軟正黑體" panose="020B0604030504040204" pitchFamily="34" charset="-120"/>
                <a:cs typeface="Arial Unicode MS" pitchFamily="34" charset="-120"/>
              </a:rPr>
              <a:t>善用資料工具創造社群反饋迴路</a:t>
            </a:r>
            <a:endParaRPr lang="en-US" altLang="zh-TW" b="0" dirty="0" smtClean="0">
              <a:latin typeface="Calibri" panose="020F0502020204030204" pitchFamily="34" charset="0"/>
              <a:ea typeface="微軟正黑體" panose="020B0604030504040204" pitchFamily="34" charset="-120"/>
              <a:cs typeface="Arial" panose="020B0604020202020204" pitchFamily="34" charset="0"/>
            </a:endParaRPr>
          </a:p>
          <a:p>
            <a:pPr lvl="1" eaLnBrk="1" hangingPunct="1">
              <a:defRPr/>
            </a:pPr>
            <a:r>
              <a:rPr lang="en-US" altLang="zh-TW" b="0" dirty="0" smtClean="0">
                <a:latin typeface="Calibri" panose="020F0502020204030204" pitchFamily="34" charset="0"/>
                <a:ea typeface="微軟正黑體" panose="020B0604030504040204" pitchFamily="34" charset="-120"/>
                <a:cs typeface="Arial" panose="020B0604020202020204" pitchFamily="34" charset="0"/>
              </a:rPr>
              <a:t>Airbnb, YouTube, </a:t>
            </a:r>
            <a:r>
              <a:rPr lang="en-US" altLang="zh-TW" b="0" dirty="0">
                <a:latin typeface="Calibri" panose="020F0502020204030204" pitchFamily="34" charset="0"/>
                <a:ea typeface="微軟正黑體" panose="020B0604030504040204" pitchFamily="34" charset="-120"/>
                <a:cs typeface="Arial" panose="020B0604020202020204" pitchFamily="34" charset="0"/>
              </a:rPr>
              <a:t>Kindle, Wikipedia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都是社群加值與反饋</a:t>
            </a:r>
            <a:r>
              <a:rPr lang="en-US" altLang="zh-TW" b="0" dirty="0" smtClean="0">
                <a:latin typeface="Calibri" panose="020F0502020204030204" pitchFamily="34" charset="0"/>
                <a:ea typeface="微軟正黑體" panose="020B0604030504040204" pitchFamily="34" charset="-120"/>
                <a:cs typeface="Arial" panose="020B0604020202020204" pitchFamily="34" charset="0"/>
              </a:rPr>
              <a:t>(feedback)</a:t>
            </a:r>
          </a:p>
          <a:p>
            <a:pPr lvl="1"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傳統線性生產模式是仰賴企業控管機制確保品質</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形塑市場互動</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成本高且效率不佳</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14</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cs typeface="Arial Unicode MS" pitchFamily="34" charset="-120"/>
              </a:rPr>
              <a:t>平台模式勝出</a:t>
            </a:r>
            <a:r>
              <a:rPr lang="zh-TW" altLang="en-US" dirty="0" smtClean="0">
                <a:latin typeface="微軟正黑體" panose="020B0604030504040204" pitchFamily="34" charset="-120"/>
                <a:ea typeface="微軟正黑體" panose="020B0604030504040204" pitchFamily="34" charset="-120"/>
                <a:cs typeface="Arial Unicode MS" pitchFamily="34" charset="-120"/>
              </a:rPr>
              <a:t>原因 </a:t>
            </a:r>
            <a:r>
              <a:rPr lang="en-US" altLang="zh-TW" dirty="0" smtClean="0">
                <a:latin typeface="微軟正黑體" panose="020B0604030504040204" pitchFamily="34" charset="-120"/>
                <a:ea typeface="微軟正黑體" panose="020B0604030504040204" pitchFamily="34" charset="-120"/>
                <a:cs typeface="Arial Unicode MS" pitchFamily="34" charset="-120"/>
              </a:rPr>
              <a:t>– 3/3</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12398656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57200" y="764704"/>
            <a:ext cx="8686800" cy="5616624"/>
          </a:xfrm>
        </p:spPr>
        <p:txBody>
          <a:bodyPr>
            <a:normAutofit lnSpcReduction="10000"/>
          </a:bodyPr>
          <a:lstStyle/>
          <a:p>
            <a:pPr marL="342900" lvl="1" indent="-342900"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提供</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基礎</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架構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房客</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和</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房東進行交易</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marL="742950" lvl="2" indent="-342900"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搜尋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理想住房</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742950" lvl="2" indent="-342900"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支付 </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742950" lvl="2" indent="-342900"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保險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降低</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房客及房東成本的後台功能</a:t>
            </a:r>
            <a:r>
              <a:rPr lang="en-US" altLang="zh-TW"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例如預設保險契約</a:t>
            </a:r>
            <a:r>
              <a:rPr lang="en-US" altLang="zh-TW"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保護萬一遭遇意外或犯罪行為的房客</a:t>
            </a:r>
            <a:r>
              <a:rPr lang="en-US" altLang="zh-TW"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也保護遇上行為不檢房客的</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房東</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742950" lvl="2" indent="-342900"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驗證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使用者</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的</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身分</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742950" lvl="2" indent="-342900" eaLnBrk="1" hangingPunct="1">
              <a:lnSpc>
                <a:spcPct val="150000"/>
              </a:lnSpc>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評價 </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lnSpc>
                <a:spcPct val="150000"/>
              </a:lnSpc>
              <a:defRPr/>
            </a:pP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策</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展 推廣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a:t>
            </a:r>
          </a:p>
          <a:p>
            <a:pPr marL="742950" lvl="2" indent="-342900" eaLnBrk="1" hangingPunct="1">
              <a:lnSpc>
                <a:spcPct val="150000"/>
              </a:lnSpc>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鼓勵</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有房間可供出租者</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發送者</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把房間資訊</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價值</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單元</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貼在 </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Craigslist(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外部網絡</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上</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那些看到資訊也興趣承租者</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接收者</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便會前往 </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Airbnb,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許多這些人後來</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也開始把自己房間</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出租</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lnSpc>
                <a:spcPct val="150000"/>
              </a:lnSpc>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學習 </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舉辦</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教學活動</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示範如何操作平台</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降低房東使用平台的障礙</a:t>
            </a: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15</a:t>
            </a:fld>
            <a:endParaRPr lang="zh-TW" altLang="en-US" sz="1200" b="0" dirty="0" smtClean="0">
              <a:solidFill>
                <a:schemeClr val="bg1"/>
              </a:solidFill>
            </a:endParaRPr>
          </a:p>
        </p:txBody>
      </p:sp>
      <p:sp>
        <p:nvSpPr>
          <p:cNvPr id="8196" name="標題 3"/>
          <p:cNvSpPr>
            <a:spLocks noGrp="1"/>
          </p:cNvSpPr>
          <p:nvPr>
            <p:ph type="title"/>
          </p:nvPr>
        </p:nvSpPr>
        <p:spPr>
          <a:xfrm>
            <a:off x="0" y="32421"/>
            <a:ext cx="9144000" cy="5882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dirty="0" smtClean="0">
                <a:latin typeface="微軟正黑體" panose="020B0604030504040204" pitchFamily="34" charset="-120"/>
                <a:ea typeface="微軟正黑體" panose="020B0604030504040204" pitchFamily="34" charset="-120"/>
                <a:cs typeface="Arial Unicode MS" pitchFamily="34" charset="-120"/>
              </a:rPr>
              <a:t>Airbnb</a:t>
            </a:r>
            <a:r>
              <a:rPr lang="zh-TW" altLang="en-US" dirty="0" smtClean="0">
                <a:latin typeface="微軟正黑體" panose="020B0604030504040204" pitchFamily="34" charset="-120"/>
                <a:ea typeface="微軟正黑體" panose="020B0604030504040204" pitchFamily="34" charset="-120"/>
                <a:cs typeface="Arial Unicode MS" pitchFamily="34" charset="-120"/>
              </a:rPr>
              <a:t> </a:t>
            </a:r>
            <a:r>
              <a:rPr lang="en-US" altLang="zh-TW" dirty="0" smtClean="0">
                <a:latin typeface="微軟正黑體" panose="020B0604030504040204" pitchFamily="34" charset="-120"/>
                <a:ea typeface="微軟正黑體" panose="020B0604030504040204" pitchFamily="34" charset="-120"/>
                <a:cs typeface="Arial Unicode MS" pitchFamily="34" charset="-120"/>
              </a:rPr>
              <a:t>– Own </a:t>
            </a:r>
            <a:r>
              <a:rPr lang="zh-TW" altLang="en-US" dirty="0" smtClean="0">
                <a:latin typeface="微軟正黑體" panose="020B0604030504040204" pitchFamily="34" charset="-120"/>
                <a:ea typeface="微軟正黑體" panose="020B0604030504040204" pitchFamily="34" charset="-120"/>
                <a:cs typeface="Arial Unicode MS" pitchFamily="34" charset="-120"/>
              </a:rPr>
              <a:t>主功能</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222368484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57200" y="764704"/>
            <a:ext cx="8686800" cy="5616624"/>
          </a:xfrm>
        </p:spPr>
        <p:txBody>
          <a:bodyPr>
            <a:normAutofit/>
          </a:bodyPr>
          <a:lstStyle/>
          <a:p>
            <a:pPr marL="342900" lvl="1" indent="-342900"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提供</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專業級的 </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Airbnb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照片服務</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為 </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Airbnb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房東製作更吸引人的照片</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爭取更多出租</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機會</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由攝影師驗證房東刊登的資訊是否確實</a:t>
            </a: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Pillow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提供</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房東簡化工具</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讓出租資料</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入住手續</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打掃與居家品配送服務等作業更容易 </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Urban </a:t>
            </a:r>
            <a:r>
              <a:rPr lang="en-US" altLang="zh-TW" b="0" dirty="0" err="1">
                <a:latin typeface="微軟正黑體" panose="020B0604030504040204" pitchFamily="34" charset="-120"/>
                <a:ea typeface="微軟正黑體" panose="020B0604030504040204" pitchFamily="34" charset="-120"/>
                <a:cs typeface="Arial" panose="020B0604020202020204" pitchFamily="34" charset="0"/>
              </a:rPr>
              <a:t>Dellhop</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和 </a:t>
            </a:r>
            <a:r>
              <a:rPr lang="en-US" altLang="zh-TW" b="0" dirty="0" err="1">
                <a:latin typeface="微軟正黑體" panose="020B0604030504040204" pitchFamily="34" charset="-120"/>
                <a:ea typeface="微軟正黑體" panose="020B0604030504040204" pitchFamily="34" charset="-120"/>
                <a:cs typeface="Arial" panose="020B0604020202020204" pitchFamily="34" charset="0"/>
              </a:rPr>
              <a:t>Guesthop</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提供餐廳訂位</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保姆服務等安排</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在外部企業協助下</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Airbnb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房東可以為房客提供媲美飯店的</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服務</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曾在平</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台上租房的房客是最佳的房東來源</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因此努力的把平台上的房客變成房東 </a:t>
            </a:r>
            <a:r>
              <a:rPr lang="en-US" altLang="zh-TW" b="0" dirty="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這稱為換</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邊率</a:t>
            </a: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marL="342900" lvl="1" indent="-342900" eaLnBrk="1" hangingPunct="1">
              <a:defRPr/>
            </a:pPr>
            <a:endParaRPr lang="en-US" altLang="zh-TW" b="0" dirty="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16</a:t>
            </a:fld>
            <a:endParaRPr lang="zh-TW" altLang="en-US" sz="1200" b="0" dirty="0" smtClean="0">
              <a:solidFill>
                <a:schemeClr val="bg1"/>
              </a:solidFill>
            </a:endParaRPr>
          </a:p>
        </p:txBody>
      </p:sp>
      <p:sp>
        <p:nvSpPr>
          <p:cNvPr id="8196" name="標題 3"/>
          <p:cNvSpPr>
            <a:spLocks noGrp="1"/>
          </p:cNvSpPr>
          <p:nvPr>
            <p:ph type="title"/>
          </p:nvPr>
        </p:nvSpPr>
        <p:spPr>
          <a:xfrm>
            <a:off x="0" y="32421"/>
            <a:ext cx="9144000" cy="5882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dirty="0" smtClean="0">
                <a:latin typeface="微軟正黑體" panose="020B0604030504040204" pitchFamily="34" charset="-120"/>
                <a:ea typeface="微軟正黑體" panose="020B0604030504040204" pitchFamily="34" charset="-120"/>
                <a:cs typeface="Arial Unicode MS" pitchFamily="34" charset="-120"/>
              </a:rPr>
              <a:t>Airbnb – </a:t>
            </a:r>
            <a:r>
              <a:rPr lang="zh-TW" altLang="en-US" dirty="0" smtClean="0">
                <a:latin typeface="微軟正黑體" panose="020B0604030504040204" pitchFamily="34" charset="-120"/>
                <a:ea typeface="微軟正黑體" panose="020B0604030504040204" pitchFamily="34" charset="-120"/>
                <a:cs typeface="Arial Unicode MS" pitchFamily="34" charset="-120"/>
              </a:rPr>
              <a:t>夥伴加值</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64152860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67544" y="764704"/>
            <a:ext cx="8229600" cy="5328593"/>
          </a:xfrm>
          <a:noFill/>
          <a:ln>
            <a:solidFill>
              <a:schemeClr val="tx1"/>
            </a:solidFill>
          </a:ln>
        </p:spPr>
        <p:txBody>
          <a:bodyPr>
            <a:normAutofit/>
          </a:bodyPr>
          <a:lstStyle/>
          <a:p>
            <a:pPr eaLnBrk="1" hangingPunct="1">
              <a:defRPr/>
            </a:pPr>
            <a:r>
              <a:rPr lang="zh-TW" altLang="en-US" sz="2400" b="0" dirty="0" smtClean="0">
                <a:latin typeface="+mn-ea"/>
                <a:cs typeface="Arial" panose="020B0604020202020204" pitchFamily="34" charset="0"/>
              </a:rPr>
              <a:t>先開發並開放一個平台</a:t>
            </a:r>
            <a:r>
              <a:rPr lang="en-US" altLang="zh-TW" sz="2400" b="0" dirty="0" smtClean="0">
                <a:latin typeface="+mn-ea"/>
                <a:cs typeface="Arial" panose="020B0604020202020204" pitchFamily="34" charset="0"/>
              </a:rPr>
              <a:t>, </a:t>
            </a:r>
            <a:r>
              <a:rPr lang="zh-TW" altLang="en-US" sz="2400" b="0" dirty="0" smtClean="0">
                <a:latin typeface="+mn-ea"/>
                <a:cs typeface="Arial" panose="020B0604020202020204" pitchFamily="34" charset="0"/>
              </a:rPr>
              <a:t>提供 </a:t>
            </a:r>
            <a:r>
              <a:rPr lang="en-US" altLang="zh-TW" sz="2400" b="0" dirty="0" smtClean="0">
                <a:latin typeface="+mn-ea"/>
                <a:cs typeface="Arial" panose="020B0604020202020204" pitchFamily="34" charset="0"/>
              </a:rPr>
              <a:t>API</a:t>
            </a:r>
          </a:p>
          <a:p>
            <a:pPr eaLnBrk="1" hangingPunct="1">
              <a:defRPr/>
            </a:pPr>
            <a:r>
              <a:rPr lang="zh-TW" altLang="en-US" sz="2400" b="0" dirty="0" smtClean="0">
                <a:latin typeface="+mn-ea"/>
                <a:cs typeface="Arial" panose="020B0604020202020204" pitchFamily="34" charset="0"/>
              </a:rPr>
              <a:t>用戶同時在平台生產與消費</a:t>
            </a:r>
            <a:endParaRPr lang="en-US" altLang="zh-TW" sz="2400" b="0" dirty="0" smtClean="0">
              <a:latin typeface="+mn-ea"/>
              <a:cs typeface="Arial" panose="020B0604020202020204" pitchFamily="34" charset="0"/>
            </a:endParaRPr>
          </a:p>
          <a:p>
            <a:pPr eaLnBrk="1" hangingPunct="1">
              <a:defRPr/>
            </a:pPr>
            <a:r>
              <a:rPr lang="zh-TW" altLang="en-US" sz="2400" b="0" dirty="0">
                <a:latin typeface="+mn-ea"/>
                <a:cs typeface="Arial" panose="020B0604020202020204" pitchFamily="34" charset="0"/>
              </a:rPr>
              <a:t>持續演化並開放夥伴加</a:t>
            </a:r>
            <a:r>
              <a:rPr lang="zh-TW" altLang="en-US" sz="2400" b="0" dirty="0" smtClean="0">
                <a:latin typeface="+mn-ea"/>
                <a:cs typeface="Arial" panose="020B0604020202020204" pitchFamily="34" charset="0"/>
              </a:rPr>
              <a:t>值</a:t>
            </a:r>
            <a:endParaRPr lang="en-US" altLang="zh-TW" sz="2400" b="0" dirty="0" smtClean="0">
              <a:latin typeface="+mn-ea"/>
              <a:cs typeface="Arial" panose="020B0604020202020204" pitchFamily="34" charset="0"/>
            </a:endParaRPr>
          </a:p>
          <a:p>
            <a:pPr eaLnBrk="1" hangingPunct="1">
              <a:defRPr/>
            </a:pPr>
            <a:endParaRPr lang="en-US" altLang="zh-TW" sz="2400" b="0" dirty="0" smtClean="0">
              <a:latin typeface="+mn-ea"/>
              <a:cs typeface="Arial" panose="020B0604020202020204" pitchFamily="34" charset="0"/>
            </a:endParaRPr>
          </a:p>
          <a:p>
            <a:pPr eaLnBrk="1" hangingPunct="1">
              <a:defRPr/>
            </a:pPr>
            <a:endParaRPr lang="zh-TW" altLang="en-US" sz="2400" b="0" dirty="0" smtClean="0">
              <a:latin typeface="Arial" panose="020B0604020202020204" pitchFamily="34" charset="0"/>
              <a:ea typeface="Arial Unicode MS" panose="020B060402020202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17</a:t>
            </a:fld>
            <a:endParaRPr lang="zh-TW" altLang="en-US" sz="1200" b="0" smtClean="0">
              <a:solidFill>
                <a:schemeClr val="bg1"/>
              </a:solidFill>
            </a:endParaRPr>
          </a:p>
        </p:txBody>
      </p:sp>
      <p:sp>
        <p:nvSpPr>
          <p:cNvPr id="8196" name="標題 3"/>
          <p:cNvSpPr>
            <a:spLocks noGrp="1"/>
          </p:cNvSpPr>
          <p:nvPr>
            <p:ph type="title"/>
          </p:nvPr>
        </p:nvSpPr>
        <p:spPr>
          <a:xfrm>
            <a:off x="34652" y="-27384"/>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sz="3200" dirty="0" smtClean="0">
                <a:latin typeface="+mj-ea"/>
                <a:cs typeface="Arial Unicode MS" pitchFamily="34" charset="-120"/>
              </a:rPr>
              <a:t>平台抽象架構 </a:t>
            </a:r>
            <a:r>
              <a:rPr lang="en-US" altLang="zh-TW" sz="3200" dirty="0" smtClean="0">
                <a:latin typeface="+mj-ea"/>
                <a:cs typeface="Arial Unicode MS" pitchFamily="34" charset="-120"/>
              </a:rPr>
              <a:t>– </a:t>
            </a:r>
            <a:r>
              <a:rPr lang="zh-TW" altLang="en-US" sz="3200" dirty="0" smtClean="0">
                <a:solidFill>
                  <a:srgbClr val="FF0000"/>
                </a:solidFill>
                <a:latin typeface="+mj-ea"/>
                <a:cs typeface="Arial Unicode MS" pitchFamily="34" charset="-120"/>
              </a:rPr>
              <a:t>非線性</a:t>
            </a:r>
            <a:endParaRPr lang="zh-TW" altLang="en-US" sz="3200" dirty="0">
              <a:latin typeface="+mj-ea"/>
              <a:cs typeface="Arial Unicode MS" pitchFamily="34" charset="-120"/>
            </a:endParaRPr>
          </a:p>
        </p:txBody>
      </p:sp>
      <p:sp>
        <p:nvSpPr>
          <p:cNvPr id="2" name="矩形 1"/>
          <p:cNvSpPr/>
          <p:nvPr/>
        </p:nvSpPr>
        <p:spPr>
          <a:xfrm>
            <a:off x="2339752" y="2348880"/>
            <a:ext cx="4320480" cy="2664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483768" y="3103110"/>
            <a:ext cx="3960440" cy="1766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lgn="ctr"/>
            <a:r>
              <a:rPr lang="en-US" altLang="zh-TW" sz="2800" dirty="0" smtClean="0">
                <a:solidFill>
                  <a:schemeClr val="tx1"/>
                </a:solidFill>
                <a:latin typeface="微軟正黑體" panose="020B0604030504040204" pitchFamily="34" charset="-120"/>
                <a:ea typeface="微軟正黑體" panose="020B0604030504040204" pitchFamily="34" charset="-120"/>
              </a:rPr>
              <a:t>Search</a:t>
            </a:r>
            <a:r>
              <a:rPr lang="zh-TW" altLang="en-US" sz="2800" dirty="0" smtClean="0">
                <a:solidFill>
                  <a:schemeClr val="tx1"/>
                </a:solidFill>
                <a:latin typeface="微軟正黑體" panose="020B0604030504040204" pitchFamily="34" charset="-120"/>
                <a:ea typeface="微軟正黑體" panose="020B0604030504040204" pitchFamily="34" charset="-120"/>
              </a:rPr>
              <a:t>         商品資訊 </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lgn="ctr"/>
            <a:r>
              <a:rPr lang="en-US" altLang="zh-TW" sz="2800" dirty="0" smtClean="0">
                <a:solidFill>
                  <a:schemeClr val="tx1"/>
                </a:solidFill>
                <a:latin typeface="微軟正黑體" panose="020B0604030504040204" pitchFamily="34" charset="-120"/>
                <a:ea typeface="微軟正黑體" panose="020B0604030504040204" pitchFamily="34" charset="-120"/>
              </a:rPr>
              <a:t>Match </a:t>
            </a:r>
          </a:p>
          <a:p>
            <a:pPr algn="ctr"/>
            <a:r>
              <a:rPr lang="zh-TW" altLang="en-US" sz="2800" dirty="0" smtClean="0">
                <a:solidFill>
                  <a:schemeClr val="tx1"/>
                </a:solidFill>
                <a:latin typeface="微軟正黑體" panose="020B0604030504040204" pitchFamily="34" charset="-120"/>
                <a:ea typeface="微軟正黑體" panose="020B0604030504040204" pitchFamily="34" charset="-120"/>
              </a:rPr>
              <a:t>貨幣化與開放策略</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2800" dirty="0" smtClean="0">
                <a:solidFill>
                  <a:schemeClr val="tx1"/>
                </a:solidFill>
                <a:latin typeface="微軟正黑體" panose="020B0604030504040204" pitchFamily="34" charset="-120"/>
                <a:ea typeface="微軟正黑體" panose="020B0604030504040204" pitchFamily="34" charset="-120"/>
              </a:rPr>
              <a:t>價值性 策展 監控 治理 </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algn="ct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5" name="橢圓 4"/>
          <p:cNvSpPr/>
          <p:nvPr/>
        </p:nvSpPr>
        <p:spPr>
          <a:xfrm>
            <a:off x="827584" y="2945904"/>
            <a:ext cx="144016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消費者</a:t>
            </a:r>
            <a:endParaRPr lang="en-US" altLang="zh-TW" dirty="0" smtClean="0">
              <a:solidFill>
                <a:schemeClr val="tx1"/>
              </a:solidFill>
            </a:endParaRPr>
          </a:p>
          <a:p>
            <a:pPr algn="ctr"/>
            <a:r>
              <a:rPr lang="en-US" altLang="zh-TW" dirty="0" smtClean="0">
                <a:solidFill>
                  <a:schemeClr val="tx1"/>
                </a:solidFill>
              </a:rPr>
              <a:t>(</a:t>
            </a:r>
            <a:r>
              <a:rPr lang="zh-TW" altLang="en-US" dirty="0" smtClean="0">
                <a:solidFill>
                  <a:schemeClr val="tx1"/>
                </a:solidFill>
              </a:rPr>
              <a:t>生產者</a:t>
            </a:r>
            <a:r>
              <a:rPr lang="en-US" altLang="zh-TW" dirty="0" smtClean="0">
                <a:solidFill>
                  <a:schemeClr val="tx1"/>
                </a:solidFill>
              </a:rPr>
              <a:t>)</a:t>
            </a:r>
            <a:endParaRPr lang="zh-TW" altLang="en-US" dirty="0">
              <a:solidFill>
                <a:schemeClr val="tx1"/>
              </a:solidFill>
            </a:endParaRPr>
          </a:p>
        </p:txBody>
      </p:sp>
      <p:sp>
        <p:nvSpPr>
          <p:cNvPr id="9" name="橢圓 8"/>
          <p:cNvSpPr/>
          <p:nvPr/>
        </p:nvSpPr>
        <p:spPr>
          <a:xfrm>
            <a:off x="6804248" y="2996952"/>
            <a:ext cx="144016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生產者</a:t>
            </a:r>
            <a:endParaRPr lang="en-US" altLang="zh-TW" dirty="0">
              <a:solidFill>
                <a:schemeClr val="tx1"/>
              </a:solidFill>
            </a:endParaRPr>
          </a:p>
          <a:p>
            <a:pPr algn="ctr"/>
            <a:r>
              <a:rPr lang="en-US" altLang="zh-TW" dirty="0" smtClean="0">
                <a:solidFill>
                  <a:schemeClr val="tx1"/>
                </a:solidFill>
              </a:rPr>
              <a:t>(</a:t>
            </a:r>
            <a:r>
              <a:rPr lang="zh-TW" altLang="en-US" dirty="0" smtClean="0">
                <a:solidFill>
                  <a:schemeClr val="tx1"/>
                </a:solidFill>
              </a:rPr>
              <a:t>生產者</a:t>
            </a:r>
            <a:r>
              <a:rPr lang="en-US" altLang="zh-TW" dirty="0" smtClean="0">
                <a:solidFill>
                  <a:schemeClr val="tx1"/>
                </a:solidFill>
              </a:rPr>
              <a:t>)</a:t>
            </a:r>
            <a:endParaRPr lang="zh-TW" altLang="en-US" dirty="0">
              <a:solidFill>
                <a:schemeClr val="tx1"/>
              </a:solidFill>
            </a:endParaRPr>
          </a:p>
        </p:txBody>
      </p:sp>
      <p:sp>
        <p:nvSpPr>
          <p:cNvPr id="6" name="矩形 5"/>
          <p:cNvSpPr/>
          <p:nvPr/>
        </p:nvSpPr>
        <p:spPr>
          <a:xfrm>
            <a:off x="2816424" y="2402886"/>
            <a:ext cx="1152128" cy="387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夥伴加值</a:t>
            </a:r>
            <a:endParaRPr lang="zh-TW" altLang="en-US" dirty="0">
              <a:solidFill>
                <a:schemeClr val="tx1"/>
              </a:solidFill>
            </a:endParaRPr>
          </a:p>
        </p:txBody>
      </p:sp>
      <p:sp>
        <p:nvSpPr>
          <p:cNvPr id="15" name="矩形 14"/>
          <p:cNvSpPr/>
          <p:nvPr/>
        </p:nvSpPr>
        <p:spPr>
          <a:xfrm>
            <a:off x="4860032" y="2402886"/>
            <a:ext cx="1152128" cy="387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夥伴加值</a:t>
            </a:r>
            <a:endParaRPr lang="zh-TW" altLang="en-US" dirty="0">
              <a:solidFill>
                <a:schemeClr val="tx1"/>
              </a:solidFill>
            </a:endParaRPr>
          </a:p>
        </p:txBody>
      </p:sp>
      <p:sp>
        <p:nvSpPr>
          <p:cNvPr id="7" name="文字方塊 6"/>
          <p:cNvSpPr txBox="1"/>
          <p:nvPr/>
        </p:nvSpPr>
        <p:spPr>
          <a:xfrm>
            <a:off x="4067944" y="2420888"/>
            <a:ext cx="648072" cy="369332"/>
          </a:xfrm>
          <a:prstGeom prst="rect">
            <a:avLst/>
          </a:prstGeom>
          <a:noFill/>
        </p:spPr>
        <p:txBody>
          <a:bodyPr wrap="square" rtlCol="0">
            <a:spAutoFit/>
          </a:bodyPr>
          <a:lstStyle/>
          <a:p>
            <a:r>
              <a:rPr lang="en-US" altLang="zh-TW" dirty="0" smtClean="0"/>
              <a:t>…..</a:t>
            </a:r>
            <a:endParaRPr lang="zh-TW" altLang="en-US" dirty="0"/>
          </a:p>
        </p:txBody>
      </p:sp>
      <p:sp>
        <p:nvSpPr>
          <p:cNvPr id="12" name="矩形 11"/>
          <p:cNvSpPr/>
          <p:nvPr/>
        </p:nvSpPr>
        <p:spPr>
          <a:xfrm>
            <a:off x="2483768" y="2790220"/>
            <a:ext cx="3960440" cy="3128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API </a:t>
            </a:r>
            <a:endParaRPr lang="zh-TW" altLang="en-US" dirty="0">
              <a:solidFill>
                <a:schemeClr val="tx1"/>
              </a:solidFill>
            </a:endParaRPr>
          </a:p>
        </p:txBody>
      </p:sp>
    </p:spTree>
    <p:extLst>
      <p:ext uri="{BB962C8B-B14F-4D97-AF65-F5344CB8AC3E}">
        <p14:creationId xmlns:p14="http://schemas.microsoft.com/office/powerpoint/2010/main" val="80386478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6632"/>
            <a:ext cx="9144000" cy="1584175"/>
          </a:xfrm>
        </p:spPr>
        <p:txBody>
          <a:bodyPr/>
          <a:lstStyle/>
          <a:p>
            <a:pPr eaLnBrk="1" hangingPunct="1"/>
            <a:r>
              <a:rPr lang="zh-TW" altLang="en-US" sz="2800" dirty="0" smtClean="0">
                <a:latin typeface="微軟正黑體" panose="020B0604030504040204" pitchFamily="34" charset="-120"/>
                <a:ea typeface="微軟正黑體" panose="020B0604030504040204" pitchFamily="34" charset="-120"/>
              </a:rPr>
              <a:t>傳統所知的價值鏈</a:t>
            </a:r>
            <a:r>
              <a:rPr lang="en-US" altLang="zh-TW" sz="2800" dirty="0" smtClean="0">
                <a:latin typeface="微軟正黑體" panose="020B0604030504040204" pitchFamily="34" charset="-120"/>
                <a:ea typeface="微軟正黑體" panose="020B0604030504040204" pitchFamily="34" charset="-120"/>
              </a:rPr>
              <a:t>(Value Chain) – </a:t>
            </a:r>
            <a:r>
              <a:rPr lang="zh-TW" altLang="en-US" sz="2800" dirty="0" smtClean="0">
                <a:solidFill>
                  <a:srgbClr val="FF0000"/>
                </a:solidFill>
                <a:latin typeface="微軟正黑體" panose="020B0604030504040204" pitchFamily="34" charset="-120"/>
                <a:ea typeface="微軟正黑體" panose="020B0604030504040204" pitchFamily="34" charset="-120"/>
              </a:rPr>
              <a:t>線性</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生產者</a:t>
            </a:r>
            <a:r>
              <a:rPr lang="en-US" altLang="zh-TW" sz="2800" dirty="0" smtClean="0">
                <a:latin typeface="微軟正黑體" panose="020B0604030504040204" pitchFamily="34" charset="-120"/>
                <a:ea typeface="微軟正黑體" panose="020B0604030504040204" pitchFamily="34" charset="-120"/>
              </a:rPr>
              <a:t> </a:t>
            </a:r>
            <a:r>
              <a:rPr lang="zh-TW" altLang="en-US" sz="2800" dirty="0" smtClean="0">
                <a:latin typeface="微軟正黑體" panose="020B0604030504040204" pitchFamily="34" charset="-120"/>
                <a:ea typeface="微軟正黑體" panose="020B0604030504040204" pitchFamily="34" charset="-120"/>
              </a:rPr>
              <a:t>與消費者分別為兩個族群</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zh-TW" altLang="en-US" sz="2800" dirty="0" smtClean="0">
                <a:latin typeface="微軟正黑體" panose="020B0604030504040204" pitchFamily="34" charset="-120"/>
                <a:ea typeface="微軟正黑體" panose="020B0604030504040204" pitchFamily="34" charset="-120"/>
              </a:rPr>
              <a:t>生產 後 銷售</a:t>
            </a:r>
            <a:endParaRPr lang="en-US" altLang="zh-TW" sz="2800" dirty="0" smtClean="0">
              <a:latin typeface="微軟正黑體" panose="020B0604030504040204" pitchFamily="34" charset="-120"/>
              <a:ea typeface="微軟正黑體" panose="020B0604030504040204" pitchFamily="34" charset="-120"/>
            </a:endParaRPr>
          </a:p>
        </p:txBody>
      </p:sp>
      <p:grpSp>
        <p:nvGrpSpPr>
          <p:cNvPr id="10243" name="Group 3"/>
          <p:cNvGrpSpPr>
            <a:grpSpLocks/>
          </p:cNvGrpSpPr>
          <p:nvPr/>
        </p:nvGrpSpPr>
        <p:grpSpPr bwMode="auto">
          <a:xfrm>
            <a:off x="228600" y="762000"/>
            <a:ext cx="8820150" cy="5045075"/>
            <a:chOff x="120" y="477"/>
            <a:chExt cx="5556" cy="3178"/>
          </a:xfrm>
        </p:grpSpPr>
        <p:sp>
          <p:nvSpPr>
            <p:cNvPr id="34820" name="Rectangle 4"/>
            <p:cNvSpPr>
              <a:spLocks noChangeArrowheads="1"/>
            </p:cNvSpPr>
            <p:nvPr/>
          </p:nvSpPr>
          <p:spPr bwMode="auto">
            <a:xfrm>
              <a:off x="123" y="2287"/>
              <a:ext cx="904" cy="924"/>
            </a:xfrm>
            <a:prstGeom prst="rect">
              <a:avLst/>
            </a:prstGeom>
            <a:gradFill rotWithShape="0">
              <a:gsLst>
                <a:gs pos="0">
                  <a:srgbClr val="FF66FF"/>
                </a:gs>
                <a:gs pos="50000">
                  <a:schemeClr val="bg1"/>
                </a:gs>
                <a:gs pos="100000">
                  <a:srgbClr val="FF66FF"/>
                </a:gs>
              </a:gsLst>
              <a:lin ang="5400000" scaled="1"/>
            </a:gra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altLang="zh-TW" sz="1800" b="1" dirty="0"/>
                <a:t>Purchasing and Inbound Logistics</a:t>
              </a:r>
            </a:p>
          </p:txBody>
        </p:sp>
        <p:sp>
          <p:nvSpPr>
            <p:cNvPr id="34821" name="Rectangle 5"/>
            <p:cNvSpPr>
              <a:spLocks noChangeArrowheads="1"/>
            </p:cNvSpPr>
            <p:nvPr/>
          </p:nvSpPr>
          <p:spPr bwMode="auto">
            <a:xfrm>
              <a:off x="1022" y="2287"/>
              <a:ext cx="994" cy="924"/>
            </a:xfrm>
            <a:prstGeom prst="rect">
              <a:avLst/>
            </a:prstGeom>
            <a:gradFill rotWithShape="0">
              <a:gsLst>
                <a:gs pos="0">
                  <a:srgbClr val="FF66FF"/>
                </a:gs>
                <a:gs pos="50000">
                  <a:schemeClr val="bg1"/>
                </a:gs>
                <a:gs pos="100000">
                  <a:srgbClr val="FF66FF"/>
                </a:gs>
              </a:gsLst>
              <a:lin ang="5400000" scaled="1"/>
            </a:gra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altLang="zh-TW" sz="1600" b="1" dirty="0" err="1"/>
                <a:t>Manufacturing,</a:t>
              </a:r>
              <a:r>
                <a:rPr lang="en-US" altLang="zh-TW" sz="1800" b="1" dirty="0" err="1"/>
                <a:t>Operations</a:t>
              </a:r>
              <a:r>
                <a:rPr lang="en-US" altLang="zh-TW" sz="1800" b="1" dirty="0"/>
                <a:t> and Production</a:t>
              </a:r>
            </a:p>
          </p:txBody>
        </p:sp>
        <p:sp>
          <p:nvSpPr>
            <p:cNvPr id="34822" name="Rectangle 6"/>
            <p:cNvSpPr>
              <a:spLocks noChangeArrowheads="1"/>
            </p:cNvSpPr>
            <p:nvPr/>
          </p:nvSpPr>
          <p:spPr bwMode="auto">
            <a:xfrm>
              <a:off x="2015" y="2288"/>
              <a:ext cx="905" cy="924"/>
            </a:xfrm>
            <a:prstGeom prst="rect">
              <a:avLst/>
            </a:prstGeom>
            <a:gradFill rotWithShape="0">
              <a:gsLst>
                <a:gs pos="0">
                  <a:srgbClr val="FF66FF"/>
                </a:gs>
                <a:gs pos="50000">
                  <a:schemeClr val="bg1"/>
                </a:gs>
                <a:gs pos="100000">
                  <a:srgbClr val="FF66FF"/>
                </a:gs>
              </a:gsLst>
              <a:lin ang="5400000" scaled="1"/>
            </a:gra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altLang="zh-TW" sz="1800" b="1"/>
                <a:t>Distribution and Outbound Logistics</a:t>
              </a:r>
            </a:p>
          </p:txBody>
        </p:sp>
        <p:sp>
          <p:nvSpPr>
            <p:cNvPr id="34823" name="Rectangle 7"/>
            <p:cNvSpPr>
              <a:spLocks noChangeArrowheads="1"/>
            </p:cNvSpPr>
            <p:nvPr/>
          </p:nvSpPr>
          <p:spPr bwMode="auto">
            <a:xfrm>
              <a:off x="2907" y="2288"/>
              <a:ext cx="905" cy="924"/>
            </a:xfrm>
            <a:prstGeom prst="rect">
              <a:avLst/>
            </a:prstGeom>
            <a:gradFill rotWithShape="0">
              <a:gsLst>
                <a:gs pos="0">
                  <a:srgbClr val="FF66FF"/>
                </a:gs>
                <a:gs pos="50000">
                  <a:schemeClr val="bg1"/>
                </a:gs>
                <a:gs pos="100000">
                  <a:srgbClr val="FF66FF"/>
                </a:gs>
              </a:gsLst>
              <a:lin ang="5400000" scaled="1"/>
            </a:gra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altLang="zh-TW" sz="1800" b="1"/>
                <a:t>Marketing and Sales</a:t>
              </a:r>
            </a:p>
          </p:txBody>
        </p:sp>
        <p:sp>
          <p:nvSpPr>
            <p:cNvPr id="34824" name="Rectangle 8"/>
            <p:cNvSpPr>
              <a:spLocks noChangeArrowheads="1"/>
            </p:cNvSpPr>
            <p:nvPr/>
          </p:nvSpPr>
          <p:spPr bwMode="auto">
            <a:xfrm>
              <a:off x="3794" y="2288"/>
              <a:ext cx="905" cy="924"/>
            </a:xfrm>
            <a:prstGeom prst="rect">
              <a:avLst/>
            </a:prstGeom>
            <a:gradFill rotWithShape="0">
              <a:gsLst>
                <a:gs pos="0">
                  <a:srgbClr val="FF66FF"/>
                </a:gs>
                <a:gs pos="50000">
                  <a:schemeClr val="bg1"/>
                </a:gs>
                <a:gs pos="100000">
                  <a:srgbClr val="FF66FF"/>
                </a:gs>
              </a:gsLst>
              <a:lin ang="5400000" scaled="1"/>
            </a:gra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altLang="zh-TW" sz="1800" b="1"/>
                <a:t>Service and Disposal</a:t>
              </a:r>
            </a:p>
          </p:txBody>
        </p:sp>
        <p:sp>
          <p:nvSpPr>
            <p:cNvPr id="34825" name="Rectangle 9"/>
            <p:cNvSpPr>
              <a:spLocks noChangeArrowheads="1"/>
            </p:cNvSpPr>
            <p:nvPr/>
          </p:nvSpPr>
          <p:spPr bwMode="auto">
            <a:xfrm>
              <a:off x="124" y="1906"/>
              <a:ext cx="4578" cy="368"/>
            </a:xfrm>
            <a:prstGeom prst="rect">
              <a:avLst/>
            </a:prstGeom>
            <a:gradFill rotWithShape="0">
              <a:gsLst>
                <a:gs pos="0">
                  <a:srgbClr val="66FF99"/>
                </a:gs>
                <a:gs pos="50000">
                  <a:schemeClr val="bg1"/>
                </a:gs>
                <a:gs pos="100000">
                  <a:srgbClr val="66FF9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TW" sz="1800" b="1"/>
                <a:t>Technology and Product Development</a:t>
              </a:r>
            </a:p>
          </p:txBody>
        </p:sp>
        <p:sp>
          <p:nvSpPr>
            <p:cNvPr id="34826" name="Rectangle 10"/>
            <p:cNvSpPr>
              <a:spLocks noChangeArrowheads="1"/>
            </p:cNvSpPr>
            <p:nvPr/>
          </p:nvSpPr>
          <p:spPr bwMode="auto">
            <a:xfrm>
              <a:off x="121" y="1536"/>
              <a:ext cx="4578" cy="368"/>
            </a:xfrm>
            <a:prstGeom prst="rect">
              <a:avLst/>
            </a:prstGeom>
            <a:gradFill rotWithShape="0">
              <a:gsLst>
                <a:gs pos="0">
                  <a:srgbClr val="FFFF99"/>
                </a:gs>
                <a:gs pos="50000">
                  <a:schemeClr val="bg1"/>
                </a:gs>
                <a:gs pos="100000">
                  <a:srgbClr val="FFFF9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TW" sz="1800" b="1"/>
                <a:t>Human Resource Management</a:t>
              </a:r>
            </a:p>
          </p:txBody>
        </p:sp>
        <p:sp>
          <p:nvSpPr>
            <p:cNvPr id="34827" name="Rectangle 11"/>
            <p:cNvSpPr>
              <a:spLocks noChangeArrowheads="1"/>
            </p:cNvSpPr>
            <p:nvPr/>
          </p:nvSpPr>
          <p:spPr bwMode="auto">
            <a:xfrm>
              <a:off x="120" y="1167"/>
              <a:ext cx="4578" cy="368"/>
            </a:xfrm>
            <a:prstGeom prst="rect">
              <a:avLst/>
            </a:prstGeom>
            <a:gradFill rotWithShape="0">
              <a:gsLst>
                <a:gs pos="0">
                  <a:srgbClr val="99CCFF"/>
                </a:gs>
                <a:gs pos="50000">
                  <a:schemeClr val="bg1"/>
                </a:gs>
                <a:gs pos="100000">
                  <a:srgbClr val="99CC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TW" sz="1800" b="1"/>
                <a:t>Firm Infrastructure (leadership and policy functions)</a:t>
              </a:r>
            </a:p>
          </p:txBody>
        </p:sp>
        <p:sp>
          <p:nvSpPr>
            <p:cNvPr id="10253" name="AutoShape 12"/>
            <p:cNvSpPr>
              <a:spLocks noChangeArrowheads="1"/>
            </p:cNvSpPr>
            <p:nvPr/>
          </p:nvSpPr>
          <p:spPr bwMode="auto">
            <a:xfrm rot="5400000">
              <a:off x="3591" y="1569"/>
              <a:ext cx="3178" cy="993"/>
            </a:xfrm>
            <a:prstGeom prst="triangle">
              <a:avLst>
                <a:gd name="adj" fmla="val 50000"/>
              </a:avLst>
            </a:prstGeom>
            <a:gradFill rotWithShape="0">
              <a:gsLst>
                <a:gs pos="0">
                  <a:srgbClr val="FF9966"/>
                </a:gs>
                <a:gs pos="50000">
                  <a:srgbClr val="FFFFFF"/>
                </a:gs>
                <a:gs pos="100000">
                  <a:srgbClr val="FF9966"/>
                </a:gs>
              </a:gsLst>
              <a:lin ang="5400000" scaled="1"/>
            </a:gradFill>
            <a:ln w="9525">
              <a:solidFill>
                <a:schemeClr val="tx1"/>
              </a:solidFill>
              <a:miter lim="800000"/>
              <a:headEnd/>
              <a:tailEnd/>
            </a:ln>
            <a:effectLst>
              <a:outerShdw dist="107763" dir="2700000" algn="ctr" rotWithShape="0">
                <a:schemeClr val="tx1"/>
              </a:outerShdw>
            </a:effectLst>
          </p:spPr>
          <p:txBody>
            <a:bodyPr rot="10800000" vert="eaVert" wrap="none" anchor="ctr"/>
            <a:lstStyle>
              <a:lvl1pPr eaLnBrk="0" hangingPunct="0">
                <a:spcBef>
                  <a:spcPct val="20000"/>
                </a:spcBef>
                <a:buChar char="•"/>
                <a:defRPr kumimoji="1">
                  <a:solidFill>
                    <a:schemeClr val="tx1"/>
                  </a:solidFill>
                  <a:latin typeface="Times New Roman" pitchFamily="18" charset="0"/>
                  <a:ea typeface="華康中黑體" pitchFamily="49" charset="-120"/>
                </a:defRPr>
              </a:lvl1pPr>
              <a:lvl2pPr marL="742950" indent="-285750" eaLnBrk="0" hangingPunct="0">
                <a:spcBef>
                  <a:spcPct val="20000"/>
                </a:spcBef>
                <a:buChar char="–"/>
                <a:defRPr kumimoji="1">
                  <a:solidFill>
                    <a:schemeClr val="tx1"/>
                  </a:solidFill>
                  <a:latin typeface="Times New Roman" pitchFamily="18" charset="0"/>
                  <a:ea typeface="華康中黑體" pitchFamily="49" charset="-120"/>
                </a:defRPr>
              </a:lvl2pPr>
              <a:lvl3pPr marL="1143000" indent="-228600" eaLnBrk="0" hangingPunct="0">
                <a:spcBef>
                  <a:spcPct val="20000"/>
                </a:spcBef>
                <a:buChar char="•"/>
                <a:defRPr kumimoji="1">
                  <a:solidFill>
                    <a:schemeClr val="tx1"/>
                  </a:solidFill>
                  <a:latin typeface="Times New Roman" pitchFamily="18" charset="0"/>
                  <a:ea typeface="華康中黑體" pitchFamily="49" charset="-120"/>
                </a:defRPr>
              </a:lvl3pPr>
              <a:lvl4pPr marL="1600200" indent="-228600" eaLnBrk="0" hangingPunct="0">
                <a:spcBef>
                  <a:spcPct val="20000"/>
                </a:spcBef>
                <a:buChar char="–"/>
                <a:defRPr kumimoji="1">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9pPr>
            </a:lstStyle>
            <a:p>
              <a:pPr algn="ctr" eaLnBrk="1" hangingPunct="1">
                <a:spcBef>
                  <a:spcPct val="0"/>
                </a:spcBef>
                <a:buFontTx/>
                <a:buNone/>
              </a:pPr>
              <a:r>
                <a:rPr lang="en-US" altLang="zh-TW" sz="1800" b="1">
                  <a:ea typeface="新細明體" pitchFamily="18" charset="-120"/>
                </a:rPr>
                <a:t>Margin</a:t>
              </a:r>
            </a:p>
          </p:txBody>
        </p:sp>
      </p:grpSp>
      <p:sp>
        <p:nvSpPr>
          <p:cNvPr id="10244" name="Rectangle 13"/>
          <p:cNvSpPr>
            <a:spLocks noChangeArrowheads="1"/>
          </p:cNvSpPr>
          <p:nvPr/>
        </p:nvSpPr>
        <p:spPr bwMode="auto">
          <a:xfrm>
            <a:off x="304800" y="5791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a:solidFill>
                  <a:schemeClr val="tx1"/>
                </a:solidFill>
                <a:latin typeface="Times New Roman" pitchFamily="18" charset="0"/>
                <a:ea typeface="華康中黑體" pitchFamily="49" charset="-120"/>
              </a:defRPr>
            </a:lvl1pPr>
            <a:lvl2pPr marL="742950" indent="-285750" eaLnBrk="0" hangingPunct="0">
              <a:spcBef>
                <a:spcPct val="20000"/>
              </a:spcBef>
              <a:buChar char="–"/>
              <a:defRPr kumimoji="1">
                <a:solidFill>
                  <a:schemeClr val="tx1"/>
                </a:solidFill>
                <a:latin typeface="Times New Roman" pitchFamily="18" charset="0"/>
                <a:ea typeface="華康中黑體" pitchFamily="49" charset="-120"/>
              </a:defRPr>
            </a:lvl2pPr>
            <a:lvl3pPr marL="1143000" indent="-228600" eaLnBrk="0" hangingPunct="0">
              <a:spcBef>
                <a:spcPct val="20000"/>
              </a:spcBef>
              <a:buChar char="•"/>
              <a:defRPr kumimoji="1">
                <a:solidFill>
                  <a:schemeClr val="tx1"/>
                </a:solidFill>
                <a:latin typeface="Times New Roman" pitchFamily="18" charset="0"/>
                <a:ea typeface="華康中黑體" pitchFamily="49" charset="-120"/>
              </a:defRPr>
            </a:lvl3pPr>
            <a:lvl4pPr marL="1600200" indent="-228600" eaLnBrk="0" hangingPunct="0">
              <a:spcBef>
                <a:spcPct val="20000"/>
              </a:spcBef>
              <a:buChar char="–"/>
              <a:defRPr kumimoji="1">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9pPr>
          </a:lstStyle>
          <a:p>
            <a:pPr eaLnBrk="1" hangingPunct="1">
              <a:spcBef>
                <a:spcPct val="0"/>
              </a:spcBef>
              <a:buFontTx/>
              <a:buNone/>
            </a:pPr>
            <a:r>
              <a:rPr lang="en-US" altLang="zh-TW" sz="1200">
                <a:solidFill>
                  <a:srgbClr val="004080"/>
                </a:solidFill>
                <a:ea typeface="新細明體" pitchFamily="18" charset="-120"/>
              </a:rPr>
              <a:t>Source</a:t>
            </a:r>
            <a:r>
              <a:rPr lang="zh-TW" altLang="en-US" sz="1200">
                <a:solidFill>
                  <a:srgbClr val="004080"/>
                </a:solidFill>
                <a:ea typeface="新細明體" pitchFamily="18" charset="-120"/>
              </a:rPr>
              <a:t>：</a:t>
            </a:r>
            <a:r>
              <a:rPr lang="en-US" altLang="zh-TW" sz="1200">
                <a:solidFill>
                  <a:srgbClr val="004080"/>
                </a:solidFill>
                <a:ea typeface="新細明體" pitchFamily="18" charset="-120"/>
              </a:rPr>
              <a:t>Porter, M.(1985)</a:t>
            </a:r>
            <a:r>
              <a:rPr lang="zh-TW" altLang="en-US" sz="1200">
                <a:solidFill>
                  <a:srgbClr val="004080"/>
                </a:solidFill>
                <a:ea typeface="新細明體" pitchFamily="18" charset="-120"/>
              </a:rPr>
              <a:t>： </a:t>
            </a:r>
            <a:r>
              <a:rPr lang="en-US" altLang="zh-TW" sz="1200">
                <a:solidFill>
                  <a:srgbClr val="004080"/>
                </a:solidFill>
                <a:ea typeface="新細明體" pitchFamily="18" charset="-120"/>
              </a:rPr>
              <a:t>Competitive Advantage</a:t>
            </a:r>
          </a:p>
          <a:p>
            <a:pPr eaLnBrk="1" hangingPunct="1">
              <a:spcBef>
                <a:spcPct val="0"/>
              </a:spcBef>
              <a:buFontTx/>
              <a:buNone/>
            </a:pPr>
            <a:r>
              <a:rPr lang="en-US" altLang="zh-TW" sz="1200">
                <a:solidFill>
                  <a:srgbClr val="004080"/>
                </a:solidFill>
                <a:ea typeface="新細明體" pitchFamily="18" charset="-120"/>
              </a:rPr>
              <a:t>                    The Free Press,N.Y.</a:t>
            </a:r>
            <a:endParaRPr lang="en-US" altLang="zh-TW">
              <a:ea typeface="新細明體" pitchFamily="18" charset="-120"/>
            </a:endParaRPr>
          </a:p>
        </p:txBody>
      </p:sp>
    </p:spTree>
    <p:extLst>
      <p:ext uri="{BB962C8B-B14F-4D97-AF65-F5344CB8AC3E}">
        <p14:creationId xmlns:p14="http://schemas.microsoft.com/office/powerpoint/2010/main" val="142277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19</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a:t/>
            </a:r>
            <a:br>
              <a:rPr lang="zh-TW" altLang="en-US" dirty="0"/>
            </a:br>
            <a:endParaRPr lang="zh-TW" altLang="en-US" dirty="0">
              <a:latin typeface="Arial Unicode MS" pitchFamily="34" charset="-120"/>
              <a:ea typeface="Arial Unicode MS" pitchFamily="34" charset="-120"/>
              <a:cs typeface="Arial Unicode MS"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78" y="1340768"/>
            <a:ext cx="8453086" cy="4176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內容版面配置區 3"/>
          <p:cNvSpPr>
            <a:spLocks noGrp="1"/>
          </p:cNvSpPr>
          <p:nvPr>
            <p:ph idx="1"/>
          </p:nvPr>
        </p:nvSpPr>
        <p:spPr>
          <a:xfrm>
            <a:off x="467544" y="188640"/>
            <a:ext cx="8436190" cy="7610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indent="0" algn="ctr">
              <a:spcBef>
                <a:spcPct val="0"/>
              </a:spcBef>
              <a:buNone/>
            </a:pPr>
            <a:r>
              <a:rPr lang="zh-TW" altLang="en-US" sz="3400" dirty="0">
                <a:solidFill>
                  <a:srgbClr val="144C90"/>
                </a:solidFill>
                <a:latin typeface="+mn-ea"/>
                <a:ea typeface="+mj-ea"/>
                <a:cs typeface="+mj-cs"/>
              </a:rPr>
              <a:t>平台</a:t>
            </a:r>
            <a:r>
              <a:rPr lang="zh-TW" altLang="en-US" sz="3400" dirty="0" smtClean="0">
                <a:solidFill>
                  <a:srgbClr val="144C90"/>
                </a:solidFill>
                <a:latin typeface="+mn-ea"/>
                <a:ea typeface="+mj-ea"/>
                <a:cs typeface="+mj-cs"/>
              </a:rPr>
              <a:t>商業在全球</a:t>
            </a:r>
            <a:r>
              <a:rPr lang="zh-TW" altLang="en-US" sz="3400" dirty="0">
                <a:solidFill>
                  <a:srgbClr val="144C90"/>
                </a:solidFill>
                <a:latin typeface="+mn-ea"/>
                <a:ea typeface="+mj-ea"/>
                <a:cs typeface="+mj-cs"/>
              </a:rPr>
              <a:t>各大洲經濟體系中的</a:t>
            </a:r>
            <a:r>
              <a:rPr lang="zh-TW" altLang="en-US" sz="3400" dirty="0" smtClean="0">
                <a:solidFill>
                  <a:srgbClr val="144C90"/>
                </a:solidFill>
                <a:latin typeface="+mn-ea"/>
                <a:ea typeface="+mj-ea"/>
                <a:cs typeface="+mj-cs"/>
              </a:rPr>
              <a:t>比重</a:t>
            </a:r>
            <a:endParaRPr lang="en-US" altLang="zh-TW" sz="3400" dirty="0">
              <a:solidFill>
                <a:srgbClr val="144C90"/>
              </a:solidFill>
              <a:latin typeface="+mn-ea"/>
              <a:ea typeface="+mj-ea"/>
              <a:cs typeface="+mj-cs"/>
            </a:endParaRPr>
          </a:p>
        </p:txBody>
      </p:sp>
      <p:sp>
        <p:nvSpPr>
          <p:cNvPr id="5" name="矩形 4"/>
          <p:cNvSpPr/>
          <p:nvPr/>
        </p:nvSpPr>
        <p:spPr>
          <a:xfrm>
            <a:off x="7262160" y="908720"/>
            <a:ext cx="1486304" cy="369332"/>
          </a:xfrm>
          <a:prstGeom prst="rect">
            <a:avLst/>
          </a:prstGeom>
        </p:spPr>
        <p:txBody>
          <a:bodyPr wrap="none">
            <a:spAutoFit/>
          </a:bodyPr>
          <a:lstStyle/>
          <a:p>
            <a:pPr algn="ctr"/>
            <a:r>
              <a:rPr lang="en-US" altLang="zh-TW" dirty="0">
                <a:solidFill>
                  <a:srgbClr val="144C90"/>
                </a:solidFill>
                <a:latin typeface="+mn-ea"/>
              </a:rPr>
              <a:t>(</a:t>
            </a:r>
            <a:r>
              <a:rPr lang="zh-TW" altLang="en-US" dirty="0">
                <a:solidFill>
                  <a:srgbClr val="144C90"/>
                </a:solidFill>
                <a:latin typeface="+mn-ea"/>
              </a:rPr>
              <a:t>以市值衡量</a:t>
            </a:r>
            <a:r>
              <a:rPr lang="en-US" altLang="zh-TW" dirty="0">
                <a:solidFill>
                  <a:srgbClr val="144C90"/>
                </a:solidFill>
                <a:latin typeface="+mn-ea"/>
              </a:rPr>
              <a:t>)</a:t>
            </a:r>
            <a:endParaRPr lang="zh-TW" altLang="en-US" dirty="0">
              <a:solidFill>
                <a:srgbClr val="144C90"/>
              </a:solidFill>
              <a:latin typeface="+mn-ea"/>
            </a:endParaRPr>
          </a:p>
        </p:txBody>
      </p:sp>
    </p:spTree>
    <p:extLst>
      <p:ext uri="{BB962C8B-B14F-4D97-AF65-F5344CB8AC3E}">
        <p14:creationId xmlns:p14="http://schemas.microsoft.com/office/powerpoint/2010/main" val="245555202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2</a:t>
            </a:fld>
            <a:endParaRPr lang="zh-TW" altLang="en-US" sz="1200" b="0" smtClean="0">
              <a:solidFill>
                <a:schemeClr val="bg1"/>
              </a:solidFill>
            </a:endParaRPr>
          </a:p>
        </p:txBody>
      </p:sp>
      <p:sp>
        <p:nvSpPr>
          <p:cNvPr id="13315" name="內容版面配置區 2"/>
          <p:cNvSpPr>
            <a:spLocks noGrp="1"/>
          </p:cNvSpPr>
          <p:nvPr>
            <p:ph idx="4294967295"/>
          </p:nvPr>
        </p:nvSpPr>
        <p:spPr>
          <a:xfrm>
            <a:off x="539552" y="444524"/>
            <a:ext cx="8218488" cy="5792788"/>
          </a:xfrm>
        </p:spPr>
        <p:txBody>
          <a:bodyPr>
            <a:normAutofit fontScale="92500" lnSpcReduction="20000"/>
          </a:bodyPr>
          <a:lstStyle/>
          <a:p>
            <a:pPr eaLnBrk="1" hangingPunct="1">
              <a:defRPr/>
            </a:pPr>
            <a:r>
              <a:rPr lang="en-US" altLang="zh-TW" dirty="0" smtClean="0">
                <a:latin typeface="+mn-ea"/>
                <a:cs typeface="Arial" panose="020B0604020202020204" pitchFamily="34" charset="0"/>
              </a:rPr>
              <a:t>2007/10 </a:t>
            </a:r>
            <a:r>
              <a:rPr lang="zh-TW" altLang="en-US" dirty="0" smtClean="0">
                <a:latin typeface="+mn-ea"/>
                <a:cs typeface="Arial" panose="020B0604020202020204" pitchFamily="34" charset="0"/>
              </a:rPr>
              <a:t>在一份給工業設計師的電子報中出現一則小小廣告</a:t>
            </a:r>
            <a:endParaRPr lang="en-US" altLang="zh-TW" dirty="0" smtClean="0">
              <a:latin typeface="+mn-ea"/>
              <a:cs typeface="Arial" panose="020B0604020202020204" pitchFamily="34" charset="0"/>
            </a:endParaRPr>
          </a:p>
          <a:p>
            <a:pPr lvl="1" eaLnBrk="1" hangingPunct="1">
              <a:defRPr/>
            </a:pPr>
            <a:r>
              <a:rPr lang="en-US" altLang="zh-TW" b="0" dirty="0" smtClean="0">
                <a:solidFill>
                  <a:schemeClr val="tx1">
                    <a:lumMod val="65000"/>
                    <a:lumOff val="35000"/>
                  </a:schemeClr>
                </a:solidFill>
                <a:latin typeface="Calibri" panose="020F0502020204030204" pitchFamily="34" charset="0"/>
                <a:cs typeface="Arial" panose="020B0604020202020204" pitchFamily="34" charset="0"/>
              </a:rPr>
              <a:t>International Conference of Societies of Industrial Design, ICSID)</a:t>
            </a:r>
          </a:p>
          <a:p>
            <a:pPr lvl="1" eaLnBrk="1" hangingPunct="1">
              <a:defRPr/>
            </a:pPr>
            <a:r>
              <a:rPr lang="en-US" altLang="zh-TW" b="0" dirty="0" smtClean="0">
                <a:solidFill>
                  <a:schemeClr val="tx1">
                    <a:lumMod val="65000"/>
                    <a:lumOff val="35000"/>
                  </a:schemeClr>
                </a:solidFill>
                <a:latin typeface="Calibri" panose="020F0502020204030204" pitchFamily="34" charset="0"/>
                <a:cs typeface="Arial" panose="020B0604020202020204" pitchFamily="34" charset="0"/>
              </a:rPr>
              <a:t>Industrial Designers Society of America , IDSA)</a:t>
            </a:r>
          </a:p>
          <a:p>
            <a:pPr marL="457200" lvl="1" indent="0" eaLnBrk="1" hangingPunct="1">
              <a:buNone/>
              <a:defRPr/>
            </a:pPr>
            <a:endParaRPr lang="en-US" altLang="zh-TW" b="0" dirty="0" smtClean="0">
              <a:latin typeface="+mn-ea"/>
              <a:cs typeface="Arial" panose="020B0604020202020204" pitchFamily="34" charset="0"/>
            </a:endParaRPr>
          </a:p>
          <a:p>
            <a:pPr eaLnBrk="1" hangingPunct="1">
              <a:defRPr/>
            </a:pPr>
            <a:r>
              <a:rPr lang="zh-TW" altLang="en-US" dirty="0" smtClean="0">
                <a:latin typeface="+mn-ea"/>
                <a:cs typeface="Arial" panose="020B0604020202020204" pitchFamily="34" charset="0"/>
              </a:rPr>
              <a:t>「如果</a:t>
            </a:r>
            <a:r>
              <a:rPr lang="zh-TW" altLang="en-US" dirty="0">
                <a:latin typeface="+mn-ea"/>
                <a:cs typeface="Arial" panose="020B0604020202020204" pitchFamily="34" charset="0"/>
              </a:rPr>
              <a:t>您還沒訂到</a:t>
            </a:r>
            <a:r>
              <a:rPr lang="zh-TW" altLang="en-US" dirty="0" smtClean="0">
                <a:latin typeface="+mn-ea"/>
                <a:cs typeface="Arial" panose="020B0604020202020204" pitchFamily="34" charset="0"/>
              </a:rPr>
              <a:t>房間</a:t>
            </a:r>
            <a:r>
              <a:rPr lang="en-US" altLang="zh-TW" dirty="0" smtClean="0">
                <a:latin typeface="+mn-ea"/>
                <a:cs typeface="Arial" panose="020B0604020202020204" pitchFamily="34" charset="0"/>
              </a:rPr>
              <a:t>, </a:t>
            </a:r>
            <a:r>
              <a:rPr lang="zh-TW" altLang="en-US" dirty="0" smtClean="0">
                <a:latin typeface="+mn-ea"/>
                <a:cs typeface="Arial" panose="020B0604020202020204" pitchFamily="34" charset="0"/>
              </a:rPr>
              <a:t>我們提供一個您負擔的起的非飯店住宿選擇 </a:t>
            </a:r>
            <a:r>
              <a:rPr lang="en-US" altLang="zh-TW" dirty="0" smtClean="0">
                <a:latin typeface="+mn-ea"/>
                <a:cs typeface="Arial" panose="020B0604020202020204" pitchFamily="34" charset="0"/>
              </a:rPr>
              <a:t>…..</a:t>
            </a:r>
            <a:r>
              <a:rPr lang="zh-TW" altLang="en-US" dirty="0" smtClean="0">
                <a:latin typeface="+mn-ea"/>
                <a:cs typeface="Arial" panose="020B0604020202020204" pitchFamily="34" charset="0"/>
              </a:rPr>
              <a:t>」</a:t>
            </a:r>
            <a:endParaRPr lang="en-US" altLang="zh-TW" dirty="0" smtClean="0">
              <a:latin typeface="+mn-ea"/>
              <a:cs typeface="Arial" panose="020B0604020202020204" pitchFamily="34" charset="0"/>
            </a:endParaRPr>
          </a:p>
          <a:p>
            <a:pPr lvl="1" eaLnBrk="1" hangingPunct="1">
              <a:defRPr/>
            </a:pPr>
            <a:r>
              <a:rPr lang="zh-TW" altLang="en-US" b="0" dirty="0">
                <a:solidFill>
                  <a:schemeClr val="tx1">
                    <a:lumMod val="65000"/>
                    <a:lumOff val="35000"/>
                  </a:schemeClr>
                </a:solidFill>
                <a:latin typeface="+mn-ea"/>
                <a:cs typeface="Arial" panose="020B0604020202020204" pitchFamily="34" charset="0"/>
              </a:rPr>
              <a:t>提供者</a:t>
            </a:r>
            <a:r>
              <a:rPr lang="zh-TW" altLang="en-US" b="0" dirty="0" smtClean="0">
                <a:solidFill>
                  <a:schemeClr val="tx1">
                    <a:lumMod val="65000"/>
                    <a:lumOff val="35000"/>
                  </a:schemeClr>
                </a:solidFill>
                <a:latin typeface="+mn-ea"/>
                <a:cs typeface="Arial" panose="020B0604020202020204" pitchFamily="34" charset="0"/>
              </a:rPr>
              <a:t>是剛搬到舊金山還付不出合租公寓房租的初出茅廬設計師 </a:t>
            </a:r>
            <a:r>
              <a:rPr lang="en-US" altLang="zh-TW" b="0" dirty="0" smtClean="0">
                <a:solidFill>
                  <a:schemeClr val="tx1">
                    <a:lumMod val="65000"/>
                    <a:lumOff val="35000"/>
                  </a:schemeClr>
                </a:solidFill>
                <a:latin typeface="Calibri" panose="020F0502020204030204" pitchFamily="34" charset="0"/>
                <a:cs typeface="Arial" panose="020B0604020202020204" pitchFamily="34" charset="0"/>
              </a:rPr>
              <a:t>– Brian </a:t>
            </a:r>
            <a:r>
              <a:rPr lang="en-US" altLang="zh-TW" b="0" dirty="0" err="1" smtClean="0">
                <a:solidFill>
                  <a:schemeClr val="tx1">
                    <a:lumMod val="65000"/>
                    <a:lumOff val="35000"/>
                  </a:schemeClr>
                </a:solidFill>
                <a:latin typeface="Calibri" panose="020F0502020204030204" pitchFamily="34" charset="0"/>
                <a:cs typeface="Arial" panose="020B0604020202020204" pitchFamily="34" charset="0"/>
              </a:rPr>
              <a:t>Chesky</a:t>
            </a:r>
            <a:r>
              <a:rPr lang="en-US" altLang="zh-TW" b="0" dirty="0" smtClean="0">
                <a:solidFill>
                  <a:schemeClr val="tx1">
                    <a:lumMod val="65000"/>
                    <a:lumOff val="35000"/>
                  </a:schemeClr>
                </a:solidFill>
                <a:latin typeface="Calibri" panose="020F0502020204030204" pitchFamily="34" charset="0"/>
                <a:cs typeface="Arial" panose="020B0604020202020204" pitchFamily="34" charset="0"/>
              </a:rPr>
              <a:t> , Joe </a:t>
            </a:r>
            <a:r>
              <a:rPr lang="en-US" altLang="zh-TW" b="0" dirty="0" err="1" smtClean="0">
                <a:solidFill>
                  <a:schemeClr val="tx1">
                    <a:lumMod val="65000"/>
                    <a:lumOff val="35000"/>
                  </a:schemeClr>
                </a:solidFill>
                <a:latin typeface="Calibri" panose="020F0502020204030204" pitchFamily="34" charset="0"/>
                <a:cs typeface="Arial" panose="020B0604020202020204" pitchFamily="34" charset="0"/>
              </a:rPr>
              <a:t>Gebbia</a:t>
            </a:r>
            <a:endParaRPr lang="en-US" altLang="zh-TW" b="0" dirty="0" smtClean="0">
              <a:solidFill>
                <a:schemeClr val="tx1">
                  <a:lumMod val="65000"/>
                  <a:lumOff val="35000"/>
                </a:schemeClr>
              </a:solidFill>
              <a:latin typeface="Calibri" panose="020F0502020204030204" pitchFamily="34" charset="0"/>
              <a:cs typeface="Arial" panose="020B0604020202020204" pitchFamily="34" charset="0"/>
            </a:endParaRPr>
          </a:p>
          <a:p>
            <a:pPr lvl="1" eaLnBrk="1" hangingPunct="1">
              <a:defRPr/>
            </a:pPr>
            <a:r>
              <a:rPr lang="zh-TW" altLang="en-US" b="0" dirty="0">
                <a:solidFill>
                  <a:schemeClr val="tx1">
                    <a:lumMod val="65000"/>
                    <a:lumOff val="35000"/>
                  </a:schemeClr>
                </a:solidFill>
                <a:latin typeface="+mn-ea"/>
                <a:cs typeface="Arial" panose="020B0604020202020204" pitchFamily="34" charset="0"/>
              </a:rPr>
              <a:t>出租</a:t>
            </a:r>
            <a:r>
              <a:rPr lang="zh-TW" altLang="en-US" b="0" dirty="0" smtClean="0">
                <a:solidFill>
                  <a:schemeClr val="tx1">
                    <a:lumMod val="65000"/>
                    <a:lumOff val="35000"/>
                  </a:schemeClr>
                </a:solidFill>
                <a:latin typeface="+mn-ea"/>
                <a:cs typeface="Arial" panose="020B0604020202020204" pitchFamily="34" charset="0"/>
              </a:rPr>
              <a:t>氣墊床和兼差</a:t>
            </a:r>
            <a:r>
              <a:rPr lang="zh-TW" altLang="en-US" b="0" dirty="0">
                <a:solidFill>
                  <a:schemeClr val="tx1">
                    <a:lumMod val="65000"/>
                    <a:lumOff val="35000"/>
                  </a:schemeClr>
                </a:solidFill>
                <a:latin typeface="+mn-ea"/>
                <a:cs typeface="Arial" panose="020B0604020202020204" pitchFamily="34" charset="0"/>
              </a:rPr>
              <a:t>導遊服務給到舊金山</a:t>
            </a:r>
            <a:r>
              <a:rPr lang="zh-TW" altLang="en-US" b="0" dirty="0" smtClean="0">
                <a:solidFill>
                  <a:schemeClr val="tx1">
                    <a:lumMod val="65000"/>
                    <a:lumOff val="35000"/>
                  </a:schemeClr>
                </a:solidFill>
                <a:latin typeface="+mn-ea"/>
                <a:cs typeface="Arial" panose="020B0604020202020204" pitchFamily="34" charset="0"/>
              </a:rPr>
              <a:t>開會</a:t>
            </a:r>
            <a:r>
              <a:rPr lang="en-US" altLang="zh-TW" b="0" dirty="0" smtClean="0">
                <a:solidFill>
                  <a:schemeClr val="tx1">
                    <a:lumMod val="65000"/>
                    <a:lumOff val="35000"/>
                  </a:schemeClr>
                </a:solidFill>
                <a:latin typeface="+mn-ea"/>
                <a:cs typeface="Arial" panose="020B0604020202020204" pitchFamily="34" charset="0"/>
              </a:rPr>
              <a:t>, </a:t>
            </a:r>
            <a:r>
              <a:rPr lang="zh-TW" altLang="en-US" b="0" dirty="0" smtClean="0">
                <a:solidFill>
                  <a:schemeClr val="tx1">
                    <a:lumMod val="65000"/>
                    <a:lumOff val="35000"/>
                  </a:schemeClr>
                </a:solidFill>
                <a:latin typeface="+mn-ea"/>
                <a:cs typeface="Arial" panose="020B0604020202020204" pitchFamily="34" charset="0"/>
              </a:rPr>
              <a:t>但訂不到飯店房間的人</a:t>
            </a:r>
            <a:endParaRPr lang="en-US" altLang="zh-TW" b="0" dirty="0" smtClean="0">
              <a:solidFill>
                <a:schemeClr val="tx1">
                  <a:lumMod val="65000"/>
                  <a:lumOff val="35000"/>
                </a:schemeClr>
              </a:solidFill>
              <a:latin typeface="+mn-ea"/>
              <a:cs typeface="Arial" panose="020B0604020202020204" pitchFamily="34" charset="0"/>
            </a:endParaRPr>
          </a:p>
          <a:p>
            <a:pPr lvl="1" eaLnBrk="1" hangingPunct="1">
              <a:defRPr/>
            </a:pPr>
            <a:r>
              <a:rPr lang="zh-TW" altLang="en-US" b="0" dirty="0">
                <a:solidFill>
                  <a:schemeClr val="tx1">
                    <a:lumMod val="65000"/>
                    <a:lumOff val="35000"/>
                  </a:schemeClr>
                </a:solidFill>
                <a:latin typeface="+mn-ea"/>
                <a:cs typeface="Arial" panose="020B0604020202020204" pitchFamily="34" charset="0"/>
              </a:rPr>
              <a:t>創業之初聚焦於飯店房間</a:t>
            </a:r>
            <a:r>
              <a:rPr lang="zh-TW" altLang="en-US" b="0" dirty="0" smtClean="0">
                <a:solidFill>
                  <a:schemeClr val="tx1">
                    <a:lumMod val="65000"/>
                    <a:lumOff val="35000"/>
                  </a:schemeClr>
                </a:solidFill>
                <a:latin typeface="+mn-ea"/>
                <a:cs typeface="Arial" panose="020B0604020202020204" pitchFamily="34" charset="0"/>
              </a:rPr>
              <a:t>經常不夠的活動期間</a:t>
            </a:r>
            <a:endParaRPr lang="en-US" altLang="zh-TW" b="0" dirty="0" smtClean="0">
              <a:solidFill>
                <a:schemeClr val="tx1">
                  <a:lumMod val="65000"/>
                  <a:lumOff val="35000"/>
                </a:schemeClr>
              </a:solidFill>
              <a:latin typeface="+mn-ea"/>
              <a:cs typeface="Arial" panose="020B0604020202020204" pitchFamily="34" charset="0"/>
            </a:endParaRPr>
          </a:p>
          <a:p>
            <a:pPr lvl="1" eaLnBrk="1" hangingPunct="1">
              <a:defRPr/>
            </a:pPr>
            <a:r>
              <a:rPr lang="zh-TW" altLang="en-US" b="0" dirty="0">
                <a:solidFill>
                  <a:schemeClr val="tx1">
                    <a:lumMod val="65000"/>
                    <a:lumOff val="35000"/>
                  </a:schemeClr>
                </a:solidFill>
                <a:latin typeface="+mn-ea"/>
                <a:cs typeface="Arial" panose="020B0604020202020204" pitchFamily="34" charset="0"/>
              </a:rPr>
              <a:t>很快發現廉價住宿的需求其實一年到頭都有</a:t>
            </a:r>
            <a:endParaRPr lang="zh-TW" altLang="en-US" b="0" dirty="0" smtClean="0">
              <a:solidFill>
                <a:schemeClr val="tx1">
                  <a:lumMod val="65000"/>
                  <a:lumOff val="35000"/>
                </a:schemeClr>
              </a:solidFill>
              <a:latin typeface="+mn-ea"/>
              <a:cs typeface="Arial" panose="020B0604020202020204" pitchFamily="34" charset="0"/>
            </a:endParaRPr>
          </a:p>
        </p:txBody>
      </p:sp>
    </p:spTree>
    <p:extLst>
      <p:ext uri="{BB962C8B-B14F-4D97-AF65-F5344CB8AC3E}">
        <p14:creationId xmlns:p14="http://schemas.microsoft.com/office/powerpoint/2010/main" val="121558226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9B4FC80C-DED6-4891-936A-7F83C85EA811}" type="slidenum">
              <a:rPr lang="zh-TW" altLang="en-US" smtClean="0"/>
              <a:pPr>
                <a:defRPr/>
              </a:pPr>
              <a:t>20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759217417"/>
              </p:ext>
            </p:extLst>
          </p:nvPr>
        </p:nvGraphicFramePr>
        <p:xfrm>
          <a:off x="755576" y="44624"/>
          <a:ext cx="7272808" cy="6462943"/>
        </p:xfrm>
        <a:graphic>
          <a:graphicData uri="http://schemas.openxmlformats.org/drawingml/2006/table">
            <a:tbl>
              <a:tblPr firstRow="1" bandRow="1">
                <a:tableStyleId>{5C22544A-7EE6-4342-B048-85BDC9FD1C3A}</a:tableStyleId>
              </a:tblPr>
              <a:tblGrid>
                <a:gridCol w="1971165"/>
                <a:gridCol w="5301643"/>
              </a:tblGrid>
              <a:tr h="384727">
                <a:tc gridSpan="2">
                  <a:txBody>
                    <a:bodyPr/>
                    <a:lstStyle/>
                    <a:p>
                      <a:pPr algn="ctr"/>
                      <a:r>
                        <a:rPr lang="zh-TW" altLang="en-US" sz="2400" dirty="0" smtClean="0"/>
                        <a:t>平台模式顛覆的產業與企業例子</a:t>
                      </a:r>
                      <a:endParaRPr lang="zh-TW" altLang="en-US" sz="2400" dirty="0"/>
                    </a:p>
                  </a:txBody>
                  <a:tcPr/>
                </a:tc>
                <a:tc hMerge="1">
                  <a:txBody>
                    <a:bodyPr/>
                    <a:lstStyle/>
                    <a:p>
                      <a:endParaRPr lang="zh-TW" altLang="en-US" dirty="0"/>
                    </a:p>
                  </a:txBody>
                  <a:tcPr/>
                </a:tc>
              </a:tr>
              <a:tr h="344721">
                <a:tc>
                  <a:txBody>
                    <a:bodyPr/>
                    <a:lstStyle/>
                    <a:p>
                      <a:r>
                        <a:rPr lang="zh-TW" altLang="en-US" sz="1400" dirty="0" smtClean="0">
                          <a:latin typeface="+mn-ea"/>
                          <a:ea typeface="+mn-ea"/>
                        </a:rPr>
                        <a:t>農業</a:t>
                      </a:r>
                      <a:endParaRPr lang="zh-TW" altLang="en-US" sz="1400" dirty="0">
                        <a:latin typeface="+mn-ea"/>
                        <a:ea typeface="+mn-ea"/>
                      </a:endParaRPr>
                    </a:p>
                  </a:txBody>
                  <a:tcPr anchor="ctr"/>
                </a:tc>
                <a:tc>
                  <a:txBody>
                    <a:bodyPr/>
                    <a:lstStyle/>
                    <a:p>
                      <a:r>
                        <a:rPr lang="en-US" altLang="zh-TW" sz="1400" dirty="0" smtClean="0">
                          <a:latin typeface="+mn-ea"/>
                          <a:ea typeface="+mn-ea"/>
                        </a:rPr>
                        <a:t>John</a:t>
                      </a:r>
                      <a:r>
                        <a:rPr lang="en-US" altLang="zh-TW" sz="1400" baseline="0" dirty="0" smtClean="0">
                          <a:latin typeface="+mn-ea"/>
                          <a:ea typeface="+mn-ea"/>
                        </a:rPr>
                        <a:t> Deere</a:t>
                      </a:r>
                      <a:r>
                        <a:rPr lang="zh-TW" altLang="en-US" sz="1400" baseline="0" dirty="0" smtClean="0">
                          <a:latin typeface="+mn-ea"/>
                          <a:ea typeface="+mn-ea"/>
                        </a:rPr>
                        <a:t>、</a:t>
                      </a:r>
                      <a:r>
                        <a:rPr lang="en-US" altLang="zh-TW" sz="1400" baseline="0" dirty="0" smtClean="0">
                          <a:latin typeface="+mn-ea"/>
                          <a:ea typeface="+mn-ea"/>
                        </a:rPr>
                        <a:t>intuit </a:t>
                      </a:r>
                      <a:r>
                        <a:rPr lang="zh-TW" altLang="en-US" sz="1400" baseline="0" dirty="0" smtClean="0">
                          <a:latin typeface="+mn-ea"/>
                          <a:ea typeface="+mn-ea"/>
                        </a:rPr>
                        <a:t>的</a:t>
                      </a:r>
                      <a:r>
                        <a:rPr lang="en-US" altLang="zh-TW" sz="1400" baseline="0" dirty="0" err="1" smtClean="0">
                          <a:latin typeface="+mn-ea"/>
                          <a:ea typeface="+mn-ea"/>
                        </a:rPr>
                        <a:t>Fasal</a:t>
                      </a:r>
                      <a:r>
                        <a:rPr lang="zh-TW" altLang="en-US" sz="1400" baseline="0" dirty="0" smtClean="0">
                          <a:latin typeface="+mn-ea"/>
                          <a:ea typeface="+mn-ea"/>
                        </a:rPr>
                        <a:t>農夫平台</a:t>
                      </a:r>
                      <a:endParaRPr lang="zh-TW" altLang="en-US" sz="1400" dirty="0">
                        <a:latin typeface="+mn-ea"/>
                        <a:ea typeface="+mn-ea"/>
                      </a:endParaRPr>
                    </a:p>
                  </a:txBody>
                  <a:tcPr anchor="ctr"/>
                </a:tc>
              </a:tr>
              <a:tr h="503105">
                <a:tc>
                  <a:txBody>
                    <a:bodyPr/>
                    <a:lstStyle/>
                    <a:p>
                      <a:r>
                        <a:rPr lang="zh-TW" altLang="en-US" sz="1400" dirty="0" smtClean="0">
                          <a:latin typeface="+mn-ea"/>
                          <a:ea typeface="+mn-ea"/>
                        </a:rPr>
                        <a:t>通訊與網路</a:t>
                      </a:r>
                      <a:endParaRPr lang="zh-TW" altLang="en-US" sz="1400" dirty="0">
                        <a:latin typeface="+mn-ea"/>
                        <a:ea typeface="+mn-ea"/>
                      </a:endParaRPr>
                    </a:p>
                  </a:txBody>
                  <a:tcPr anchor="ctr"/>
                </a:tc>
                <a:tc>
                  <a:txBody>
                    <a:bodyPr/>
                    <a:lstStyle/>
                    <a:p>
                      <a:r>
                        <a:rPr lang="zh-TW" altLang="en-US" sz="1400" dirty="0" smtClean="0">
                          <a:latin typeface="+mn-ea"/>
                          <a:ea typeface="+mn-ea"/>
                        </a:rPr>
                        <a:t>微信、</a:t>
                      </a:r>
                      <a:r>
                        <a:rPr lang="en-US" altLang="zh-TW" sz="1400" dirty="0" err="1" smtClean="0">
                          <a:latin typeface="+mn-ea"/>
                          <a:ea typeface="+mn-ea"/>
                        </a:rPr>
                        <a:t>Linkedln</a:t>
                      </a:r>
                      <a:r>
                        <a:rPr lang="zh-TW" altLang="en-US" sz="1400" dirty="0" smtClean="0">
                          <a:latin typeface="+mn-ea"/>
                          <a:ea typeface="+mn-ea"/>
                        </a:rPr>
                        <a:t>、</a:t>
                      </a:r>
                      <a:r>
                        <a:rPr lang="en-US" altLang="zh-TW" sz="1400" dirty="0" smtClean="0">
                          <a:latin typeface="+mn-ea"/>
                          <a:ea typeface="+mn-ea"/>
                        </a:rPr>
                        <a:t>Facebook</a:t>
                      </a:r>
                      <a:r>
                        <a:rPr lang="zh-TW" altLang="en-US" sz="1400" dirty="0" smtClean="0">
                          <a:latin typeface="+mn-ea"/>
                          <a:ea typeface="+mn-ea"/>
                        </a:rPr>
                        <a:t>、</a:t>
                      </a:r>
                      <a:r>
                        <a:rPr lang="en-US" altLang="zh-TW" sz="1400" dirty="0" smtClean="0">
                          <a:latin typeface="+mn-ea"/>
                          <a:ea typeface="+mn-ea"/>
                        </a:rPr>
                        <a:t>Twitter</a:t>
                      </a:r>
                      <a:r>
                        <a:rPr lang="zh-TW" altLang="en-US" sz="1400" dirty="0" smtClean="0">
                          <a:latin typeface="+mn-ea"/>
                          <a:ea typeface="+mn-ea"/>
                        </a:rPr>
                        <a:t>、</a:t>
                      </a:r>
                      <a:r>
                        <a:rPr lang="en-US" altLang="zh-TW" sz="1400" dirty="0" smtClean="0">
                          <a:latin typeface="+mn-ea"/>
                          <a:ea typeface="+mn-ea"/>
                        </a:rPr>
                        <a:t>Tinder</a:t>
                      </a:r>
                      <a:r>
                        <a:rPr lang="zh-TW" altLang="en-US" sz="1400" dirty="0" smtClean="0">
                          <a:latin typeface="+mn-ea"/>
                          <a:ea typeface="+mn-ea"/>
                        </a:rPr>
                        <a:t>、</a:t>
                      </a:r>
                      <a:r>
                        <a:rPr lang="en-US" altLang="zh-TW" sz="1400" dirty="0" smtClean="0">
                          <a:latin typeface="+mn-ea"/>
                          <a:ea typeface="+mn-ea"/>
                        </a:rPr>
                        <a:t>Instagram</a:t>
                      </a:r>
                      <a:r>
                        <a:rPr lang="zh-TW" altLang="en-US" sz="1400" dirty="0" smtClean="0">
                          <a:latin typeface="+mn-ea"/>
                          <a:ea typeface="+mn-ea"/>
                        </a:rPr>
                        <a:t>、</a:t>
                      </a:r>
                      <a:r>
                        <a:rPr lang="en-US" altLang="zh-TW" sz="1400" dirty="0" err="1" smtClean="0">
                          <a:latin typeface="+mn-ea"/>
                          <a:ea typeface="+mn-ea"/>
                        </a:rPr>
                        <a:t>Snapachat</a:t>
                      </a:r>
                      <a:endParaRPr lang="zh-TW" altLang="en-US" sz="1400" dirty="0">
                        <a:latin typeface="+mn-ea"/>
                        <a:ea typeface="+mn-ea"/>
                      </a:endParaRPr>
                    </a:p>
                  </a:txBody>
                  <a:tcPr anchor="ctr"/>
                </a:tc>
              </a:tr>
              <a:tr h="344721">
                <a:tc>
                  <a:txBody>
                    <a:bodyPr/>
                    <a:lstStyle/>
                    <a:p>
                      <a:r>
                        <a:rPr lang="zh-TW" altLang="en-US" sz="1400" dirty="0" smtClean="0">
                          <a:latin typeface="+mn-ea"/>
                          <a:ea typeface="+mn-ea"/>
                        </a:rPr>
                        <a:t>消費性產品</a:t>
                      </a:r>
                      <a:endParaRPr lang="zh-TW" altLang="en-US" sz="1400" dirty="0">
                        <a:latin typeface="+mn-ea"/>
                        <a:ea typeface="+mn-ea"/>
                      </a:endParaRPr>
                    </a:p>
                  </a:txBody>
                  <a:tcPr anchor="ctr"/>
                </a:tc>
                <a:tc>
                  <a:txBody>
                    <a:bodyPr/>
                    <a:lstStyle/>
                    <a:p>
                      <a:r>
                        <a:rPr lang="zh-TW" altLang="en-US" sz="1400" dirty="0" smtClean="0">
                          <a:latin typeface="+mn-ea"/>
                          <a:ea typeface="+mn-ea"/>
                        </a:rPr>
                        <a:t>飛利浦、</a:t>
                      </a:r>
                      <a:r>
                        <a:rPr lang="en-US" altLang="zh-TW" sz="1400" dirty="0" smtClean="0">
                          <a:latin typeface="+mn-ea"/>
                          <a:ea typeface="+mn-ea"/>
                        </a:rPr>
                        <a:t>McCormick</a:t>
                      </a:r>
                      <a:r>
                        <a:rPr lang="en-US" altLang="zh-TW" sz="1400" baseline="0" dirty="0" smtClean="0">
                          <a:latin typeface="+mn-ea"/>
                          <a:ea typeface="+mn-ea"/>
                        </a:rPr>
                        <a:t> Foods</a:t>
                      </a:r>
                      <a:r>
                        <a:rPr lang="zh-TW" altLang="en-US" sz="1400" baseline="0" dirty="0" smtClean="0">
                          <a:latin typeface="+mn-ea"/>
                          <a:ea typeface="+mn-ea"/>
                        </a:rPr>
                        <a:t>食品公司的</a:t>
                      </a:r>
                      <a:r>
                        <a:rPr lang="en-US" altLang="zh-TW" sz="1400" baseline="0" dirty="0" err="1" smtClean="0">
                          <a:latin typeface="+mn-ea"/>
                          <a:ea typeface="+mn-ea"/>
                        </a:rPr>
                        <a:t>FlavorPrint</a:t>
                      </a:r>
                      <a:endParaRPr lang="zh-TW" altLang="en-US" sz="1400" dirty="0">
                        <a:latin typeface="+mn-ea"/>
                        <a:ea typeface="+mn-ea"/>
                      </a:endParaRPr>
                    </a:p>
                  </a:txBody>
                  <a:tcPr anchor="ctr"/>
                </a:tc>
              </a:tr>
              <a:tr h="344721">
                <a:tc>
                  <a:txBody>
                    <a:bodyPr/>
                    <a:lstStyle/>
                    <a:p>
                      <a:r>
                        <a:rPr lang="zh-TW" altLang="en-US" sz="1400" dirty="0" smtClean="0">
                          <a:latin typeface="+mn-ea"/>
                          <a:ea typeface="+mn-ea"/>
                        </a:rPr>
                        <a:t>教育</a:t>
                      </a:r>
                      <a:endParaRPr lang="zh-TW" altLang="en-US" sz="1400" dirty="0">
                        <a:latin typeface="+mn-ea"/>
                        <a:ea typeface="+mn-ea"/>
                      </a:endParaRPr>
                    </a:p>
                  </a:txBody>
                  <a:tcPr anchor="ctr"/>
                </a:tc>
                <a:tc>
                  <a:txBody>
                    <a:bodyPr/>
                    <a:lstStyle/>
                    <a:p>
                      <a:r>
                        <a:rPr lang="en-US" altLang="zh-TW" sz="1400" dirty="0" err="1" smtClean="0">
                          <a:latin typeface="+mn-ea"/>
                          <a:ea typeface="+mn-ea"/>
                        </a:rPr>
                        <a:t>Udemy</a:t>
                      </a:r>
                      <a:r>
                        <a:rPr lang="zh-TW" altLang="en-US" sz="1400" dirty="0" smtClean="0">
                          <a:latin typeface="+mn-ea"/>
                          <a:ea typeface="+mn-ea"/>
                        </a:rPr>
                        <a:t>、</a:t>
                      </a:r>
                      <a:r>
                        <a:rPr lang="en-US" altLang="zh-TW" sz="1400" dirty="0" err="1" smtClean="0">
                          <a:latin typeface="+mn-ea"/>
                          <a:ea typeface="+mn-ea"/>
                        </a:rPr>
                        <a:t>Skillshare</a:t>
                      </a:r>
                      <a:r>
                        <a:rPr lang="zh-TW" altLang="en-US" sz="1400" dirty="0" smtClean="0">
                          <a:latin typeface="+mn-ea"/>
                          <a:ea typeface="+mn-ea"/>
                        </a:rPr>
                        <a:t>、</a:t>
                      </a:r>
                      <a:r>
                        <a:rPr lang="en-US" altLang="zh-TW" sz="1400" dirty="0" smtClean="0">
                          <a:latin typeface="+mn-ea"/>
                          <a:ea typeface="+mn-ea"/>
                        </a:rPr>
                        <a:t>Coursera</a:t>
                      </a:r>
                      <a:r>
                        <a:rPr lang="zh-TW" altLang="en-US" sz="1400" dirty="0" smtClean="0">
                          <a:latin typeface="+mn-ea"/>
                          <a:ea typeface="+mn-ea"/>
                        </a:rPr>
                        <a:t>、</a:t>
                      </a:r>
                      <a:r>
                        <a:rPr lang="en-US" altLang="zh-TW" sz="1400" dirty="0" err="1" smtClean="0">
                          <a:latin typeface="+mn-ea"/>
                          <a:ea typeface="+mn-ea"/>
                        </a:rPr>
                        <a:t>edX</a:t>
                      </a:r>
                      <a:r>
                        <a:rPr lang="zh-TW" altLang="en-US" sz="1400" dirty="0" smtClean="0">
                          <a:latin typeface="+mn-ea"/>
                          <a:ea typeface="+mn-ea"/>
                        </a:rPr>
                        <a:t>、</a:t>
                      </a:r>
                      <a:r>
                        <a:rPr lang="en-US" altLang="zh-TW" sz="1400" dirty="0" err="1" smtClean="0">
                          <a:latin typeface="+mn-ea"/>
                          <a:ea typeface="+mn-ea"/>
                        </a:rPr>
                        <a:t>Duolingo</a:t>
                      </a:r>
                      <a:endParaRPr lang="zh-TW" altLang="en-US" sz="1400" dirty="0">
                        <a:latin typeface="+mn-ea"/>
                        <a:ea typeface="+mn-ea"/>
                      </a:endParaRPr>
                    </a:p>
                  </a:txBody>
                  <a:tcPr anchor="ctr"/>
                </a:tc>
              </a:tr>
              <a:tr h="503105">
                <a:tc>
                  <a:txBody>
                    <a:bodyPr/>
                    <a:lstStyle/>
                    <a:p>
                      <a:r>
                        <a:rPr lang="zh-TW" altLang="en-US" sz="1400" dirty="0" smtClean="0">
                          <a:latin typeface="+mn-ea"/>
                          <a:ea typeface="+mn-ea"/>
                        </a:rPr>
                        <a:t>能源與重工業</a:t>
                      </a:r>
                      <a:endParaRPr lang="zh-TW" altLang="en-US" sz="1400" dirty="0">
                        <a:latin typeface="+mn-ea"/>
                        <a:ea typeface="+mn-ea"/>
                      </a:endParaRPr>
                    </a:p>
                  </a:txBody>
                  <a:tcPr anchor="ctr"/>
                </a:tc>
                <a:tc>
                  <a:txBody>
                    <a:bodyPr/>
                    <a:lstStyle/>
                    <a:p>
                      <a:r>
                        <a:rPr lang="zh-TW" altLang="en-US" sz="1400" dirty="0" smtClean="0">
                          <a:latin typeface="+mn-ea"/>
                          <a:ea typeface="+mn-ea"/>
                        </a:rPr>
                        <a:t>安樂居實驗室</a:t>
                      </a:r>
                      <a:r>
                        <a:rPr lang="en-US" altLang="zh-TW" sz="1400" dirty="0" smtClean="0">
                          <a:latin typeface="+mn-ea"/>
                          <a:ea typeface="+mn-ea"/>
                        </a:rPr>
                        <a:t>(Nest Labs)</a:t>
                      </a:r>
                      <a:r>
                        <a:rPr lang="zh-TW" altLang="en-US" sz="1400" dirty="0" smtClean="0">
                          <a:latin typeface="+mn-ea"/>
                          <a:ea typeface="+mn-ea"/>
                        </a:rPr>
                        <a:t>、特斯拉、奇異集團、安能</a:t>
                      </a:r>
                      <a:r>
                        <a:rPr lang="en-US" altLang="zh-TW" sz="1400" dirty="0" smtClean="0">
                          <a:latin typeface="+mn-ea"/>
                          <a:ea typeface="+mn-ea"/>
                        </a:rPr>
                        <a:t>(</a:t>
                      </a:r>
                      <a:r>
                        <a:rPr lang="en-US" altLang="zh-TW" sz="1400" dirty="0" err="1" smtClean="0">
                          <a:latin typeface="+mn-ea"/>
                          <a:ea typeface="+mn-ea"/>
                        </a:rPr>
                        <a:t>EnerNOC</a:t>
                      </a:r>
                      <a:r>
                        <a:rPr lang="en-US" altLang="zh-TW" sz="1400" dirty="0" smtClean="0">
                          <a:latin typeface="+mn-ea"/>
                          <a:ea typeface="+mn-ea"/>
                        </a:rPr>
                        <a:t>)</a:t>
                      </a:r>
                      <a:endParaRPr lang="zh-TW" altLang="en-US" sz="1400" dirty="0">
                        <a:latin typeface="+mn-ea"/>
                        <a:ea typeface="+mn-ea"/>
                      </a:endParaRPr>
                    </a:p>
                  </a:txBody>
                  <a:tcPr anchor="ctr"/>
                </a:tc>
              </a:tr>
              <a:tr h="344721">
                <a:tc>
                  <a:txBody>
                    <a:bodyPr/>
                    <a:lstStyle/>
                    <a:p>
                      <a:r>
                        <a:rPr lang="zh-TW" altLang="en-US" sz="1400" dirty="0" smtClean="0">
                          <a:latin typeface="+mn-ea"/>
                          <a:ea typeface="+mn-ea"/>
                        </a:rPr>
                        <a:t>金融</a:t>
                      </a:r>
                      <a:endParaRPr lang="zh-TW" altLang="en-US" sz="1400" dirty="0">
                        <a:latin typeface="+mn-ea"/>
                        <a:ea typeface="+mn-ea"/>
                      </a:endParaRPr>
                    </a:p>
                  </a:txBody>
                  <a:tcPr anchor="ctr"/>
                </a:tc>
                <a:tc>
                  <a:txBody>
                    <a:bodyPr/>
                    <a:lstStyle/>
                    <a:p>
                      <a:r>
                        <a:rPr lang="zh-TW" altLang="en-US" sz="1400" dirty="0" smtClean="0">
                          <a:latin typeface="+mn-ea"/>
                          <a:ea typeface="+mn-ea"/>
                        </a:rPr>
                        <a:t>比特幣、</a:t>
                      </a:r>
                      <a:r>
                        <a:rPr lang="en-US" altLang="zh-TW" sz="1400" dirty="0" smtClean="0">
                          <a:latin typeface="+mn-ea"/>
                          <a:ea typeface="+mn-ea"/>
                        </a:rPr>
                        <a:t>Lending</a:t>
                      </a:r>
                      <a:r>
                        <a:rPr lang="en-US" altLang="zh-TW" sz="1400" baseline="0" dirty="0" smtClean="0">
                          <a:latin typeface="+mn-ea"/>
                          <a:ea typeface="+mn-ea"/>
                        </a:rPr>
                        <a:t> Club</a:t>
                      </a:r>
                      <a:r>
                        <a:rPr lang="zh-TW" altLang="en-US" sz="1400" baseline="0" dirty="0" smtClean="0">
                          <a:latin typeface="+mn-ea"/>
                          <a:ea typeface="+mn-ea"/>
                        </a:rPr>
                        <a:t>、</a:t>
                      </a:r>
                      <a:r>
                        <a:rPr lang="en-US" altLang="zh-TW" sz="1400" baseline="0" dirty="0" smtClean="0">
                          <a:latin typeface="+mn-ea"/>
                          <a:ea typeface="+mn-ea"/>
                        </a:rPr>
                        <a:t>Kickstarter</a:t>
                      </a:r>
                      <a:endParaRPr lang="zh-TW" altLang="en-US" sz="1400" dirty="0">
                        <a:latin typeface="+mn-ea"/>
                        <a:ea typeface="+mn-ea"/>
                      </a:endParaRPr>
                    </a:p>
                  </a:txBody>
                  <a:tcPr anchor="ctr"/>
                </a:tc>
              </a:tr>
              <a:tr h="503105">
                <a:tc>
                  <a:txBody>
                    <a:bodyPr/>
                    <a:lstStyle/>
                    <a:p>
                      <a:r>
                        <a:rPr lang="zh-TW" altLang="en-US" sz="1400" dirty="0" smtClean="0">
                          <a:latin typeface="+mn-ea"/>
                          <a:ea typeface="+mn-ea"/>
                        </a:rPr>
                        <a:t>醫療保健</a:t>
                      </a:r>
                      <a:endParaRPr lang="zh-TW" altLang="en-US" sz="1400" dirty="0">
                        <a:latin typeface="+mn-ea"/>
                        <a:ea typeface="+mn-ea"/>
                      </a:endParaRPr>
                    </a:p>
                  </a:txBody>
                  <a:tcPr anchor="ctr"/>
                </a:tc>
                <a:tc>
                  <a:txBody>
                    <a:bodyPr/>
                    <a:lstStyle/>
                    <a:p>
                      <a:r>
                        <a:rPr lang="en-US" altLang="zh-TW" sz="1400" dirty="0" err="1" smtClean="0">
                          <a:latin typeface="+mn-ea"/>
                          <a:ea typeface="+mn-ea"/>
                        </a:rPr>
                        <a:t>Cohealo</a:t>
                      </a:r>
                      <a:r>
                        <a:rPr lang="zh-TW" altLang="en-US" sz="1400" dirty="0" smtClean="0">
                          <a:latin typeface="+mn-ea"/>
                          <a:ea typeface="+mn-ea"/>
                        </a:rPr>
                        <a:t>、</a:t>
                      </a:r>
                      <a:r>
                        <a:rPr lang="en-US" altLang="zh-TW" sz="1400" dirty="0" err="1" smtClean="0">
                          <a:latin typeface="+mn-ea"/>
                          <a:ea typeface="+mn-ea"/>
                        </a:rPr>
                        <a:t>Simplylnsured</a:t>
                      </a:r>
                      <a:r>
                        <a:rPr lang="zh-TW" altLang="en-US" sz="1400" dirty="0" smtClean="0">
                          <a:latin typeface="+mn-ea"/>
                          <a:ea typeface="+mn-ea"/>
                        </a:rPr>
                        <a:t>、凱薩醫療機構</a:t>
                      </a:r>
                      <a:r>
                        <a:rPr lang="en-US" altLang="zh-TW" sz="1400" dirty="0" smtClean="0">
                          <a:latin typeface="+mn-ea"/>
                          <a:ea typeface="+mn-ea"/>
                        </a:rPr>
                        <a:t>(Kaiser Permanente)</a:t>
                      </a:r>
                      <a:endParaRPr lang="zh-TW" altLang="en-US" sz="1400" dirty="0">
                        <a:latin typeface="+mn-ea"/>
                        <a:ea typeface="+mn-ea"/>
                      </a:endParaRPr>
                    </a:p>
                  </a:txBody>
                  <a:tcPr anchor="ctr"/>
                </a:tc>
              </a:tr>
              <a:tr h="344721">
                <a:tc>
                  <a:txBody>
                    <a:bodyPr/>
                    <a:lstStyle/>
                    <a:p>
                      <a:r>
                        <a:rPr lang="zh-TW" altLang="en-US" sz="1400" dirty="0" smtClean="0">
                          <a:latin typeface="+mn-ea"/>
                          <a:ea typeface="+mn-ea"/>
                        </a:rPr>
                        <a:t>遊戲</a:t>
                      </a:r>
                      <a:endParaRPr lang="zh-TW" altLang="en-US" sz="1400" dirty="0">
                        <a:latin typeface="+mn-ea"/>
                        <a:ea typeface="+mn-ea"/>
                      </a:endParaRPr>
                    </a:p>
                  </a:txBody>
                  <a:tcPr anchor="ctr"/>
                </a:tc>
                <a:tc>
                  <a:txBody>
                    <a:bodyPr/>
                    <a:lstStyle/>
                    <a:p>
                      <a:r>
                        <a:rPr lang="zh-TW" altLang="en-US" sz="1400" dirty="0" smtClean="0">
                          <a:latin typeface="+mn-ea"/>
                          <a:ea typeface="+mn-ea"/>
                        </a:rPr>
                        <a:t>任天堂、</a:t>
                      </a:r>
                      <a:r>
                        <a:rPr lang="en-US" altLang="zh-TW" sz="1400" dirty="0" smtClean="0">
                          <a:latin typeface="+mn-ea"/>
                          <a:ea typeface="+mn-ea"/>
                        </a:rPr>
                        <a:t>Xbox</a:t>
                      </a:r>
                      <a:r>
                        <a:rPr lang="zh-TW" altLang="en-US" sz="1400" dirty="0" smtClean="0">
                          <a:latin typeface="+mn-ea"/>
                          <a:ea typeface="+mn-ea"/>
                        </a:rPr>
                        <a:t>、</a:t>
                      </a:r>
                      <a:r>
                        <a:rPr lang="en-US" altLang="zh-TW" sz="1400" dirty="0" err="1" smtClean="0">
                          <a:latin typeface="+mn-ea"/>
                          <a:ea typeface="+mn-ea"/>
                        </a:rPr>
                        <a:t>Playstation</a:t>
                      </a:r>
                      <a:endParaRPr lang="zh-TW" altLang="en-US" sz="1400" dirty="0">
                        <a:latin typeface="+mn-ea"/>
                        <a:ea typeface="+mn-ea"/>
                      </a:endParaRPr>
                    </a:p>
                  </a:txBody>
                  <a:tcPr anchor="ctr"/>
                </a:tc>
              </a:tr>
              <a:tr h="344721">
                <a:tc>
                  <a:txBody>
                    <a:bodyPr/>
                    <a:lstStyle/>
                    <a:p>
                      <a:r>
                        <a:rPr lang="zh-TW" altLang="en-US" sz="1400" dirty="0" smtClean="0">
                          <a:latin typeface="+mn-ea"/>
                          <a:ea typeface="+mn-ea"/>
                        </a:rPr>
                        <a:t>人力資源與顧問服務</a:t>
                      </a:r>
                      <a:endParaRPr lang="zh-TW" altLang="en-US" sz="1400" dirty="0">
                        <a:latin typeface="+mn-ea"/>
                        <a:ea typeface="+mn-ea"/>
                      </a:endParaRPr>
                    </a:p>
                  </a:txBody>
                  <a:tcPr anchor="ctr"/>
                </a:tc>
                <a:tc>
                  <a:txBody>
                    <a:bodyPr/>
                    <a:lstStyle/>
                    <a:p>
                      <a:r>
                        <a:rPr lang="en-US" altLang="zh-TW" sz="1400" dirty="0" err="1" smtClean="0">
                          <a:latin typeface="+mn-ea"/>
                          <a:ea typeface="+mn-ea"/>
                        </a:rPr>
                        <a:t>Upwork</a:t>
                      </a:r>
                      <a:r>
                        <a:rPr lang="zh-TW" altLang="en-US" sz="1400" dirty="0" smtClean="0">
                          <a:latin typeface="+mn-ea"/>
                          <a:ea typeface="+mn-ea"/>
                        </a:rPr>
                        <a:t>、</a:t>
                      </a:r>
                      <a:r>
                        <a:rPr lang="en-US" altLang="zh-TW" sz="1400" dirty="0" smtClean="0">
                          <a:latin typeface="+mn-ea"/>
                          <a:ea typeface="+mn-ea"/>
                        </a:rPr>
                        <a:t>Fiverr</a:t>
                      </a:r>
                      <a:r>
                        <a:rPr lang="zh-TW" altLang="en-US" sz="1400" dirty="0" smtClean="0">
                          <a:latin typeface="+mn-ea"/>
                          <a:ea typeface="+mn-ea"/>
                        </a:rPr>
                        <a:t>、</a:t>
                      </a:r>
                      <a:r>
                        <a:rPr lang="en-US" altLang="zh-TW" sz="1400" dirty="0" smtClean="0">
                          <a:latin typeface="+mn-ea"/>
                          <a:ea typeface="+mn-ea"/>
                        </a:rPr>
                        <a:t>99designs</a:t>
                      </a:r>
                      <a:r>
                        <a:rPr lang="zh-TW" altLang="en-US" sz="1400" dirty="0" smtClean="0">
                          <a:latin typeface="+mn-ea"/>
                          <a:ea typeface="+mn-ea"/>
                        </a:rPr>
                        <a:t>、</a:t>
                      </a:r>
                      <a:r>
                        <a:rPr lang="en-US" altLang="zh-TW" sz="1400" dirty="0" err="1" smtClean="0">
                          <a:latin typeface="+mn-ea"/>
                          <a:ea typeface="+mn-ea"/>
                        </a:rPr>
                        <a:t>Sittercity</a:t>
                      </a:r>
                      <a:r>
                        <a:rPr lang="zh-TW" altLang="en-US" sz="1400" dirty="0" smtClean="0">
                          <a:latin typeface="+mn-ea"/>
                          <a:ea typeface="+mn-ea"/>
                        </a:rPr>
                        <a:t>、</a:t>
                      </a:r>
                      <a:r>
                        <a:rPr lang="en-US" altLang="zh-TW" sz="1400" dirty="0" smtClean="0">
                          <a:latin typeface="+mn-ea"/>
                          <a:ea typeface="+mn-ea"/>
                        </a:rPr>
                        <a:t>LegalZoom</a:t>
                      </a:r>
                      <a:endParaRPr lang="zh-TW" altLang="en-US" sz="1400" dirty="0">
                        <a:latin typeface="+mn-ea"/>
                        <a:ea typeface="+mn-ea"/>
                      </a:endParaRPr>
                    </a:p>
                  </a:txBody>
                  <a:tcPr anchor="ctr"/>
                </a:tc>
              </a:tr>
              <a:tr h="344721">
                <a:tc>
                  <a:txBody>
                    <a:bodyPr/>
                    <a:lstStyle/>
                    <a:p>
                      <a:r>
                        <a:rPr lang="zh-TW" altLang="en-US" sz="1400" dirty="0" smtClean="0">
                          <a:latin typeface="+mn-ea"/>
                          <a:ea typeface="+mn-ea"/>
                        </a:rPr>
                        <a:t>地方服務</a:t>
                      </a:r>
                      <a:endParaRPr lang="zh-TW" altLang="en-US" sz="1400" dirty="0">
                        <a:latin typeface="+mn-ea"/>
                        <a:ea typeface="+mn-ea"/>
                      </a:endParaRPr>
                    </a:p>
                  </a:txBody>
                  <a:tcPr anchor="ctr"/>
                </a:tc>
                <a:tc>
                  <a:txBody>
                    <a:bodyPr/>
                    <a:lstStyle/>
                    <a:p>
                      <a:r>
                        <a:rPr lang="zh-TW" altLang="en-US" sz="1400" dirty="0" smtClean="0">
                          <a:latin typeface="+mn-ea"/>
                          <a:ea typeface="+mn-ea"/>
                        </a:rPr>
                        <a:t>酷朋</a:t>
                      </a:r>
                      <a:r>
                        <a:rPr lang="en-US" altLang="zh-TW" sz="1400" dirty="0" smtClean="0">
                          <a:latin typeface="+mn-ea"/>
                          <a:ea typeface="+mn-ea"/>
                        </a:rPr>
                        <a:t>(Groupon)</a:t>
                      </a:r>
                      <a:r>
                        <a:rPr lang="zh-TW" altLang="en-US" sz="1400" dirty="0" smtClean="0">
                          <a:latin typeface="+mn-ea"/>
                          <a:ea typeface="+mn-ea"/>
                        </a:rPr>
                        <a:t>、</a:t>
                      </a:r>
                      <a:r>
                        <a:rPr lang="en-US" altLang="zh-TW" sz="1400" dirty="0" smtClean="0">
                          <a:latin typeface="+mn-ea"/>
                          <a:ea typeface="+mn-ea"/>
                        </a:rPr>
                        <a:t>Yelp</a:t>
                      </a:r>
                      <a:r>
                        <a:rPr lang="zh-TW" altLang="en-US" sz="1400" dirty="0" smtClean="0">
                          <a:latin typeface="+mn-ea"/>
                          <a:ea typeface="+mn-ea"/>
                        </a:rPr>
                        <a:t>、</a:t>
                      </a:r>
                      <a:r>
                        <a:rPr lang="en-US" altLang="zh-TW" sz="1400" dirty="0" smtClean="0">
                          <a:latin typeface="+mn-ea"/>
                          <a:ea typeface="+mn-ea"/>
                        </a:rPr>
                        <a:t>Foursquare</a:t>
                      </a:r>
                      <a:r>
                        <a:rPr lang="zh-TW" altLang="en-US" sz="1400" dirty="0" smtClean="0">
                          <a:latin typeface="+mn-ea"/>
                          <a:ea typeface="+mn-ea"/>
                        </a:rPr>
                        <a:t>、</a:t>
                      </a:r>
                      <a:r>
                        <a:rPr lang="en-US" altLang="zh-TW" sz="1400" dirty="0" smtClean="0">
                          <a:latin typeface="+mn-ea"/>
                          <a:ea typeface="+mn-ea"/>
                        </a:rPr>
                        <a:t>Angie’s List</a:t>
                      </a:r>
                      <a:endParaRPr lang="zh-TW" altLang="en-US" sz="1400" dirty="0">
                        <a:latin typeface="+mn-ea"/>
                        <a:ea typeface="+mn-ea"/>
                      </a:endParaRPr>
                    </a:p>
                  </a:txBody>
                  <a:tcPr anchor="ctr"/>
                </a:tc>
              </a:tr>
              <a:tr h="344721">
                <a:tc>
                  <a:txBody>
                    <a:bodyPr/>
                    <a:lstStyle/>
                    <a:p>
                      <a:r>
                        <a:rPr lang="zh-TW" altLang="en-US" sz="1400" dirty="0" smtClean="0">
                          <a:latin typeface="+mn-ea"/>
                          <a:ea typeface="+mn-ea"/>
                        </a:rPr>
                        <a:t>物流</a:t>
                      </a:r>
                      <a:endParaRPr lang="zh-TW" altLang="en-US" sz="1400" dirty="0">
                        <a:latin typeface="+mn-ea"/>
                        <a:ea typeface="+mn-ea"/>
                      </a:endParaRPr>
                    </a:p>
                  </a:txBody>
                  <a:tcPr anchor="ctr"/>
                </a:tc>
                <a:tc>
                  <a:txBody>
                    <a:bodyPr/>
                    <a:lstStyle/>
                    <a:p>
                      <a:r>
                        <a:rPr lang="zh-TW" altLang="en-US" sz="1400" dirty="0" smtClean="0">
                          <a:latin typeface="+mn-ea"/>
                          <a:ea typeface="+mn-ea"/>
                        </a:rPr>
                        <a:t>海爾集團、</a:t>
                      </a:r>
                      <a:r>
                        <a:rPr lang="en-US" altLang="zh-TW" sz="1400" dirty="0" err="1" smtClean="0">
                          <a:latin typeface="+mn-ea"/>
                          <a:ea typeface="+mn-ea"/>
                        </a:rPr>
                        <a:t>Munchery</a:t>
                      </a:r>
                      <a:r>
                        <a:rPr lang="zh-TW" altLang="en-US" sz="1400" dirty="0" smtClean="0">
                          <a:latin typeface="+mn-ea"/>
                          <a:ea typeface="+mn-ea"/>
                        </a:rPr>
                        <a:t>、</a:t>
                      </a:r>
                      <a:r>
                        <a:rPr lang="en-US" altLang="zh-TW" sz="1400" dirty="0" smtClean="0">
                          <a:latin typeface="+mn-ea"/>
                          <a:ea typeface="+mn-ea"/>
                        </a:rPr>
                        <a:t>Foodpanda</a:t>
                      </a:r>
                      <a:endParaRPr lang="zh-TW" altLang="en-US" sz="1400" dirty="0">
                        <a:latin typeface="+mn-ea"/>
                        <a:ea typeface="+mn-ea"/>
                      </a:endParaRPr>
                    </a:p>
                  </a:txBody>
                  <a:tcPr anchor="ctr"/>
                </a:tc>
              </a:tr>
              <a:tr h="344721">
                <a:tc>
                  <a:txBody>
                    <a:bodyPr/>
                    <a:lstStyle/>
                    <a:p>
                      <a:r>
                        <a:rPr lang="zh-TW" altLang="en-US" sz="1400" dirty="0" smtClean="0">
                          <a:latin typeface="+mn-ea"/>
                          <a:ea typeface="+mn-ea"/>
                        </a:rPr>
                        <a:t>媒體</a:t>
                      </a:r>
                      <a:endParaRPr lang="zh-TW" altLang="en-US" sz="1400" dirty="0">
                        <a:latin typeface="+mn-ea"/>
                        <a:ea typeface="+mn-ea"/>
                      </a:endParaRPr>
                    </a:p>
                  </a:txBody>
                  <a:tcPr anchor="ctr"/>
                </a:tc>
                <a:tc>
                  <a:txBody>
                    <a:bodyPr/>
                    <a:lstStyle/>
                    <a:p>
                      <a:r>
                        <a:rPr lang="zh-TW" altLang="en-US" sz="1400" dirty="0" smtClean="0">
                          <a:latin typeface="+mn-ea"/>
                          <a:ea typeface="+mn-ea"/>
                        </a:rPr>
                        <a:t>維基百科、</a:t>
                      </a:r>
                      <a:r>
                        <a:rPr lang="en-US" altLang="zh-TW" sz="1400" dirty="0" smtClean="0">
                          <a:latin typeface="+mn-ea"/>
                          <a:ea typeface="+mn-ea"/>
                        </a:rPr>
                        <a:t>Kindle</a:t>
                      </a:r>
                      <a:r>
                        <a:rPr lang="zh-TW" altLang="en-US" sz="1400" dirty="0" smtClean="0">
                          <a:latin typeface="+mn-ea"/>
                          <a:ea typeface="+mn-ea"/>
                        </a:rPr>
                        <a:t>出版、</a:t>
                      </a:r>
                      <a:r>
                        <a:rPr lang="en-US" altLang="zh-TW" sz="1400" dirty="0" smtClean="0">
                          <a:latin typeface="+mn-ea"/>
                          <a:ea typeface="+mn-ea"/>
                        </a:rPr>
                        <a:t>Medium</a:t>
                      </a:r>
                      <a:r>
                        <a:rPr lang="zh-TW" altLang="en-US" sz="1400" dirty="0" smtClean="0">
                          <a:latin typeface="+mn-ea"/>
                          <a:ea typeface="+mn-ea"/>
                        </a:rPr>
                        <a:t>、</a:t>
                      </a:r>
                      <a:r>
                        <a:rPr lang="en-US" altLang="zh-TW" sz="1400" dirty="0" smtClean="0">
                          <a:latin typeface="+mn-ea"/>
                          <a:ea typeface="+mn-ea"/>
                        </a:rPr>
                        <a:t>Viki</a:t>
                      </a:r>
                      <a:r>
                        <a:rPr lang="zh-TW" altLang="en-US" sz="1400" dirty="0" smtClean="0">
                          <a:latin typeface="+mn-ea"/>
                          <a:ea typeface="+mn-ea"/>
                        </a:rPr>
                        <a:t>、</a:t>
                      </a:r>
                      <a:r>
                        <a:rPr lang="en-US" altLang="zh-TW" sz="1400" dirty="0" smtClean="0">
                          <a:latin typeface="+mn-ea"/>
                          <a:ea typeface="+mn-ea"/>
                        </a:rPr>
                        <a:t>YouTube</a:t>
                      </a:r>
                      <a:endParaRPr lang="zh-TW" altLang="en-US" sz="1400" dirty="0">
                        <a:latin typeface="+mn-ea"/>
                        <a:ea typeface="+mn-ea"/>
                      </a:endParaRPr>
                    </a:p>
                  </a:txBody>
                  <a:tcPr anchor="ctr"/>
                </a:tc>
              </a:tr>
              <a:tr h="344721">
                <a:tc>
                  <a:txBody>
                    <a:bodyPr/>
                    <a:lstStyle/>
                    <a:p>
                      <a:r>
                        <a:rPr lang="zh-TW" altLang="en-US" sz="1400" dirty="0" smtClean="0">
                          <a:latin typeface="+mn-ea"/>
                          <a:ea typeface="+mn-ea"/>
                        </a:rPr>
                        <a:t>作業系統</a:t>
                      </a:r>
                      <a:endParaRPr lang="zh-TW" altLang="en-US" sz="1400" dirty="0">
                        <a:latin typeface="+mn-ea"/>
                        <a:ea typeface="+mn-ea"/>
                      </a:endParaRPr>
                    </a:p>
                  </a:txBody>
                  <a:tcPr anchor="ctr"/>
                </a:tc>
                <a:tc>
                  <a:txBody>
                    <a:bodyPr/>
                    <a:lstStyle/>
                    <a:p>
                      <a:r>
                        <a:rPr lang="zh-TW" altLang="en-US" sz="1400" dirty="0" smtClean="0">
                          <a:latin typeface="+mn-ea"/>
                          <a:ea typeface="+mn-ea"/>
                        </a:rPr>
                        <a:t>微軟、</a:t>
                      </a:r>
                      <a:r>
                        <a:rPr lang="en-US" altLang="zh-TW" sz="1400" dirty="0" err="1" smtClean="0">
                          <a:latin typeface="+mn-ea"/>
                          <a:ea typeface="+mn-ea"/>
                        </a:rPr>
                        <a:t>Ios</a:t>
                      </a:r>
                      <a:r>
                        <a:rPr lang="zh-TW" altLang="en-US" sz="1400" dirty="0" smtClean="0">
                          <a:latin typeface="+mn-ea"/>
                          <a:ea typeface="+mn-ea"/>
                        </a:rPr>
                        <a:t>、</a:t>
                      </a:r>
                      <a:r>
                        <a:rPr lang="en-US" altLang="zh-TW" sz="1400" dirty="0" smtClean="0">
                          <a:latin typeface="+mn-ea"/>
                          <a:ea typeface="+mn-ea"/>
                        </a:rPr>
                        <a:t>Android</a:t>
                      </a:r>
                      <a:r>
                        <a:rPr lang="zh-TW" altLang="en-US" sz="1400" dirty="0" smtClean="0">
                          <a:latin typeface="+mn-ea"/>
                          <a:ea typeface="+mn-ea"/>
                        </a:rPr>
                        <a:t>、</a:t>
                      </a:r>
                      <a:r>
                        <a:rPr lang="en-US" altLang="zh-TW" sz="1400" dirty="0" err="1" smtClean="0">
                          <a:latin typeface="+mn-ea"/>
                          <a:ea typeface="+mn-ea"/>
                        </a:rPr>
                        <a:t>MacOS</a:t>
                      </a:r>
                      <a:endParaRPr lang="zh-TW" altLang="en-US" sz="1400" dirty="0">
                        <a:latin typeface="+mn-ea"/>
                        <a:ea typeface="+mn-ea"/>
                      </a:endParaRPr>
                    </a:p>
                  </a:txBody>
                  <a:tcPr anchor="ctr"/>
                </a:tc>
              </a:tr>
              <a:tr h="344721">
                <a:tc>
                  <a:txBody>
                    <a:bodyPr/>
                    <a:lstStyle/>
                    <a:p>
                      <a:r>
                        <a:rPr lang="zh-TW" altLang="en-US" sz="1400" dirty="0" smtClean="0">
                          <a:latin typeface="+mn-ea"/>
                          <a:ea typeface="+mn-ea"/>
                        </a:rPr>
                        <a:t>零售</a:t>
                      </a:r>
                      <a:endParaRPr lang="zh-TW" altLang="en-US" sz="1400" dirty="0">
                        <a:latin typeface="+mn-ea"/>
                        <a:ea typeface="+mn-ea"/>
                      </a:endParaRPr>
                    </a:p>
                  </a:txBody>
                  <a:tcPr anchor="ctr"/>
                </a:tc>
                <a:tc>
                  <a:txBody>
                    <a:bodyPr/>
                    <a:lstStyle/>
                    <a:p>
                      <a:r>
                        <a:rPr lang="zh-TW" altLang="en-US" sz="1400" dirty="0" smtClean="0">
                          <a:latin typeface="+mn-ea"/>
                          <a:ea typeface="+mn-ea"/>
                        </a:rPr>
                        <a:t>阿里巴巴、</a:t>
                      </a:r>
                      <a:r>
                        <a:rPr lang="en-US" altLang="zh-TW" sz="1400" dirty="0" smtClean="0">
                          <a:latin typeface="+mn-ea"/>
                          <a:ea typeface="+mn-ea"/>
                        </a:rPr>
                        <a:t>Walgreens</a:t>
                      </a:r>
                      <a:r>
                        <a:rPr lang="zh-TW" altLang="en-US" sz="1400" dirty="0" smtClean="0">
                          <a:latin typeface="+mn-ea"/>
                          <a:ea typeface="+mn-ea"/>
                        </a:rPr>
                        <a:t>、</a:t>
                      </a:r>
                      <a:r>
                        <a:rPr lang="en-US" altLang="zh-TW" sz="1400" dirty="0" smtClean="0">
                          <a:latin typeface="+mn-ea"/>
                          <a:ea typeface="+mn-ea"/>
                        </a:rPr>
                        <a:t>Amazon</a:t>
                      </a:r>
                      <a:r>
                        <a:rPr lang="zh-TW" altLang="en-US" sz="1400" dirty="0" smtClean="0">
                          <a:latin typeface="+mn-ea"/>
                          <a:ea typeface="+mn-ea"/>
                        </a:rPr>
                        <a:t>、</a:t>
                      </a:r>
                      <a:r>
                        <a:rPr lang="en-US" altLang="zh-TW" sz="1400" dirty="0" smtClean="0">
                          <a:latin typeface="+mn-ea"/>
                          <a:ea typeface="+mn-ea"/>
                        </a:rPr>
                        <a:t>Burberry</a:t>
                      </a:r>
                      <a:r>
                        <a:rPr lang="zh-TW" altLang="en-US" sz="1400" dirty="0" smtClean="0">
                          <a:latin typeface="+mn-ea"/>
                          <a:ea typeface="+mn-ea"/>
                        </a:rPr>
                        <a:t>、</a:t>
                      </a:r>
                      <a:r>
                        <a:rPr lang="en-US" altLang="zh-TW" sz="1400" dirty="0" err="1" smtClean="0">
                          <a:latin typeface="+mn-ea"/>
                          <a:ea typeface="+mn-ea"/>
                        </a:rPr>
                        <a:t>Shopkick</a:t>
                      </a:r>
                      <a:endParaRPr lang="zh-TW" altLang="en-US" sz="1400" dirty="0">
                        <a:latin typeface="+mn-ea"/>
                        <a:ea typeface="+mn-ea"/>
                      </a:endParaRPr>
                    </a:p>
                  </a:txBody>
                  <a:tcPr anchor="ctr"/>
                </a:tc>
              </a:tr>
              <a:tr h="344721">
                <a:tc>
                  <a:txBody>
                    <a:bodyPr/>
                    <a:lstStyle/>
                    <a:p>
                      <a:r>
                        <a:rPr lang="zh-TW" altLang="en-US" sz="1400" dirty="0" smtClean="0">
                          <a:latin typeface="+mn-ea"/>
                          <a:ea typeface="+mn-ea"/>
                        </a:rPr>
                        <a:t>交通運輸</a:t>
                      </a:r>
                      <a:endParaRPr lang="zh-TW" altLang="en-US" sz="1400" dirty="0">
                        <a:latin typeface="+mn-ea"/>
                        <a:ea typeface="+mn-ea"/>
                      </a:endParaRPr>
                    </a:p>
                  </a:txBody>
                  <a:tcPr anchor="ctr"/>
                </a:tc>
                <a:tc>
                  <a:txBody>
                    <a:bodyPr/>
                    <a:lstStyle/>
                    <a:p>
                      <a:r>
                        <a:rPr lang="en-US" altLang="zh-TW" sz="1400" dirty="0" smtClean="0">
                          <a:latin typeface="+mn-ea"/>
                          <a:ea typeface="+mn-ea"/>
                        </a:rPr>
                        <a:t>Uber</a:t>
                      </a:r>
                      <a:r>
                        <a:rPr lang="zh-TW" altLang="en-US" sz="1400" dirty="0" smtClean="0">
                          <a:latin typeface="+mn-ea"/>
                          <a:ea typeface="+mn-ea"/>
                        </a:rPr>
                        <a:t>、</a:t>
                      </a:r>
                      <a:r>
                        <a:rPr lang="en-US" altLang="zh-TW" sz="1400" dirty="0" smtClean="0">
                          <a:latin typeface="+mn-ea"/>
                          <a:ea typeface="+mn-ea"/>
                        </a:rPr>
                        <a:t>Waze</a:t>
                      </a:r>
                      <a:r>
                        <a:rPr lang="zh-TW" altLang="en-US" sz="1400" dirty="0" smtClean="0">
                          <a:latin typeface="+mn-ea"/>
                          <a:ea typeface="+mn-ea"/>
                        </a:rPr>
                        <a:t>、</a:t>
                      </a:r>
                      <a:r>
                        <a:rPr lang="en-US" altLang="zh-TW" sz="1400" dirty="0" err="1" smtClean="0">
                          <a:latin typeface="+mn-ea"/>
                          <a:ea typeface="+mn-ea"/>
                        </a:rPr>
                        <a:t>BlaBlaCar</a:t>
                      </a:r>
                      <a:r>
                        <a:rPr lang="zh-TW" altLang="en-US" sz="1400" dirty="0" smtClean="0">
                          <a:latin typeface="+mn-ea"/>
                          <a:ea typeface="+mn-ea"/>
                        </a:rPr>
                        <a:t>、</a:t>
                      </a:r>
                      <a:r>
                        <a:rPr lang="en-US" altLang="zh-TW" sz="1400" dirty="0" err="1" smtClean="0">
                          <a:latin typeface="+mn-ea"/>
                          <a:ea typeface="+mn-ea"/>
                        </a:rPr>
                        <a:t>GrabTaxi</a:t>
                      </a:r>
                      <a:r>
                        <a:rPr lang="zh-TW" altLang="en-US" sz="1400" dirty="0" smtClean="0">
                          <a:latin typeface="+mn-ea"/>
                          <a:ea typeface="+mn-ea"/>
                        </a:rPr>
                        <a:t>、</a:t>
                      </a:r>
                      <a:r>
                        <a:rPr lang="en-US" altLang="zh-TW" sz="1400" dirty="0" smtClean="0">
                          <a:latin typeface="+mn-ea"/>
                          <a:ea typeface="+mn-ea"/>
                        </a:rPr>
                        <a:t>Ola Cabs</a:t>
                      </a:r>
                      <a:endParaRPr lang="zh-TW" altLang="en-US" sz="1400" dirty="0">
                        <a:latin typeface="+mn-ea"/>
                        <a:ea typeface="+mn-ea"/>
                      </a:endParaRPr>
                    </a:p>
                  </a:txBody>
                  <a:tcPr anchor="ctr"/>
                </a:tc>
              </a:tr>
              <a:tr h="344721">
                <a:tc>
                  <a:txBody>
                    <a:bodyPr/>
                    <a:lstStyle/>
                    <a:p>
                      <a:r>
                        <a:rPr lang="zh-TW" altLang="en-US" sz="1400" dirty="0" smtClean="0">
                          <a:latin typeface="+mn-ea"/>
                          <a:ea typeface="+mn-ea"/>
                        </a:rPr>
                        <a:t>旅遊</a:t>
                      </a:r>
                      <a:endParaRPr lang="zh-TW" altLang="en-US" sz="1400" dirty="0">
                        <a:latin typeface="+mn-ea"/>
                        <a:ea typeface="+mn-ea"/>
                      </a:endParaRPr>
                    </a:p>
                  </a:txBody>
                  <a:tcPr anchor="ctr"/>
                </a:tc>
                <a:tc>
                  <a:txBody>
                    <a:bodyPr/>
                    <a:lstStyle/>
                    <a:p>
                      <a:r>
                        <a:rPr lang="en-US" altLang="zh-TW" sz="1400" dirty="0" smtClean="0">
                          <a:latin typeface="+mn-ea"/>
                          <a:ea typeface="+mn-ea"/>
                        </a:rPr>
                        <a:t>Airbnb</a:t>
                      </a:r>
                      <a:r>
                        <a:rPr lang="zh-TW" altLang="en-US" sz="1400" dirty="0" smtClean="0">
                          <a:latin typeface="+mn-ea"/>
                          <a:ea typeface="+mn-ea"/>
                        </a:rPr>
                        <a:t>、</a:t>
                      </a:r>
                      <a:r>
                        <a:rPr lang="en-US" altLang="zh-TW" sz="1400" dirty="0" smtClean="0">
                          <a:latin typeface="+mn-ea"/>
                          <a:ea typeface="+mn-ea"/>
                        </a:rPr>
                        <a:t>TripAdvisor</a:t>
                      </a:r>
                      <a:endParaRPr lang="zh-TW" altLang="en-US" sz="1400" dirty="0">
                        <a:latin typeface="+mn-ea"/>
                        <a:ea typeface="+mn-ea"/>
                      </a:endParaRPr>
                    </a:p>
                  </a:txBody>
                  <a:tcPr anchor="ctr"/>
                </a:tc>
              </a:tr>
            </a:tbl>
          </a:graphicData>
        </a:graphic>
      </p:graphicFrame>
      <p:sp>
        <p:nvSpPr>
          <p:cNvPr id="10" name="文字方塊 9"/>
          <p:cNvSpPr txBox="1"/>
          <p:nvPr/>
        </p:nvSpPr>
        <p:spPr>
          <a:xfrm>
            <a:off x="7956376" y="5657966"/>
            <a:ext cx="1584176" cy="523220"/>
          </a:xfrm>
          <a:prstGeom prst="rect">
            <a:avLst/>
          </a:prstGeom>
          <a:noFill/>
        </p:spPr>
        <p:txBody>
          <a:bodyPr wrap="square" rtlCol="0">
            <a:spAutoFit/>
          </a:bodyPr>
          <a:lstStyle/>
          <a:p>
            <a:r>
              <a:rPr lang="zh-TW" altLang="en-US" sz="1400" dirty="0" smtClean="0">
                <a:solidFill>
                  <a:schemeClr val="bg1">
                    <a:lumMod val="50000"/>
                  </a:schemeClr>
                </a:solidFill>
                <a:latin typeface="+mj-ea"/>
                <a:ea typeface="+mj-ea"/>
              </a:rPr>
              <a:t>資料來源</a:t>
            </a:r>
            <a:r>
              <a:rPr lang="en-US" altLang="zh-TW" sz="1400" dirty="0" smtClean="0">
                <a:solidFill>
                  <a:schemeClr val="bg1">
                    <a:lumMod val="50000"/>
                  </a:schemeClr>
                </a:solidFill>
                <a:latin typeface="+mj-ea"/>
                <a:ea typeface="+mj-ea"/>
              </a:rPr>
              <a:t>:</a:t>
            </a:r>
          </a:p>
          <a:p>
            <a:r>
              <a:rPr lang="zh-TW" altLang="en-US" sz="1400" dirty="0" smtClean="0">
                <a:solidFill>
                  <a:schemeClr val="bg1">
                    <a:lumMod val="50000"/>
                  </a:schemeClr>
                </a:solidFill>
                <a:latin typeface="+mj-ea"/>
                <a:ea typeface="+mj-ea"/>
              </a:rPr>
              <a:t>平台經濟模式</a:t>
            </a:r>
            <a:endParaRPr lang="zh-TW" altLang="en-US" sz="1400" dirty="0">
              <a:solidFill>
                <a:schemeClr val="bg1">
                  <a:lumMod val="50000"/>
                </a:schemeClr>
              </a:solidFill>
              <a:latin typeface="+mj-ea"/>
              <a:ea typeface="+mj-ea"/>
            </a:endParaRPr>
          </a:p>
        </p:txBody>
      </p:sp>
    </p:spTree>
    <p:extLst>
      <p:ext uri="{BB962C8B-B14F-4D97-AF65-F5344CB8AC3E}">
        <p14:creationId xmlns:p14="http://schemas.microsoft.com/office/powerpoint/2010/main" val="3068723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21</a:t>
            </a:fld>
            <a:endParaRPr lang="zh-TW" altLang="en-US" sz="1200" b="0" smtClean="0">
              <a:solidFill>
                <a:schemeClr val="bg1"/>
              </a:solidFill>
            </a:endParaRPr>
          </a:p>
        </p:txBody>
      </p:sp>
      <p:sp>
        <p:nvSpPr>
          <p:cNvPr id="8196" name="標題 3"/>
          <p:cNvSpPr>
            <a:spLocks noGrp="1"/>
          </p:cNvSpPr>
          <p:nvPr>
            <p:ph type="title"/>
          </p:nvPr>
        </p:nvSpPr>
        <p:spPr>
          <a:xfrm>
            <a:off x="-108520" y="1412776"/>
            <a:ext cx="5689476"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sz="3200" dirty="0" smtClean="0">
                <a:latin typeface="+mj-ea"/>
                <a:cs typeface="Arial Unicode MS" pitchFamily="34" charset="-120"/>
              </a:rPr>
              <a:t>許多人在思考利用平台</a:t>
            </a:r>
            <a:r>
              <a:rPr lang="en-US" altLang="zh-TW" sz="3200" dirty="0" smtClean="0">
                <a:latin typeface="+mj-ea"/>
                <a:cs typeface="Arial Unicode MS" pitchFamily="34" charset="-120"/>
              </a:rPr>
              <a:t/>
            </a:r>
            <a:br>
              <a:rPr lang="en-US" altLang="zh-TW" sz="3200" dirty="0" smtClean="0">
                <a:latin typeface="+mj-ea"/>
                <a:cs typeface="Arial Unicode MS" pitchFamily="34" charset="-120"/>
              </a:rPr>
            </a:br>
            <a:r>
              <a:rPr lang="zh-TW" altLang="en-US" sz="3200" dirty="0" smtClean="0">
                <a:latin typeface="+mj-ea"/>
                <a:cs typeface="Arial Unicode MS" pitchFamily="34" charset="-120"/>
              </a:rPr>
              <a:t>更有效方式解決社會問題 </a:t>
            </a:r>
            <a:r>
              <a:rPr lang="en-US" altLang="zh-TW" sz="3200" dirty="0" smtClean="0">
                <a:latin typeface="+mj-ea"/>
                <a:cs typeface="Arial Unicode MS" pitchFamily="34" charset="-120"/>
              </a:rPr>
              <a:t> </a:t>
            </a:r>
            <a:endParaRPr lang="zh-TW" altLang="en-US" sz="3200" dirty="0">
              <a:latin typeface="+mj-ea"/>
              <a:cs typeface="Arial Unicode MS" pitchFamily="34" charset="-120"/>
            </a:endParaRPr>
          </a:p>
        </p:txBody>
      </p:sp>
      <p:pic>
        <p:nvPicPr>
          <p:cNvPr id="2" name="內容版面配置區 1"/>
          <p:cNvPicPr>
            <a:picLocks noGrp="1" noChangeAspect="1"/>
          </p:cNvPicPr>
          <p:nvPr>
            <p:ph idx="1"/>
          </p:nvPr>
        </p:nvPicPr>
        <p:blipFill rotWithShape="1">
          <a:blip r:embed="rId2">
            <a:extLst>
              <a:ext uri="{28A0092B-C50C-407E-A947-70E740481C1C}">
                <a14:useLocalDpi xmlns:a14="http://schemas.microsoft.com/office/drawing/2010/main" val="0"/>
              </a:ext>
            </a:extLst>
          </a:blip>
          <a:srcRect l="5892" r="10275"/>
          <a:stretch/>
        </p:blipFill>
        <p:spPr>
          <a:xfrm>
            <a:off x="5220072" y="1268760"/>
            <a:ext cx="3312368" cy="4453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字方塊 6"/>
          <p:cNvSpPr txBox="1"/>
          <p:nvPr/>
        </p:nvSpPr>
        <p:spPr>
          <a:xfrm>
            <a:off x="5220072" y="5850810"/>
            <a:ext cx="792088" cy="369332"/>
          </a:xfrm>
          <a:prstGeom prst="rect">
            <a:avLst/>
          </a:prstGeom>
          <a:noFill/>
        </p:spPr>
        <p:txBody>
          <a:bodyPr wrap="square" rtlCol="0">
            <a:spAutoFit/>
          </a:bodyPr>
          <a:lstStyle/>
          <a:p>
            <a:r>
              <a:rPr lang="en-US" altLang="zh-TW" dirty="0" smtClean="0"/>
              <a:t>2014</a:t>
            </a:r>
            <a:endParaRPr lang="zh-TW" altLang="en-US" dirty="0"/>
          </a:p>
        </p:txBody>
      </p:sp>
    </p:spTree>
    <p:extLst>
      <p:ext uri="{BB962C8B-B14F-4D97-AF65-F5344CB8AC3E}">
        <p14:creationId xmlns:p14="http://schemas.microsoft.com/office/powerpoint/2010/main" val="338243734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hape 481"/>
          <p:cNvSpPr>
            <a:spLocks noChangeArrowheads="1"/>
          </p:cNvSpPr>
          <p:nvPr/>
        </p:nvSpPr>
        <p:spPr bwMode="auto">
          <a:xfrm>
            <a:off x="342900" y="71213"/>
            <a:ext cx="8408988" cy="93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5" tIns="35715" rIns="35715" bIns="35715" anchor="ctr">
            <a:spAutoFit/>
          </a:bodyPr>
          <a:lstStyle>
            <a:lvl1pPr defTabSz="457200">
              <a:defRPr kumimoji="1">
                <a:solidFill>
                  <a:schemeClr val="tx1"/>
                </a:solidFill>
                <a:latin typeface="Arial" pitchFamily="34" charset="0"/>
                <a:ea typeface="新細明體" pitchFamily="18" charset="-120"/>
              </a:defRPr>
            </a:lvl1pPr>
            <a:lvl2pPr marL="742950" indent="-285750" defTabSz="457200">
              <a:defRPr kumimoji="1">
                <a:solidFill>
                  <a:schemeClr val="tx1"/>
                </a:solidFill>
                <a:latin typeface="Arial" pitchFamily="34" charset="0"/>
                <a:ea typeface="新細明體" pitchFamily="18" charset="-120"/>
              </a:defRPr>
            </a:lvl2pPr>
            <a:lvl3pPr marL="1143000" indent="-228600" defTabSz="457200">
              <a:defRPr kumimoji="1">
                <a:solidFill>
                  <a:schemeClr val="tx1"/>
                </a:solidFill>
                <a:latin typeface="Arial" pitchFamily="34" charset="0"/>
                <a:ea typeface="新細明體" pitchFamily="18" charset="-120"/>
              </a:defRPr>
            </a:lvl3pPr>
            <a:lvl4pPr marL="1600200" indent="-228600" defTabSz="457200">
              <a:defRPr kumimoji="1">
                <a:solidFill>
                  <a:schemeClr val="tx1"/>
                </a:solidFill>
                <a:latin typeface="Arial" pitchFamily="34" charset="0"/>
                <a:ea typeface="新細明體" pitchFamily="18" charset="-120"/>
              </a:defRPr>
            </a:lvl4pPr>
            <a:lvl5pPr marL="2057400" indent="-228600" defTabSz="457200">
              <a:defRPr kumimoji="1">
                <a:solidFill>
                  <a:schemeClr val="tx1"/>
                </a:solidFill>
                <a:latin typeface="Arial" pitchFamily="34" charset="0"/>
                <a:ea typeface="新細明體" pitchFamily="18" charset="-120"/>
              </a:defRPr>
            </a:lvl5pPr>
            <a:lvl6pPr marL="25146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sz="3200" b="1" dirty="0" smtClean="0">
                <a:solidFill>
                  <a:srgbClr val="144C90"/>
                </a:solidFill>
                <a:latin typeface="微軟正黑體" pitchFamily="34" charset="-120"/>
                <a:ea typeface="微軟正黑體" pitchFamily="34" charset="-120"/>
                <a:sym typeface="微軟正黑體" pitchFamily="34" charset="-120"/>
              </a:rPr>
              <a:t>             </a:t>
            </a:r>
            <a:r>
              <a:rPr lang="en-US" altLang="zh-TW" sz="3200" b="1" dirty="0" smtClean="0">
                <a:solidFill>
                  <a:srgbClr val="144C90"/>
                </a:solidFill>
                <a:latin typeface="微軟正黑體" pitchFamily="34" charset="-120"/>
                <a:ea typeface="微軟正黑體" pitchFamily="34" charset="-120"/>
                <a:sym typeface="微軟正黑體" pitchFamily="34" charset="-120"/>
              </a:rPr>
              <a:t>IT </a:t>
            </a:r>
            <a:r>
              <a:rPr lang="zh-TW" altLang="en-US" sz="3200" b="1" dirty="0">
                <a:solidFill>
                  <a:srgbClr val="144C90"/>
                </a:solidFill>
                <a:latin typeface="微軟正黑體" pitchFamily="34" charset="-120"/>
                <a:ea typeface="微軟正黑體" pitchFamily="34" charset="-120"/>
                <a:sym typeface="微軟正黑體" pitchFamily="34" charset="-120"/>
              </a:rPr>
              <a:t>已是第一大市值產業</a:t>
            </a:r>
            <a:r>
              <a:rPr lang="zh-TW" altLang="zh-TW" sz="2400" b="1" dirty="0">
                <a:solidFill>
                  <a:srgbClr val="144C90"/>
                </a:solidFill>
                <a:latin typeface="微軟正黑體" pitchFamily="34" charset="-120"/>
                <a:ea typeface="微軟正黑體" pitchFamily="34" charset="-120"/>
                <a:sym typeface="微軟正黑體" pitchFamily="34" charset="-120"/>
              </a:rPr>
              <a:t> </a:t>
            </a:r>
            <a:r>
              <a:rPr lang="en-US" altLang="zh-TW" b="1" dirty="0" smtClean="0">
                <a:solidFill>
                  <a:srgbClr val="144C90"/>
                </a:solidFill>
                <a:latin typeface="微軟正黑體" pitchFamily="34" charset="-120"/>
                <a:ea typeface="微軟正黑體" pitchFamily="34" charset="-120"/>
                <a:sym typeface="微軟正黑體" pitchFamily="34" charset="-120"/>
              </a:rPr>
              <a:t>(</a:t>
            </a:r>
            <a:r>
              <a:rPr lang="en-US" altLang="zh-TW" b="1" dirty="0">
                <a:solidFill>
                  <a:srgbClr val="144C90"/>
                </a:solidFill>
                <a:latin typeface="微軟正黑體" pitchFamily="34" charset="-120"/>
                <a:ea typeface="微軟正黑體" pitchFamily="34" charset="-120"/>
                <a:sym typeface="微軟正黑體" pitchFamily="34" charset="-120"/>
              </a:rPr>
              <a:t>Fidelity </a:t>
            </a:r>
            <a:r>
              <a:rPr lang="zh-TW" altLang="en-US" b="1" dirty="0">
                <a:solidFill>
                  <a:srgbClr val="144C90"/>
                </a:solidFill>
                <a:latin typeface="微軟正黑體" pitchFamily="34" charset="-120"/>
                <a:ea typeface="微軟正黑體" pitchFamily="34" charset="-120"/>
                <a:sym typeface="微軟正黑體" pitchFamily="34" charset="-120"/>
              </a:rPr>
              <a:t>資料</a:t>
            </a:r>
            <a:r>
              <a:rPr lang="zh-TW" altLang="zh-TW" b="1" dirty="0">
                <a:solidFill>
                  <a:srgbClr val="144C90"/>
                </a:solidFill>
                <a:latin typeface="微軟正黑體" pitchFamily="34" charset="-120"/>
                <a:ea typeface="微軟正黑體" pitchFamily="34" charset="-120"/>
                <a:sym typeface="微軟正黑體" pitchFamily="34" charset="-120"/>
              </a:rPr>
              <a:t> </a:t>
            </a:r>
            <a:r>
              <a:rPr lang="en-US" altLang="zh-TW" b="1" dirty="0">
                <a:solidFill>
                  <a:srgbClr val="144C90"/>
                </a:solidFill>
                <a:latin typeface="微軟正黑體" pitchFamily="34" charset="-120"/>
                <a:ea typeface="微軟正黑體" pitchFamily="34" charset="-120"/>
                <a:sym typeface="微軟正黑體" pitchFamily="34" charset="-120"/>
              </a:rPr>
              <a:t>2016/10/31 </a:t>
            </a:r>
            <a:r>
              <a:rPr lang="en-US" altLang="zh-TW" b="1" dirty="0" smtClean="0">
                <a:solidFill>
                  <a:srgbClr val="144C90"/>
                </a:solidFill>
                <a:latin typeface="微軟正黑體" pitchFamily="34" charset="-120"/>
                <a:ea typeface="微軟正黑體" pitchFamily="34" charset="-120"/>
                <a:sym typeface="微軟正黑體" pitchFamily="34" charset="-120"/>
              </a:rPr>
              <a:t>)</a:t>
            </a:r>
          </a:p>
          <a:p>
            <a:pPr algn="ctr"/>
            <a:r>
              <a:rPr lang="en-US" altLang="zh-TW" sz="2400" b="1" dirty="0" smtClean="0">
                <a:solidFill>
                  <a:srgbClr val="C00000"/>
                </a:solidFill>
                <a:latin typeface="Calibri" panose="020F0502020204030204" pitchFamily="34" charset="0"/>
                <a:ea typeface="微軟正黑體" pitchFamily="34" charset="-120"/>
                <a:sym typeface="微軟正黑體" pitchFamily="34" charset="-120"/>
              </a:rPr>
              <a:t>Internet Software 1.59T</a:t>
            </a:r>
            <a:endParaRPr lang="en-US" altLang="zh-TW" sz="2400" b="1" dirty="0">
              <a:solidFill>
                <a:srgbClr val="C00000"/>
              </a:solidFill>
              <a:latin typeface="Calibri" panose="020F0502020204030204" pitchFamily="34" charset="0"/>
              <a:ea typeface="微軟正黑體" pitchFamily="34" charset="-120"/>
              <a:sym typeface="微軟正黑體" pitchFamily="34" charset="-120"/>
            </a:endParaRPr>
          </a:p>
        </p:txBody>
      </p:sp>
      <p:sp>
        <p:nvSpPr>
          <p:cNvPr id="94211" name="Shape 482"/>
          <p:cNvSpPr>
            <a:spLocks noGrp="1"/>
          </p:cNvSpPr>
          <p:nvPr>
            <p:ph type="sldNum" sz="quarter" idx="4294967295"/>
          </p:nvPr>
        </p:nvSpPr>
        <p:spPr bwMode="auto">
          <a:xfrm>
            <a:off x="-51623" y="7021513"/>
            <a:ext cx="252474" cy="26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12" indent="-285736">
              <a:defRPr kumimoji="1">
                <a:solidFill>
                  <a:schemeClr val="tx1"/>
                </a:solidFill>
                <a:latin typeface="Arial" pitchFamily="34" charset="0"/>
                <a:ea typeface="新細明體" pitchFamily="18" charset="-120"/>
              </a:defRPr>
            </a:lvl2pPr>
            <a:lvl3pPr marL="1142942" indent="-228588">
              <a:defRPr kumimoji="1">
                <a:solidFill>
                  <a:schemeClr val="tx1"/>
                </a:solidFill>
                <a:latin typeface="Arial" pitchFamily="34" charset="0"/>
                <a:ea typeface="新細明體" pitchFamily="18" charset="-120"/>
              </a:defRPr>
            </a:lvl3pPr>
            <a:lvl4pPr marL="1600118" indent="-228588">
              <a:defRPr kumimoji="1">
                <a:solidFill>
                  <a:schemeClr val="tx1"/>
                </a:solidFill>
                <a:latin typeface="Arial" pitchFamily="34" charset="0"/>
                <a:ea typeface="新細明體" pitchFamily="18" charset="-120"/>
              </a:defRPr>
            </a:lvl4pPr>
            <a:lvl5pPr marL="2057295" indent="-228588">
              <a:defRPr kumimoji="1">
                <a:solidFill>
                  <a:schemeClr val="tx1"/>
                </a:solidFill>
                <a:latin typeface="Arial" pitchFamily="34" charset="0"/>
                <a:ea typeface="新細明體" pitchFamily="18" charset="-120"/>
              </a:defRPr>
            </a:lvl5pPr>
            <a:lvl6pPr marL="2514471" indent="-2285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648" indent="-2285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8825" indent="-2285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001" indent="-2285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D93B0AAF-43C9-4606-9070-0168B1CE96A5}" type="slidenum">
              <a:rPr lang="en-US" altLang="zh-TW">
                <a:solidFill>
                  <a:srgbClr val="FFFFFF"/>
                </a:solidFill>
              </a:rPr>
              <a:pPr/>
              <a:t>22</a:t>
            </a:fld>
            <a:endParaRPr lang="zh-TW" altLang="zh-TW">
              <a:solidFill>
                <a:srgbClr val="FFFFFF"/>
              </a:solidFill>
            </a:endParaRPr>
          </a:p>
        </p:txBody>
      </p:sp>
      <p:sp>
        <p:nvSpPr>
          <p:cNvPr id="5" name="文字方塊 4"/>
          <p:cNvSpPr txBox="1"/>
          <p:nvPr/>
        </p:nvSpPr>
        <p:spPr>
          <a:xfrm>
            <a:off x="-1102288" y="1929008"/>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795" tIns="50795" rIns="50795" bIns="50795" spcCol="38096" anchor="ctr">
            <a:spAutoFit/>
          </a:bodyPr>
          <a:lstStyle/>
          <a:p>
            <a:pPr defTabSz="584140">
              <a:defRPr/>
            </a:pPr>
            <a:endParaRPr lang="zh-TW" altLang="en-US" sz="3600" dirty="0"/>
          </a:p>
        </p:txBody>
      </p:sp>
      <p:pic>
        <p:nvPicPr>
          <p:cNvPr id="94213" name="Picture 2"/>
          <p:cNvPicPr>
            <a:picLocks noChangeAspect="1" noChangeArrowheads="1"/>
          </p:cNvPicPr>
          <p:nvPr/>
        </p:nvPicPr>
        <p:blipFill>
          <a:blip r:embed="rId3">
            <a:extLst>
              <a:ext uri="{28A0092B-C50C-407E-A947-70E740481C1C}">
                <a14:useLocalDpi xmlns:a14="http://schemas.microsoft.com/office/drawing/2010/main" val="0"/>
              </a:ext>
            </a:extLst>
          </a:blip>
          <a:srcRect t="12732" r="34245" b="5547"/>
          <a:stretch>
            <a:fillRect/>
          </a:stretch>
        </p:blipFill>
        <p:spPr bwMode="auto">
          <a:xfrm>
            <a:off x="1087439" y="957263"/>
            <a:ext cx="7113587" cy="602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a:xfrm>
            <a:off x="2363789" y="3979864"/>
            <a:ext cx="2936875" cy="4746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a:defRPr/>
            </a:pPr>
            <a:endParaRPr lang="zh-TW" altLang="en-US"/>
          </a:p>
        </p:txBody>
      </p:sp>
      <p:sp>
        <p:nvSpPr>
          <p:cNvPr id="9" name="橢圓 8"/>
          <p:cNvSpPr/>
          <p:nvPr/>
        </p:nvSpPr>
        <p:spPr>
          <a:xfrm>
            <a:off x="2363789" y="5051425"/>
            <a:ext cx="2936875" cy="698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a:defRPr/>
            </a:pPr>
            <a:endParaRPr lang="zh-TW" altLang="en-US"/>
          </a:p>
        </p:txBody>
      </p:sp>
      <p:sp>
        <p:nvSpPr>
          <p:cNvPr id="10" name="橢圓 9"/>
          <p:cNvSpPr/>
          <p:nvPr/>
        </p:nvSpPr>
        <p:spPr>
          <a:xfrm>
            <a:off x="2363789" y="5907089"/>
            <a:ext cx="2936875" cy="4746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a:defRPr/>
            </a:pPr>
            <a:endParaRPr lang="zh-TW" altLang="en-US"/>
          </a:p>
        </p:txBody>
      </p:sp>
      <p:sp>
        <p:nvSpPr>
          <p:cNvPr id="2" name="矩形 1"/>
          <p:cNvSpPr/>
          <p:nvPr/>
        </p:nvSpPr>
        <p:spPr>
          <a:xfrm>
            <a:off x="6096001" y="5110163"/>
            <a:ext cx="2949575" cy="7747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altLang="zh-TW" b="1" dirty="0">
                <a:latin typeface="+mn-ea"/>
              </a:rPr>
              <a:t>Software </a:t>
            </a:r>
            <a:r>
              <a:rPr lang="zh-TW" altLang="en-US" b="1" dirty="0">
                <a:latin typeface="+mn-ea"/>
              </a:rPr>
              <a:t>與 </a:t>
            </a:r>
            <a:r>
              <a:rPr lang="en-US" altLang="zh-TW" b="1" dirty="0">
                <a:latin typeface="+mn-ea"/>
              </a:rPr>
              <a:t>internet software </a:t>
            </a:r>
            <a:r>
              <a:rPr lang="zh-TW" altLang="en-US" b="1" dirty="0">
                <a:latin typeface="+mn-ea"/>
              </a:rPr>
              <a:t>佔 </a:t>
            </a:r>
            <a:r>
              <a:rPr lang="en-US" altLang="zh-TW" b="1" dirty="0">
                <a:latin typeface="+mn-ea"/>
              </a:rPr>
              <a:t>IT</a:t>
            </a:r>
            <a:r>
              <a:rPr lang="zh-TW" altLang="en-US" b="1" dirty="0">
                <a:latin typeface="+mn-ea"/>
              </a:rPr>
              <a:t>產業的 </a:t>
            </a:r>
            <a:r>
              <a:rPr lang="en-US" altLang="zh-TW" b="1" dirty="0">
                <a:latin typeface="+mn-ea"/>
              </a:rPr>
              <a:t>46%</a:t>
            </a:r>
            <a:endParaRPr lang="zh-TW" altLang="en-US" b="1" dirty="0">
              <a:latin typeface="+mn-ea"/>
            </a:endParaRPr>
          </a:p>
        </p:txBody>
      </p:sp>
      <p:sp>
        <p:nvSpPr>
          <p:cNvPr id="12" name="矩形 11"/>
          <p:cNvSpPr/>
          <p:nvPr/>
        </p:nvSpPr>
        <p:spPr>
          <a:xfrm>
            <a:off x="6096001" y="5991225"/>
            <a:ext cx="2949575" cy="63768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altLang="zh-TW" b="1" dirty="0">
                <a:latin typeface="+mn-ea"/>
              </a:rPr>
              <a:t>IT Services </a:t>
            </a:r>
            <a:r>
              <a:rPr lang="zh-TW" altLang="en-US" b="1" dirty="0">
                <a:latin typeface="+mn-ea"/>
              </a:rPr>
              <a:t>又佔 </a:t>
            </a:r>
            <a:r>
              <a:rPr lang="en-US" altLang="zh-TW" b="1" dirty="0">
                <a:latin typeface="+mn-ea"/>
              </a:rPr>
              <a:t>IT</a:t>
            </a:r>
            <a:r>
              <a:rPr lang="zh-TW" altLang="en-US" b="1" dirty="0">
                <a:latin typeface="+mn-ea"/>
              </a:rPr>
              <a:t>產業 </a:t>
            </a:r>
            <a:r>
              <a:rPr lang="en-US" altLang="zh-TW" b="1" dirty="0">
                <a:latin typeface="+mn-ea"/>
              </a:rPr>
              <a:t>16%</a:t>
            </a:r>
            <a:endParaRPr lang="zh-TW" altLang="en-US" b="1" dirty="0">
              <a:latin typeface="+mn-ea"/>
            </a:endParaRPr>
          </a:p>
        </p:txBody>
      </p:sp>
    </p:spTree>
    <p:extLst>
      <p:ext uri="{BB962C8B-B14F-4D97-AF65-F5344CB8AC3E}">
        <p14:creationId xmlns:p14="http://schemas.microsoft.com/office/powerpoint/2010/main" val="14621508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 name="Group 349"/>
          <p:cNvGrpSpPr/>
          <p:nvPr/>
        </p:nvGrpSpPr>
        <p:grpSpPr>
          <a:xfrm rot="16198546">
            <a:off x="2402086" y="-2411016"/>
            <a:ext cx="37254" cy="4845524"/>
            <a:chOff x="0" y="0"/>
            <a:chExt cx="52982" cy="6891411"/>
          </a:xfrm>
        </p:grpSpPr>
        <p:sp>
          <p:nvSpPr>
            <p:cNvPr id="343" name="Shape 343"/>
            <p:cNvSpPr/>
            <p:nvPr/>
          </p:nvSpPr>
          <p:spPr>
            <a:xfrm>
              <a:off x="0" y="3848100"/>
              <a:ext cx="52983" cy="1166962"/>
            </a:xfrm>
            <a:prstGeom prst="roundRect">
              <a:avLst>
                <a:gd name="adj" fmla="val 50000"/>
              </a:avLst>
            </a:prstGeom>
            <a:solidFill>
              <a:srgbClr val="A4D1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44" name="Shape 344"/>
            <p:cNvSpPr/>
            <p:nvPr/>
          </p:nvSpPr>
          <p:spPr>
            <a:xfrm>
              <a:off x="0" y="2273300"/>
              <a:ext cx="52983" cy="1733600"/>
            </a:xfrm>
            <a:prstGeom prst="roundRect">
              <a:avLst>
                <a:gd name="adj" fmla="val 50000"/>
              </a:avLst>
            </a:prstGeom>
            <a:solidFill>
              <a:srgbClr val="DBF41C"/>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45" name="Shape 345"/>
            <p:cNvSpPr/>
            <p:nvPr/>
          </p:nvSpPr>
          <p:spPr>
            <a:xfrm>
              <a:off x="0" y="0"/>
              <a:ext cx="52983" cy="2615506"/>
            </a:xfrm>
            <a:prstGeom prst="roundRect">
              <a:avLst>
                <a:gd name="adj" fmla="val 50000"/>
              </a:avLst>
            </a:prstGeom>
            <a:solidFill>
              <a:srgbClr val="9ADE35"/>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46" name="Shape 346"/>
            <p:cNvSpPr/>
            <p:nvPr/>
          </p:nvSpPr>
          <p:spPr>
            <a:xfrm>
              <a:off x="0" y="5309319"/>
              <a:ext cx="52983" cy="1166962"/>
            </a:xfrm>
            <a:prstGeom prst="roundRect">
              <a:avLst>
                <a:gd name="adj" fmla="val 50000"/>
              </a:avLst>
            </a:prstGeom>
            <a:solidFill>
              <a:srgbClr val="A4D1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47" name="Shape 347"/>
            <p:cNvSpPr/>
            <p:nvPr/>
          </p:nvSpPr>
          <p:spPr>
            <a:xfrm>
              <a:off x="0" y="5068019"/>
              <a:ext cx="52983" cy="1166962"/>
            </a:xfrm>
            <a:prstGeom prst="roundRect">
              <a:avLst>
                <a:gd name="adj" fmla="val 50000"/>
              </a:avLst>
            </a:prstGeom>
            <a:solidFill>
              <a:srgbClr val="C9E9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48" name="Shape 348"/>
            <p:cNvSpPr/>
            <p:nvPr/>
          </p:nvSpPr>
          <p:spPr>
            <a:xfrm>
              <a:off x="0" y="6530503"/>
              <a:ext cx="52983" cy="360909"/>
            </a:xfrm>
            <a:prstGeom prst="roundRect">
              <a:avLst>
                <a:gd name="adj" fmla="val 50000"/>
              </a:avLst>
            </a:prstGeom>
            <a:solidFill>
              <a:srgbClr val="A4D1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grpSp>
      <p:pic>
        <p:nvPicPr>
          <p:cNvPr id="350" name="螢幕快照 2015-12-23 下午2.05.02.png"/>
          <p:cNvPicPr>
            <a:picLocks noChangeAspect="1"/>
          </p:cNvPicPr>
          <p:nvPr/>
        </p:nvPicPr>
        <p:blipFill>
          <a:blip r:embed="rId2">
            <a:extLst/>
          </a:blip>
          <a:stretch>
            <a:fillRect/>
          </a:stretch>
        </p:blipFill>
        <p:spPr>
          <a:xfrm>
            <a:off x="0" y="6592230"/>
            <a:ext cx="9144000" cy="342901"/>
          </a:xfrm>
          <a:prstGeom prst="rect">
            <a:avLst/>
          </a:prstGeom>
          <a:ln w="12700">
            <a:miter lim="400000"/>
          </a:ln>
        </p:spPr>
      </p:pic>
      <p:grpSp>
        <p:nvGrpSpPr>
          <p:cNvPr id="357" name="Group 357"/>
          <p:cNvGrpSpPr/>
          <p:nvPr/>
        </p:nvGrpSpPr>
        <p:grpSpPr>
          <a:xfrm rot="16198546">
            <a:off x="7233047" y="-2419945"/>
            <a:ext cx="37254" cy="4845524"/>
            <a:chOff x="0" y="0"/>
            <a:chExt cx="52982" cy="6891411"/>
          </a:xfrm>
        </p:grpSpPr>
        <p:sp>
          <p:nvSpPr>
            <p:cNvPr id="351" name="Shape 351"/>
            <p:cNvSpPr/>
            <p:nvPr/>
          </p:nvSpPr>
          <p:spPr>
            <a:xfrm>
              <a:off x="0" y="3848100"/>
              <a:ext cx="52983" cy="1166962"/>
            </a:xfrm>
            <a:prstGeom prst="roundRect">
              <a:avLst>
                <a:gd name="adj" fmla="val 50000"/>
              </a:avLst>
            </a:prstGeom>
            <a:solidFill>
              <a:srgbClr val="A4D1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52" name="Shape 352"/>
            <p:cNvSpPr/>
            <p:nvPr/>
          </p:nvSpPr>
          <p:spPr>
            <a:xfrm>
              <a:off x="0" y="2273300"/>
              <a:ext cx="52983" cy="1733600"/>
            </a:xfrm>
            <a:prstGeom prst="roundRect">
              <a:avLst>
                <a:gd name="adj" fmla="val 50000"/>
              </a:avLst>
            </a:prstGeom>
            <a:solidFill>
              <a:srgbClr val="DBF41C"/>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53" name="Shape 353"/>
            <p:cNvSpPr/>
            <p:nvPr/>
          </p:nvSpPr>
          <p:spPr>
            <a:xfrm>
              <a:off x="0" y="0"/>
              <a:ext cx="52983" cy="2615506"/>
            </a:xfrm>
            <a:prstGeom prst="roundRect">
              <a:avLst>
                <a:gd name="adj" fmla="val 50000"/>
              </a:avLst>
            </a:prstGeom>
            <a:solidFill>
              <a:srgbClr val="9ADE35"/>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54" name="Shape 354"/>
            <p:cNvSpPr/>
            <p:nvPr/>
          </p:nvSpPr>
          <p:spPr>
            <a:xfrm>
              <a:off x="0" y="5309319"/>
              <a:ext cx="52983" cy="1166962"/>
            </a:xfrm>
            <a:prstGeom prst="roundRect">
              <a:avLst>
                <a:gd name="adj" fmla="val 50000"/>
              </a:avLst>
            </a:prstGeom>
            <a:solidFill>
              <a:srgbClr val="A4D1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55" name="Shape 355"/>
            <p:cNvSpPr/>
            <p:nvPr/>
          </p:nvSpPr>
          <p:spPr>
            <a:xfrm>
              <a:off x="0" y="5068019"/>
              <a:ext cx="52983" cy="1166962"/>
            </a:xfrm>
            <a:prstGeom prst="roundRect">
              <a:avLst>
                <a:gd name="adj" fmla="val 50000"/>
              </a:avLst>
            </a:prstGeom>
            <a:solidFill>
              <a:srgbClr val="C9E9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sp>
          <p:nvSpPr>
            <p:cNvPr id="356" name="Shape 356"/>
            <p:cNvSpPr/>
            <p:nvPr/>
          </p:nvSpPr>
          <p:spPr>
            <a:xfrm>
              <a:off x="0" y="6530503"/>
              <a:ext cx="52983" cy="360909"/>
            </a:xfrm>
            <a:prstGeom prst="roundRect">
              <a:avLst>
                <a:gd name="adj" fmla="val 50000"/>
              </a:avLst>
            </a:prstGeom>
            <a:solidFill>
              <a:srgbClr val="A4D100"/>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dirty="0"/>
            </a:p>
          </p:txBody>
        </p:sp>
      </p:grpSp>
      <p:sp>
        <p:nvSpPr>
          <p:cNvPr id="358" name="Shape 358"/>
          <p:cNvSpPr/>
          <p:nvPr/>
        </p:nvSpPr>
        <p:spPr>
          <a:xfrm>
            <a:off x="0" y="358390"/>
            <a:ext cx="9144000" cy="142634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defTabSz="321457">
              <a:defRPr sz="4800">
                <a:solidFill>
                  <a:srgbClr val="4B802B"/>
                </a:solidFill>
                <a:latin typeface="Microsoft JhengHei"/>
                <a:ea typeface="Microsoft JhengHei"/>
                <a:cs typeface="Microsoft JhengHei"/>
                <a:sym typeface="Microsoft JhengHei"/>
              </a:defRPr>
            </a:pPr>
            <a:r>
              <a:rPr lang="zh-TW" altLang="en-US" sz="2200" dirty="0" smtClean="0"/>
              <a:t>       </a:t>
            </a:r>
            <a:r>
              <a:rPr sz="2200" dirty="0" smtClean="0"/>
              <a:t> </a:t>
            </a:r>
            <a:r>
              <a:rPr sz="3200" b="1" dirty="0">
                <a:solidFill>
                  <a:srgbClr val="002060"/>
                </a:solidFill>
              </a:rPr>
              <a:t>由幾家 ICT </a:t>
            </a:r>
            <a:r>
              <a:rPr sz="3200" b="1" dirty="0" err="1">
                <a:solidFill>
                  <a:srgbClr val="002060"/>
                </a:solidFill>
              </a:rPr>
              <a:t>公司市值看到甚麼</a:t>
            </a:r>
            <a:r>
              <a:rPr sz="2800" b="1" dirty="0" smtClean="0">
                <a:solidFill>
                  <a:srgbClr val="002060"/>
                </a:solidFill>
              </a:rPr>
              <a:t>？</a:t>
            </a:r>
            <a:r>
              <a:rPr lang="zh-TW" altLang="en-US" sz="2800" b="1" dirty="0" smtClean="0">
                <a:solidFill>
                  <a:srgbClr val="002060"/>
                </a:solidFill>
              </a:rPr>
              <a:t> </a:t>
            </a:r>
            <a:r>
              <a:rPr sz="2000" b="1" dirty="0" smtClean="0">
                <a:solidFill>
                  <a:srgbClr val="002060"/>
                </a:solidFill>
              </a:rPr>
              <a:t>(</a:t>
            </a:r>
            <a:r>
              <a:rPr sz="2000" b="1" dirty="0" err="1">
                <a:solidFill>
                  <a:srgbClr val="002060"/>
                </a:solidFill>
              </a:rPr>
              <a:t>根據</a:t>
            </a:r>
            <a:r>
              <a:rPr sz="2000" b="1" dirty="0">
                <a:solidFill>
                  <a:srgbClr val="002060"/>
                </a:solidFill>
              </a:rPr>
              <a:t> 201</a:t>
            </a:r>
            <a:r>
              <a:rPr lang="en-US" sz="2000" b="1" dirty="0">
                <a:solidFill>
                  <a:srgbClr val="002060"/>
                </a:solidFill>
              </a:rPr>
              <a:t>6</a:t>
            </a:r>
            <a:r>
              <a:rPr sz="2000" b="1" dirty="0">
                <a:solidFill>
                  <a:srgbClr val="002060"/>
                </a:solidFill>
              </a:rPr>
              <a:t>/1</a:t>
            </a:r>
            <a:r>
              <a:rPr lang="en-US" sz="2000" b="1" dirty="0">
                <a:solidFill>
                  <a:srgbClr val="002060"/>
                </a:solidFill>
              </a:rPr>
              <a:t>1</a:t>
            </a:r>
            <a:r>
              <a:rPr sz="2000" b="1" dirty="0">
                <a:solidFill>
                  <a:srgbClr val="002060"/>
                </a:solidFill>
              </a:rPr>
              <a:t>/</a:t>
            </a:r>
            <a:r>
              <a:rPr lang="en-US" sz="2000" b="1" dirty="0">
                <a:solidFill>
                  <a:srgbClr val="002060"/>
                </a:solidFill>
              </a:rPr>
              <a:t>01</a:t>
            </a:r>
            <a:r>
              <a:rPr sz="2000" b="1" dirty="0">
                <a:solidFill>
                  <a:srgbClr val="002060"/>
                </a:solidFill>
              </a:rPr>
              <a:t>資料)</a:t>
            </a:r>
            <a:br>
              <a:rPr sz="2000" b="1" dirty="0">
                <a:solidFill>
                  <a:srgbClr val="002060"/>
                </a:solidFill>
              </a:rPr>
            </a:br>
            <a:r>
              <a:rPr sz="2800" b="1" dirty="0" err="1">
                <a:solidFill>
                  <a:srgbClr val="C00000"/>
                </a:solidFill>
              </a:rPr>
              <a:t>環境變得很快</a:t>
            </a:r>
            <a:r>
              <a:rPr sz="2800" b="1" dirty="0">
                <a:solidFill>
                  <a:srgbClr val="C00000"/>
                </a:solidFill>
              </a:rPr>
              <a:t>! </a:t>
            </a:r>
            <a:r>
              <a:rPr sz="2800" b="1" dirty="0" err="1">
                <a:solidFill>
                  <a:srgbClr val="C00000"/>
                </a:solidFill>
              </a:rPr>
              <a:t>很不同</a:t>
            </a:r>
            <a:r>
              <a:rPr sz="2800" b="1" dirty="0">
                <a:solidFill>
                  <a:srgbClr val="C00000"/>
                </a:solidFill>
              </a:rPr>
              <a:t>!</a:t>
            </a:r>
            <a:endParaRPr lang="en-US" sz="2800" b="1" dirty="0">
              <a:solidFill>
                <a:srgbClr val="C00000"/>
              </a:solidFill>
            </a:endParaRPr>
          </a:p>
          <a:p>
            <a:pPr algn="ctr" defTabSz="321457">
              <a:defRPr sz="4800">
                <a:solidFill>
                  <a:srgbClr val="4B802B"/>
                </a:solidFill>
                <a:latin typeface="Microsoft JhengHei"/>
                <a:ea typeface="Microsoft JhengHei"/>
                <a:cs typeface="Microsoft JhengHei"/>
                <a:sym typeface="Microsoft JhengHei"/>
              </a:defRPr>
            </a:pPr>
            <a:r>
              <a:rPr lang="zh-TW" altLang="en-US" sz="2800" b="1" dirty="0">
                <a:solidFill>
                  <a:srgbClr val="C00000"/>
                </a:solidFill>
              </a:rPr>
              <a:t>機會永遠在、待能孕育創意的環境與人來創造</a:t>
            </a:r>
            <a:endParaRPr sz="2800" b="1" dirty="0">
              <a:solidFill>
                <a:srgbClr val="C00000"/>
              </a:solidFill>
            </a:endParaRPr>
          </a:p>
        </p:txBody>
      </p:sp>
      <p:pic>
        <p:nvPicPr>
          <p:cNvPr id="359" name="pasted-image.png"/>
          <p:cNvPicPr>
            <a:picLocks noChangeAspect="1"/>
          </p:cNvPicPr>
          <p:nvPr/>
        </p:nvPicPr>
        <p:blipFill>
          <a:blip r:embed="rId3">
            <a:alphaModFix amt="44350"/>
            <a:extLst/>
          </a:blip>
          <a:stretch>
            <a:fillRect/>
          </a:stretch>
        </p:blipFill>
        <p:spPr>
          <a:xfrm>
            <a:off x="218184" y="6120690"/>
            <a:ext cx="1598657" cy="410766"/>
          </a:xfrm>
          <a:prstGeom prst="rect">
            <a:avLst/>
          </a:prstGeom>
          <a:ln w="12700">
            <a:miter lim="400000"/>
          </a:ln>
        </p:spPr>
      </p:pic>
      <p:sp>
        <p:nvSpPr>
          <p:cNvPr id="360" name="Shape 360"/>
          <p:cNvSpPr>
            <a:spLocks noGrp="1"/>
          </p:cNvSpPr>
          <p:nvPr>
            <p:ph type="sldNum" sz="quarter" idx="2"/>
          </p:nvPr>
        </p:nvSpPr>
        <p:spPr>
          <a:xfrm>
            <a:off x="4442448" y="6629735"/>
            <a:ext cx="259104" cy="267891"/>
          </a:xfrm>
          <a:prstGeom prst="rect">
            <a:avLst/>
          </a:prstGeom>
          <a:extLst>
            <a:ext uri="{C572A759-6A51-4108-AA02-DFA0A04FC94B}">
              <ma14:wrappingTextBoxFlag xmlns="" xmlns:ma14="http://schemas.microsoft.com/office/mac/drawingml/2011/main" val="1"/>
            </a:ext>
          </a:extLst>
        </p:spPr>
        <p:txBody>
          <a:bodyPr/>
          <a:lstStyle>
            <a:lvl1pPr>
              <a:defRPr>
                <a:solidFill>
                  <a:srgbClr val="FFFFFF"/>
                </a:solidFill>
              </a:defRPr>
            </a:lvl1pPr>
          </a:lstStyle>
          <a:p>
            <a:fld id="{86CB4B4D-7CA3-9044-876B-883B54F8677D}" type="slidenum">
              <a:t>23</a:t>
            </a:fld>
            <a:endParaRPr/>
          </a:p>
        </p:txBody>
      </p:sp>
      <p:pic>
        <p:nvPicPr>
          <p:cNvPr id="3" name="圖片 2"/>
          <p:cNvPicPr>
            <a:picLocks noChangeAspect="1"/>
          </p:cNvPicPr>
          <p:nvPr/>
        </p:nvPicPr>
        <p:blipFill>
          <a:blip r:embed="rId4"/>
          <a:stretch>
            <a:fillRect/>
          </a:stretch>
        </p:blipFill>
        <p:spPr>
          <a:xfrm>
            <a:off x="1458967" y="2048738"/>
            <a:ext cx="6127696" cy="3828040"/>
          </a:xfrm>
          <a:prstGeom prst="rect">
            <a:avLst/>
          </a:prstGeom>
        </p:spPr>
      </p:pic>
    </p:spTree>
    <p:extLst>
      <p:ext uri="{BB962C8B-B14F-4D97-AF65-F5344CB8AC3E}">
        <p14:creationId xmlns:p14="http://schemas.microsoft.com/office/powerpoint/2010/main" val="322490206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24</a:t>
            </a:fld>
            <a:endParaRPr lang="zh-TW" altLang="en-US" sz="1200" b="0" smtClean="0">
              <a:solidFill>
                <a:schemeClr val="bg1"/>
              </a:solidFill>
            </a:endParaRPr>
          </a:p>
        </p:txBody>
      </p:sp>
      <p:sp>
        <p:nvSpPr>
          <p:cNvPr id="13315" name="內容版面配置區 2"/>
          <p:cNvSpPr>
            <a:spLocks noGrp="1"/>
          </p:cNvSpPr>
          <p:nvPr>
            <p:ph idx="4294967295"/>
          </p:nvPr>
        </p:nvSpPr>
        <p:spPr>
          <a:xfrm>
            <a:off x="22222" y="692696"/>
            <a:ext cx="9144000" cy="5545138"/>
          </a:xfrm>
        </p:spPr>
        <p:txBody>
          <a:bodyPr>
            <a:normAutofit lnSpcReduction="10000"/>
          </a:bodyPr>
          <a:lstStyle/>
          <a:p>
            <a:pPr marL="0" indent="0" algn="ctr" eaLnBrk="1" hangingPunct="1">
              <a:buNone/>
              <a:defRPr/>
            </a:pPr>
            <a:endParaRPr lang="en-US" altLang="zh-TW" sz="4400" b="0" dirty="0" smtClean="0">
              <a:latin typeface="Arial" panose="020B0604020202020204" pitchFamily="34" charset="0"/>
              <a:ea typeface="Arial Unicode MS" panose="020B0604020202020204" pitchFamily="34" charset="-120"/>
              <a:cs typeface="Arial" panose="020B0604020202020204" pitchFamily="34" charset="0"/>
            </a:endParaRPr>
          </a:p>
          <a:p>
            <a:pPr marL="0" indent="0" algn="ctr" eaLnBrk="1" hangingPunct="1">
              <a:buNone/>
              <a:defRPr/>
            </a:pPr>
            <a:r>
              <a:rPr lang="zh-TW" altLang="en-US" sz="4400" dirty="0" smtClean="0">
                <a:latin typeface="微軟正黑體" panose="020B0604030504040204" pitchFamily="34" charset="-120"/>
                <a:ea typeface="微軟正黑體" panose="020B0604030504040204" pitchFamily="34" charset="-120"/>
                <a:cs typeface="Arial" panose="020B0604020202020204" pitchFamily="34" charset="0"/>
              </a:rPr>
              <a:t>平台力量大</a:t>
            </a:r>
            <a:endParaRPr lang="en-US" altLang="zh-TW" sz="4400" dirty="0" smtClean="0">
              <a:latin typeface="微軟正黑體" panose="020B0604030504040204" pitchFamily="34" charset="-120"/>
              <a:ea typeface="微軟正黑體" panose="020B0604030504040204" pitchFamily="34" charset="-120"/>
              <a:cs typeface="Arial" panose="020B0604020202020204" pitchFamily="34" charset="0"/>
            </a:endParaRPr>
          </a:p>
          <a:p>
            <a:pPr marL="0" indent="0" algn="ctr" eaLnBrk="1" hangingPunct="1">
              <a:buNone/>
              <a:defRPr/>
            </a:pPr>
            <a:r>
              <a:rPr lang="en-US" altLang="zh-TW" sz="4400" dirty="0" smtClean="0">
                <a:latin typeface="Calibri" panose="020F0502020204030204" pitchFamily="34" charset="0"/>
                <a:ea typeface="微軟正黑體" panose="020B0604030504040204" pitchFamily="34" charset="-120"/>
                <a:cs typeface="Arial" panose="020B0604020202020204" pitchFamily="34" charset="0"/>
              </a:rPr>
              <a:t>We have to do something !</a:t>
            </a:r>
          </a:p>
          <a:p>
            <a:pPr marL="0" indent="0" algn="ctr" eaLnBrk="1" hangingPunct="1">
              <a:buNone/>
              <a:defRPr/>
            </a:pPr>
            <a:r>
              <a:rPr lang="en-US" altLang="zh-TW" sz="4400" dirty="0" smtClean="0">
                <a:latin typeface="Calibri" panose="020F0502020204030204" pitchFamily="34" charset="0"/>
                <a:ea typeface="微軟正黑體" panose="020B0604030504040204" pitchFamily="34" charset="-120"/>
                <a:cs typeface="Arial" panose="020B0604020202020204" pitchFamily="34" charset="0"/>
              </a:rPr>
              <a:t>Just do it !</a:t>
            </a:r>
          </a:p>
          <a:p>
            <a:pPr marL="0" indent="0" algn="ctr" eaLnBrk="1" hangingPunct="1">
              <a:buNone/>
              <a:defRPr/>
            </a:pPr>
            <a:endParaRPr lang="en-US" altLang="zh-TW" sz="4400" b="0" dirty="0" smtClean="0">
              <a:latin typeface="Arial" panose="020B0604020202020204" pitchFamily="34" charset="0"/>
              <a:ea typeface="Arial Unicode MS" panose="020B0604020202020204" pitchFamily="34" charset="-120"/>
              <a:cs typeface="Arial" panose="020B0604020202020204" pitchFamily="34" charset="0"/>
            </a:endParaRPr>
          </a:p>
          <a:p>
            <a:pPr marL="0" indent="0" algn="ctr" eaLnBrk="1" hangingPunct="1">
              <a:buNone/>
              <a:defRPr/>
            </a:pPr>
            <a:r>
              <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2009</a:t>
            </a:r>
            <a:r>
              <a:rPr lang="zh-TW" altLang="en-US"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 開發 </a:t>
            </a:r>
            <a:r>
              <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SaaS for SME </a:t>
            </a:r>
          </a:p>
          <a:p>
            <a:pPr marL="0" indent="0" algn="ctr" eaLnBrk="1" hangingPunct="1">
              <a:buNone/>
              <a:defRPr/>
            </a:pPr>
            <a:r>
              <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2016 SaaS </a:t>
            </a:r>
            <a:r>
              <a:rPr lang="zh-TW" altLang="en-US"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開發 與 生態結盟</a:t>
            </a:r>
          </a:p>
        </p:txBody>
      </p:sp>
    </p:spTree>
    <p:extLst>
      <p:ext uri="{BB962C8B-B14F-4D97-AF65-F5344CB8AC3E}">
        <p14:creationId xmlns:p14="http://schemas.microsoft.com/office/powerpoint/2010/main" val="95914734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0" y="301625"/>
            <a:ext cx="9144000"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pPr>
            <a:r>
              <a:rPr lang="zh-TW" altLang="en-US" sz="2800" dirty="0" smtClean="0">
                <a:solidFill>
                  <a:srgbClr val="262626"/>
                </a:solidFill>
                <a:latin typeface="微軟正黑體" pitchFamily="34" charset="-120"/>
                <a:ea typeface="微軟正黑體" pitchFamily="34" charset="-120"/>
              </a:rPr>
              <a:t>架構剖析 </a:t>
            </a:r>
            <a:r>
              <a:rPr lang="en-US" altLang="zh-TW" sz="2800" dirty="0" smtClean="0">
                <a:solidFill>
                  <a:srgbClr val="262626"/>
                </a:solidFill>
                <a:latin typeface="微軟正黑體" pitchFamily="34" charset="-120"/>
                <a:ea typeface="新細明體" pitchFamily="18" charset="-120"/>
                <a:cs typeface="Times New Roman" pitchFamily="18" charset="0"/>
              </a:rPr>
              <a:t/>
            </a:r>
            <a:br>
              <a:rPr lang="en-US" altLang="zh-TW" sz="2800" dirty="0" smtClean="0">
                <a:solidFill>
                  <a:srgbClr val="262626"/>
                </a:solidFill>
                <a:latin typeface="微軟正黑體" pitchFamily="34" charset="-120"/>
                <a:ea typeface="新細明體" pitchFamily="18" charset="-120"/>
                <a:cs typeface="Times New Roman" pitchFamily="18" charset="0"/>
              </a:rPr>
            </a:br>
            <a:r>
              <a:rPr lang="en-US" altLang="zh-TW" sz="2800" dirty="0" smtClean="0">
                <a:solidFill>
                  <a:srgbClr val="262626"/>
                </a:solidFill>
                <a:latin typeface="微軟正黑體" pitchFamily="34" charset="-120"/>
                <a:ea typeface="新細明體" pitchFamily="18" charset="-120"/>
                <a:cs typeface="Times New Roman" pitchFamily="18" charset="0"/>
              </a:rPr>
              <a:t> NIST </a:t>
            </a:r>
            <a:r>
              <a:rPr lang="zh-TW" altLang="en-US" sz="2800" dirty="0" smtClean="0">
                <a:solidFill>
                  <a:srgbClr val="262626"/>
                </a:solidFill>
                <a:latin typeface="微軟正黑體" pitchFamily="34" charset="-120"/>
                <a:ea typeface="微軟正黑體" pitchFamily="34" charset="-120"/>
              </a:rPr>
              <a:t>雲端架構與生態</a:t>
            </a:r>
            <a:r>
              <a:rPr lang="en-US" altLang="zh-TW" sz="2800" dirty="0" smtClean="0">
                <a:solidFill>
                  <a:srgbClr val="262626"/>
                </a:solidFill>
                <a:latin typeface="微軟正黑體" pitchFamily="34" charset="-120"/>
                <a:ea typeface="新細明體" pitchFamily="18" charset="-120"/>
                <a:cs typeface="Times New Roman" pitchFamily="18" charset="0"/>
              </a:rPr>
              <a:t/>
            </a:r>
            <a:br>
              <a:rPr lang="en-US" altLang="zh-TW" sz="2800" dirty="0" smtClean="0">
                <a:solidFill>
                  <a:srgbClr val="262626"/>
                </a:solidFill>
                <a:latin typeface="微軟正黑體" pitchFamily="34" charset="-120"/>
                <a:ea typeface="新細明體" pitchFamily="18" charset="-120"/>
                <a:cs typeface="Times New Roman" pitchFamily="18" charset="0"/>
              </a:rPr>
            </a:br>
            <a:endParaRPr lang="en-US" altLang="zh-TW" sz="2800" dirty="0" smtClean="0">
              <a:solidFill>
                <a:srgbClr val="262626"/>
              </a:solidFill>
              <a:latin typeface="微軟正黑體" pitchFamily="34" charset="-120"/>
              <a:ea typeface="新細明體" pitchFamily="18" charset="-120"/>
              <a:cs typeface="Times New Roman" pitchFamily="18" charset="0"/>
            </a:endParaRPr>
          </a:p>
        </p:txBody>
      </p:sp>
      <p:sp>
        <p:nvSpPr>
          <p:cNvPr id="76803" name="TextBox 5"/>
          <p:cNvSpPr txBox="1">
            <a:spLocks noChangeArrowheads="1"/>
          </p:cNvSpPr>
          <p:nvPr/>
        </p:nvSpPr>
        <p:spPr bwMode="auto">
          <a:xfrm>
            <a:off x="670274" y="5995987"/>
            <a:ext cx="492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en-US" altLang="zh-TW" sz="1400" dirty="0"/>
              <a:t>Ref. http://www.nist.gov/customcf/get_pdf.cfm?pub_id=909505</a:t>
            </a:r>
          </a:p>
        </p:txBody>
      </p:sp>
      <p:pic>
        <p:nvPicPr>
          <p:cNvPr id="76804" name="圖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5"/>
            <a:ext cx="8351837"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p:cNvSpPr/>
          <p:nvPr/>
        </p:nvSpPr>
        <p:spPr>
          <a:xfrm>
            <a:off x="4557713" y="2165350"/>
            <a:ext cx="1571625" cy="4746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6" name="橢圓 5"/>
          <p:cNvSpPr/>
          <p:nvPr/>
        </p:nvSpPr>
        <p:spPr>
          <a:xfrm>
            <a:off x="3433763" y="1412875"/>
            <a:ext cx="2247900" cy="4746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7" name="橢圓 6"/>
          <p:cNvSpPr/>
          <p:nvPr/>
        </p:nvSpPr>
        <p:spPr>
          <a:xfrm>
            <a:off x="7337425" y="1712913"/>
            <a:ext cx="1131888" cy="4746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8" name="橢圓 7"/>
          <p:cNvSpPr/>
          <p:nvPr/>
        </p:nvSpPr>
        <p:spPr>
          <a:xfrm>
            <a:off x="696913" y="1906588"/>
            <a:ext cx="1174750" cy="4746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9" name="橢圓 8"/>
          <p:cNvSpPr/>
          <p:nvPr/>
        </p:nvSpPr>
        <p:spPr>
          <a:xfrm>
            <a:off x="696913" y="2949575"/>
            <a:ext cx="1174750" cy="4746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 name="矩形 1"/>
          <p:cNvSpPr/>
          <p:nvPr/>
        </p:nvSpPr>
        <p:spPr>
          <a:xfrm>
            <a:off x="696914" y="2348880"/>
            <a:ext cx="1282798" cy="45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消費者</a:t>
            </a:r>
            <a:endParaRPr lang="en-US" altLang="zh-TW" sz="1600" dirty="0" smtClean="0"/>
          </a:p>
          <a:p>
            <a:pPr algn="ctr"/>
            <a:r>
              <a:rPr lang="zh-TW" altLang="en-US" sz="1600" dirty="0"/>
              <a:t>供應者</a:t>
            </a:r>
          </a:p>
        </p:txBody>
      </p:sp>
    </p:spTree>
    <p:extLst>
      <p:ext uri="{BB962C8B-B14F-4D97-AF65-F5344CB8AC3E}">
        <p14:creationId xmlns:p14="http://schemas.microsoft.com/office/powerpoint/2010/main" val="1148273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412976" y="316252"/>
            <a:ext cx="8110538"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2800" dirty="0">
                <a:solidFill>
                  <a:srgbClr val="262626"/>
                </a:solidFill>
                <a:latin typeface="微軟正黑體" pitchFamily="34" charset="-120"/>
                <a:ea typeface="微軟正黑體" pitchFamily="34" charset="-120"/>
              </a:rPr>
              <a:t>架構剖析</a:t>
            </a:r>
            <a:r>
              <a:rPr lang="en-US" altLang="zh-TW" sz="2800" dirty="0" smtClean="0">
                <a:solidFill>
                  <a:srgbClr val="262626"/>
                </a:solidFill>
                <a:latin typeface="微軟正黑體" pitchFamily="34" charset="-120"/>
                <a:ea typeface="新細明體" pitchFamily="18" charset="-120"/>
                <a:cs typeface="Times New Roman" pitchFamily="18" charset="0"/>
              </a:rPr>
              <a:t/>
            </a:r>
            <a:br>
              <a:rPr lang="en-US" altLang="zh-TW" sz="2800" dirty="0" smtClean="0">
                <a:solidFill>
                  <a:srgbClr val="262626"/>
                </a:solidFill>
                <a:latin typeface="微軟正黑體" pitchFamily="34" charset="-120"/>
                <a:ea typeface="新細明體" pitchFamily="18" charset="-120"/>
                <a:cs typeface="Times New Roman" pitchFamily="18" charset="0"/>
              </a:rPr>
            </a:br>
            <a:r>
              <a:rPr lang="en-US" altLang="zh-TW" sz="2800" dirty="0" smtClean="0">
                <a:solidFill>
                  <a:srgbClr val="262626"/>
                </a:solidFill>
                <a:latin typeface="微軟正黑體" pitchFamily="34" charset="-120"/>
                <a:ea typeface="新細明體" pitchFamily="18" charset="-120"/>
                <a:cs typeface="Times New Roman" pitchFamily="18" charset="0"/>
              </a:rPr>
              <a:t>Cloud Service Management</a:t>
            </a:r>
            <a:br>
              <a:rPr lang="en-US" altLang="zh-TW" sz="2800" dirty="0" smtClean="0">
                <a:solidFill>
                  <a:srgbClr val="262626"/>
                </a:solidFill>
                <a:latin typeface="微軟正黑體" pitchFamily="34" charset="-120"/>
                <a:ea typeface="新細明體" pitchFamily="18" charset="-120"/>
                <a:cs typeface="Times New Roman" pitchFamily="18" charset="0"/>
              </a:rPr>
            </a:br>
            <a:endParaRPr lang="en-US" altLang="zh-TW" sz="2800" dirty="0" smtClean="0">
              <a:solidFill>
                <a:srgbClr val="262626"/>
              </a:solidFill>
              <a:latin typeface="微軟正黑體" pitchFamily="34" charset="-120"/>
              <a:ea typeface="新細明體" pitchFamily="18" charset="-120"/>
              <a:cs typeface="Times New Roman" pitchFamily="18" charset="0"/>
            </a:endParaRPr>
          </a:p>
        </p:txBody>
      </p:sp>
      <p:pic>
        <p:nvPicPr>
          <p:cNvPr id="77827" name="內容版面配置區 3"/>
          <p:cNvPicPr>
            <a:picLocks noGrp="1" noChangeAspect="1"/>
          </p:cNvPicPr>
          <p:nvPr>
            <p:ph idx="4294967295"/>
          </p:nvPr>
        </p:nvPicPr>
        <p:blipFill>
          <a:blip r:embed="rId2">
            <a:extLst>
              <a:ext uri="{28A0092B-C50C-407E-A947-70E740481C1C}">
                <a14:useLocalDpi xmlns:a14="http://schemas.microsoft.com/office/drawing/2010/main" val="0"/>
              </a:ext>
            </a:extLst>
          </a:blip>
          <a:srcRect l="3413" r="3413"/>
          <a:stretch>
            <a:fillRect/>
          </a:stretch>
        </p:blipFill>
        <p:spPr bwMode="auto">
          <a:xfrm>
            <a:off x="611560" y="1124857"/>
            <a:ext cx="8110538" cy="4810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6"/>
          <p:cNvSpPr txBox="1">
            <a:spLocks noChangeArrowheads="1"/>
          </p:cNvSpPr>
          <p:nvPr/>
        </p:nvSpPr>
        <p:spPr bwMode="auto">
          <a:xfrm>
            <a:off x="1835696" y="5934982"/>
            <a:ext cx="492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en-US" altLang="zh-TW" sz="1400" dirty="0"/>
              <a:t>Ref. http://www.nist.gov/customcf/get_pdf.cfm?pub_id=909505</a:t>
            </a:r>
          </a:p>
        </p:txBody>
      </p:sp>
      <p:sp>
        <p:nvSpPr>
          <p:cNvPr id="5" name="橢圓 4"/>
          <p:cNvSpPr/>
          <p:nvPr/>
        </p:nvSpPr>
        <p:spPr>
          <a:xfrm>
            <a:off x="2938689" y="1214777"/>
            <a:ext cx="3059113" cy="5143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6" name="橢圓 5"/>
          <p:cNvSpPr/>
          <p:nvPr/>
        </p:nvSpPr>
        <p:spPr>
          <a:xfrm>
            <a:off x="1835696" y="1797843"/>
            <a:ext cx="1577975" cy="4746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7" name="橢圓 6"/>
          <p:cNvSpPr/>
          <p:nvPr/>
        </p:nvSpPr>
        <p:spPr>
          <a:xfrm>
            <a:off x="3459708" y="1874044"/>
            <a:ext cx="1676400" cy="4746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8" name="橢圓 7"/>
          <p:cNvSpPr/>
          <p:nvPr/>
        </p:nvSpPr>
        <p:spPr>
          <a:xfrm>
            <a:off x="5364088" y="1874044"/>
            <a:ext cx="1806575" cy="4746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5785591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9" descr="pi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3813"/>
            <a:ext cx="914241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2" descr="\\Mac\Home\Desktop\未命名-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363" y="5589588"/>
            <a:ext cx="5768976"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bject 2"/>
          <p:cNvSpPr>
            <a:spLocks/>
          </p:cNvSpPr>
          <p:nvPr/>
        </p:nvSpPr>
        <p:spPr bwMode="auto">
          <a:xfrm>
            <a:off x="1001713" y="-4763"/>
            <a:ext cx="0" cy="1098551"/>
          </a:xfrm>
          <a:custGeom>
            <a:avLst/>
            <a:gdLst>
              <a:gd name="T0" fmla="*/ 0 h 1562442"/>
              <a:gd name="T1" fmla="*/ 0 h 1562442"/>
              <a:gd name="T2" fmla="*/ 0 60000 65536"/>
              <a:gd name="T3" fmla="*/ 0 60000 65536"/>
              <a:gd name="T4" fmla="*/ 0 h 1562442"/>
              <a:gd name="T5" fmla="*/ 1562442 h 1562442"/>
            </a:gdLst>
            <a:ahLst/>
            <a:cxnLst>
              <a:cxn ang="T2">
                <a:pos x="0" y="T0"/>
              </a:cxn>
              <a:cxn ang="T3">
                <a:pos x="0" y="T1"/>
              </a:cxn>
            </a:cxnLst>
            <a:rect l="0" t="T4" r="0" b="T5"/>
            <a:pathLst>
              <a:path h="1562442">
                <a:moveTo>
                  <a:pt x="0" y="0"/>
                </a:moveTo>
                <a:lnTo>
                  <a:pt x="0"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5605" name="object 4"/>
          <p:cNvSpPr txBox="1">
            <a:spLocks noChangeArrowheads="1"/>
          </p:cNvSpPr>
          <p:nvPr/>
        </p:nvSpPr>
        <p:spPr bwMode="auto">
          <a:xfrm>
            <a:off x="0" y="362744"/>
            <a:ext cx="9142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sz="3200" dirty="0">
                <a:solidFill>
                  <a:srgbClr val="262626"/>
                </a:solidFill>
                <a:latin typeface="微軟正黑體" pitchFamily="34" charset="-120"/>
                <a:ea typeface="微軟正黑體" pitchFamily="34" charset="-120"/>
              </a:rPr>
              <a:t>雲端應用 </a:t>
            </a:r>
            <a:r>
              <a:rPr lang="en-US" altLang="zh-TW" sz="3200" dirty="0">
                <a:solidFill>
                  <a:srgbClr val="262626"/>
                </a:solidFill>
                <a:latin typeface="微軟正黑體" pitchFamily="34" charset="-120"/>
                <a:ea typeface="微軟正黑體" pitchFamily="34" charset="-120"/>
              </a:rPr>
              <a:t>- SaaS </a:t>
            </a:r>
            <a:r>
              <a:rPr lang="zh-TW" altLang="en-US" sz="3200" dirty="0" smtClean="0">
                <a:solidFill>
                  <a:srgbClr val="262626"/>
                </a:solidFill>
                <a:latin typeface="微軟正黑體" pitchFamily="34" charset="-120"/>
                <a:ea typeface="微軟正黑體" pitchFamily="34" charset="-120"/>
              </a:rPr>
              <a:t>租用</a:t>
            </a:r>
            <a:endParaRPr lang="en-US" altLang="zh-TW" sz="3200" dirty="0" smtClean="0">
              <a:solidFill>
                <a:srgbClr val="262626"/>
              </a:solidFill>
              <a:latin typeface="微軟正黑體" pitchFamily="34" charset="-120"/>
              <a:ea typeface="微軟正黑體" pitchFamily="34" charset="-120"/>
            </a:endParaRPr>
          </a:p>
          <a:p>
            <a:pPr algn="ctr"/>
            <a:r>
              <a:rPr lang="zh-TW" altLang="en-US" sz="3200" dirty="0">
                <a:solidFill>
                  <a:srgbClr val="262626"/>
                </a:solidFill>
                <a:latin typeface="微軟正黑體" pitchFamily="34" charset="-120"/>
                <a:ea typeface="微軟正黑體" pitchFamily="34" charset="-120"/>
              </a:rPr>
              <a:t>費用</a:t>
            </a:r>
            <a:r>
              <a:rPr lang="zh-TW" altLang="en-US" sz="3200" dirty="0" smtClean="0">
                <a:solidFill>
                  <a:srgbClr val="262626"/>
                </a:solidFill>
                <a:latin typeface="微軟正黑體" pitchFamily="34" charset="-120"/>
                <a:ea typeface="微軟正黑體" pitchFamily="34" charset="-120"/>
              </a:rPr>
              <a:t>低</a:t>
            </a:r>
            <a:r>
              <a:rPr lang="en-US" altLang="zh-TW" sz="3200" dirty="0" smtClean="0">
                <a:solidFill>
                  <a:srgbClr val="262626"/>
                </a:solidFill>
                <a:latin typeface="微軟正黑體" pitchFamily="34" charset="-120"/>
                <a:ea typeface="微軟正黑體" pitchFamily="34" charset="-120"/>
              </a:rPr>
              <a:t>, </a:t>
            </a:r>
            <a:r>
              <a:rPr lang="zh-TW" altLang="en-US" sz="3200" dirty="0" smtClean="0">
                <a:solidFill>
                  <a:srgbClr val="262626"/>
                </a:solidFill>
                <a:latin typeface="微軟正黑體" pitchFamily="34" charset="-120"/>
                <a:ea typeface="微軟正黑體" pitchFamily="34" charset="-120"/>
              </a:rPr>
              <a:t>即刻</a:t>
            </a:r>
            <a:r>
              <a:rPr lang="zh-TW" altLang="en-US" sz="3200" dirty="0">
                <a:solidFill>
                  <a:srgbClr val="262626"/>
                </a:solidFill>
                <a:latin typeface="微軟正黑體" pitchFamily="34" charset="-120"/>
                <a:ea typeface="微軟正黑體" pitchFamily="34" charset="-120"/>
              </a:rPr>
              <a:t>有</a:t>
            </a:r>
            <a:r>
              <a:rPr lang="zh-TW" altLang="en-US" sz="3200" dirty="0" smtClean="0">
                <a:solidFill>
                  <a:srgbClr val="262626"/>
                </a:solidFill>
                <a:latin typeface="微軟正黑體" pitchFamily="34" charset="-120"/>
                <a:ea typeface="微軟正黑體" pitchFamily="34" charset="-120"/>
              </a:rPr>
              <a:t> </a:t>
            </a:r>
            <a:r>
              <a:rPr lang="en-US" altLang="zh-TW" sz="3200" dirty="0" smtClean="0">
                <a:solidFill>
                  <a:srgbClr val="262626"/>
                </a:solidFill>
                <a:latin typeface="微軟正黑體" pitchFamily="34" charset="-120"/>
                <a:ea typeface="微軟正黑體" pitchFamily="34" charset="-120"/>
              </a:rPr>
              <a:t>e </a:t>
            </a:r>
            <a:r>
              <a:rPr lang="zh-TW" altLang="en-US" sz="3200" dirty="0" smtClean="0">
                <a:solidFill>
                  <a:srgbClr val="262626"/>
                </a:solidFill>
                <a:latin typeface="微軟正黑體" pitchFamily="34" charset="-120"/>
                <a:ea typeface="微軟正黑體" pitchFamily="34" charset="-120"/>
              </a:rPr>
              <a:t>化</a:t>
            </a:r>
            <a:r>
              <a:rPr lang="zh-TW" altLang="en-US" sz="3200" dirty="0">
                <a:solidFill>
                  <a:srgbClr val="262626"/>
                </a:solidFill>
                <a:latin typeface="微軟正黑體" pitchFamily="34" charset="-120"/>
                <a:ea typeface="微軟正黑體" pitchFamily="34" charset="-120"/>
              </a:rPr>
              <a:t>系統可用</a:t>
            </a:r>
            <a:r>
              <a:rPr lang="zh-TW" altLang="en-US" sz="3200" dirty="0" smtClean="0">
                <a:solidFill>
                  <a:srgbClr val="262626"/>
                </a:solidFill>
                <a:latin typeface="微軟正黑體" pitchFamily="34" charset="-120"/>
                <a:ea typeface="微軟正黑體" pitchFamily="34" charset="-120"/>
              </a:rPr>
              <a:t> </a:t>
            </a:r>
            <a:endParaRPr lang="zh-TW" altLang="en-US" sz="3200" dirty="0">
              <a:solidFill>
                <a:srgbClr val="262626"/>
              </a:solidFill>
              <a:latin typeface="微軟正黑體" pitchFamily="34" charset="-120"/>
              <a:ea typeface="微軟正黑體" pitchFamily="34" charset="-120"/>
            </a:endParaRPr>
          </a:p>
        </p:txBody>
      </p:sp>
      <p:sp>
        <p:nvSpPr>
          <p:cNvPr id="25606" name="object 85"/>
          <p:cNvSpPr txBox="1">
            <a:spLocks noChangeArrowheads="1"/>
          </p:cNvSpPr>
          <p:nvPr/>
        </p:nvSpPr>
        <p:spPr bwMode="auto">
          <a:xfrm>
            <a:off x="1096963" y="5537472"/>
            <a:ext cx="7358062"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spcBef>
                <a:spcPts val="50"/>
              </a:spcBef>
            </a:pPr>
            <a:endParaRPr lang="en-US" altLang="zh-TW" sz="900" dirty="0">
              <a:latin typeface="微軟正黑體" pitchFamily="34" charset="-120"/>
              <a:ea typeface="微軟正黑體" pitchFamily="34" charset="-120"/>
            </a:endParaRPr>
          </a:p>
          <a:p>
            <a:pPr algn="ctr"/>
            <a:r>
              <a:rPr lang="en-US" altLang="zh-TW" sz="2800" dirty="0">
                <a:solidFill>
                  <a:srgbClr val="FFFFFF"/>
                </a:solidFill>
                <a:latin typeface="微軟正黑體" pitchFamily="34" charset="-120"/>
                <a:ea typeface="微軟正黑體" pitchFamily="34" charset="-120"/>
              </a:rPr>
              <a:t>GSS Cloud </a:t>
            </a:r>
            <a:r>
              <a:rPr lang="zh-TW" altLang="en-US" sz="2800" dirty="0">
                <a:solidFill>
                  <a:srgbClr val="FFFFFF"/>
                </a:solidFill>
                <a:latin typeface="微軟正黑體" pitchFamily="34" charset="-120"/>
                <a:ea typeface="微軟正黑體" pitchFamily="34" charset="-120"/>
              </a:rPr>
              <a:t>雲端服務採購平台</a:t>
            </a:r>
            <a:endParaRPr lang="zh-TW" altLang="en-US" sz="2800" dirty="0">
              <a:latin typeface="微軟正黑體" pitchFamily="34" charset="-120"/>
              <a:ea typeface="微軟正黑體" pitchFamily="34" charset="-120"/>
            </a:endParaRPr>
          </a:p>
          <a:p>
            <a:pPr algn="ctr"/>
            <a:r>
              <a:rPr lang="en-US" altLang="zh-TW" sz="2800" dirty="0">
                <a:solidFill>
                  <a:srgbClr val="FFFFFF"/>
                </a:solidFill>
                <a:latin typeface="微軟正黑體" pitchFamily="34" charset="-120"/>
                <a:ea typeface="微軟正黑體" pitchFamily="34" charset="-120"/>
              </a:rPr>
              <a:t>www.gsscloud.com</a:t>
            </a:r>
            <a:endParaRPr lang="zh-TW" altLang="zh-TW" sz="2800" dirty="0">
              <a:latin typeface="微軟正黑體" pitchFamily="34" charset="-120"/>
              <a:ea typeface="微軟正黑體" pitchFamily="34" charset="-120"/>
            </a:endParaRPr>
          </a:p>
        </p:txBody>
      </p:sp>
      <p:grpSp>
        <p:nvGrpSpPr>
          <p:cNvPr id="25607" name="Group 4"/>
          <p:cNvGrpSpPr>
            <a:grpSpLocks/>
          </p:cNvGrpSpPr>
          <p:nvPr/>
        </p:nvGrpSpPr>
        <p:grpSpPr bwMode="auto">
          <a:xfrm>
            <a:off x="1690688" y="1411883"/>
            <a:ext cx="5583237" cy="4189413"/>
            <a:chOff x="285750" y="1196752"/>
            <a:chExt cx="5582394" cy="4189998"/>
          </a:xfrm>
        </p:grpSpPr>
        <p:sp>
          <p:nvSpPr>
            <p:cNvPr id="7" name="object 16"/>
            <p:cNvSpPr>
              <a:spLocks noChangeArrowheads="1"/>
            </p:cNvSpPr>
            <p:nvPr/>
          </p:nvSpPr>
          <p:spPr bwMode="auto">
            <a:xfrm>
              <a:off x="285750" y="1196752"/>
              <a:ext cx="5582394" cy="4189998"/>
            </a:xfrm>
            <a:prstGeom prst="flowChartAlternateProcess">
              <a:avLst/>
            </a:prstGeom>
            <a:blipFill dpi="0" rotWithShape="1">
              <a:blip r:embed="rId4"/>
              <a:srcRect/>
              <a:stretch>
                <a:fillRect/>
              </a:stretch>
            </a:blip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defRPr/>
              </a:pPr>
              <a:r>
                <a:rPr lang="en-US" altLang="zh-TW" sz="1200" smtClean="0">
                  <a:latin typeface="微軟正黑體" pitchFamily="34" charset="-120"/>
                  <a:ea typeface="微軟正黑體" pitchFamily="34" charset="-120"/>
                </a:rPr>
                <a:t>`</a:t>
              </a:r>
              <a:endParaRPr lang="zh-TW" altLang="zh-TW" sz="1200" smtClean="0">
                <a:latin typeface="微軟正黑體" pitchFamily="34" charset="-120"/>
                <a:ea typeface="微軟正黑體" pitchFamily="34" charset="-120"/>
              </a:endParaRPr>
            </a:p>
          </p:txBody>
        </p:sp>
        <p:sp>
          <p:nvSpPr>
            <p:cNvPr id="25610" name="object 21"/>
            <p:cNvSpPr>
              <a:spLocks/>
            </p:cNvSpPr>
            <p:nvPr/>
          </p:nvSpPr>
          <p:spPr bwMode="auto">
            <a:xfrm>
              <a:off x="294680" y="2448464"/>
              <a:ext cx="5573464" cy="764512"/>
            </a:xfrm>
            <a:custGeom>
              <a:avLst/>
              <a:gdLst>
                <a:gd name="T0" fmla="*/ 835052788 w 3897198"/>
                <a:gd name="T1" fmla="*/ 292 h 1342516"/>
                <a:gd name="T2" fmla="*/ 0 w 3897198"/>
                <a:gd name="T3" fmla="*/ 292 h 1342516"/>
                <a:gd name="T4" fmla="*/ 0 w 3897198"/>
                <a:gd name="T5" fmla="*/ 0 h 1342516"/>
                <a:gd name="T6" fmla="*/ 835052788 w 3897198"/>
                <a:gd name="T7" fmla="*/ 0 h 1342516"/>
                <a:gd name="T8" fmla="*/ 835052788 w 3897198"/>
                <a:gd name="T9" fmla="*/ 292 h 1342516"/>
                <a:gd name="T10" fmla="*/ 0 60000 65536"/>
                <a:gd name="T11" fmla="*/ 0 60000 65536"/>
                <a:gd name="T12" fmla="*/ 0 60000 65536"/>
                <a:gd name="T13" fmla="*/ 0 60000 65536"/>
                <a:gd name="T14" fmla="*/ 0 60000 65536"/>
                <a:gd name="T15" fmla="*/ 0 w 3897198"/>
                <a:gd name="T16" fmla="*/ 0 h 1342516"/>
                <a:gd name="T17" fmla="*/ 3897198 w 3897198"/>
                <a:gd name="T18" fmla="*/ 1342516 h 1342516"/>
              </a:gdLst>
              <a:ahLst/>
              <a:cxnLst>
                <a:cxn ang="T10">
                  <a:pos x="T0" y="T1"/>
                </a:cxn>
                <a:cxn ang="T11">
                  <a:pos x="T2" y="T3"/>
                </a:cxn>
                <a:cxn ang="T12">
                  <a:pos x="T4" y="T5"/>
                </a:cxn>
                <a:cxn ang="T13">
                  <a:pos x="T6" y="T7"/>
                </a:cxn>
                <a:cxn ang="T14">
                  <a:pos x="T8" y="T9"/>
                </a:cxn>
              </a:cxnLst>
              <a:rect l="T15" t="T16" r="T17" b="T18"/>
              <a:pathLst>
                <a:path w="3897198" h="1342516">
                  <a:moveTo>
                    <a:pt x="3897198" y="1342516"/>
                  </a:moveTo>
                  <a:lnTo>
                    <a:pt x="0" y="1342516"/>
                  </a:lnTo>
                  <a:lnTo>
                    <a:pt x="0" y="0"/>
                  </a:lnTo>
                  <a:lnTo>
                    <a:pt x="3897198" y="0"/>
                  </a:lnTo>
                  <a:lnTo>
                    <a:pt x="3897198" y="1342516"/>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5611" name="群組 53"/>
            <p:cNvGrpSpPr>
              <a:grpSpLocks/>
            </p:cNvGrpSpPr>
            <p:nvPr/>
          </p:nvGrpSpPr>
          <p:grpSpPr bwMode="auto">
            <a:xfrm>
              <a:off x="539552" y="1772816"/>
              <a:ext cx="5214193" cy="579051"/>
              <a:chOff x="539552" y="1631470"/>
              <a:chExt cx="5214193" cy="579051"/>
            </a:xfrm>
          </p:grpSpPr>
          <p:pic>
            <p:nvPicPr>
              <p:cNvPr id="25634" name="Picture 2" descr="\\Mac\1TB-02\GSS_Logo\Logo_VItal\logo-png\logo-vit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631470"/>
                <a:ext cx="1773723" cy="52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文字方塊 133"/>
              <p:cNvSpPr txBox="1">
                <a:spLocks noChangeArrowheads="1"/>
              </p:cNvSpPr>
              <p:nvPr/>
            </p:nvSpPr>
            <p:spPr bwMode="auto">
              <a:xfrm>
                <a:off x="2337425" y="1687301"/>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a:latin typeface="微軟正黑體" pitchFamily="34" charset="-120"/>
                    <a:ea typeface="微軟正黑體" pitchFamily="34" charset="-120"/>
                  </a:rPr>
                  <a:t>全方位雲端服務家族</a:t>
                </a:r>
              </a:p>
            </p:txBody>
          </p:sp>
        </p:grpSp>
        <p:pic>
          <p:nvPicPr>
            <p:cNvPr id="25612" name="Picture 2" descr="\\Mac\Home\Desktop\未命名-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2791" y="2592479"/>
              <a:ext cx="435313" cy="52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3" descr="\\Mac\Home\Desktop\未命名-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694" y="2624195"/>
              <a:ext cx="456041" cy="4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4" descr="\\Mac\Home\Desktop\未命名-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0045" y="2656118"/>
              <a:ext cx="465163" cy="40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5" descr="\\Mac\Home\Desktop\未命名-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281" y="2600937"/>
              <a:ext cx="371218" cy="5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6" descr="\\Mac\Home\Desktop\未命名-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8754" y="2686216"/>
              <a:ext cx="501645" cy="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7" descr="\\Mac\Home\Desktop\未命名-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1446" y="2628756"/>
              <a:ext cx="437801" cy="45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9" descr="\\Mac\Home\Desktop\未命名-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73945" y="2628756"/>
              <a:ext cx="373955" cy="45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9" name="群組 50"/>
            <p:cNvGrpSpPr>
              <a:grpSpLocks/>
            </p:cNvGrpSpPr>
            <p:nvPr/>
          </p:nvGrpSpPr>
          <p:grpSpPr bwMode="auto">
            <a:xfrm>
              <a:off x="467544" y="3360731"/>
              <a:ext cx="5295299" cy="1652445"/>
              <a:chOff x="467544" y="3360731"/>
              <a:chExt cx="5295299" cy="1652445"/>
            </a:xfrm>
          </p:grpSpPr>
          <p:sp>
            <p:nvSpPr>
              <p:cNvPr id="144" name="文字方塊 143"/>
              <p:cNvSpPr txBox="1"/>
              <p:nvPr/>
            </p:nvSpPr>
            <p:spPr>
              <a:xfrm>
                <a:off x="1763489" y="3413211"/>
                <a:ext cx="1441232" cy="308018"/>
              </a:xfrm>
              <a:prstGeom prst="rect">
                <a:avLst/>
              </a:prstGeom>
              <a:noFill/>
            </p:spPr>
            <p:txBody>
              <a:bodyPr wrap="none">
                <a:spAutoFit/>
              </a:bodyPr>
              <a:lstStyle/>
              <a:p>
                <a:pPr>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表單與文件管理</a:t>
                </a:r>
              </a:p>
            </p:txBody>
          </p:sp>
          <p:sp>
            <p:nvSpPr>
              <p:cNvPr id="145" name="文字方塊 144"/>
              <p:cNvSpPr txBox="1"/>
              <p:nvPr/>
            </p:nvSpPr>
            <p:spPr>
              <a:xfrm>
                <a:off x="2412679" y="4278520"/>
                <a:ext cx="903151" cy="308018"/>
              </a:xfrm>
              <a:prstGeom prst="rect">
                <a:avLst/>
              </a:prstGeom>
              <a:noFill/>
            </p:spPr>
            <p:txBody>
              <a:bodyPr wrap="none">
                <a:spAutoFit/>
              </a:bodyPr>
              <a:lstStyle/>
              <a:p>
                <a:pPr>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公文管理</a:t>
                </a:r>
              </a:p>
            </p:txBody>
          </p:sp>
          <p:sp>
            <p:nvSpPr>
              <p:cNvPr id="146" name="文字方塊 145"/>
              <p:cNvSpPr txBox="1"/>
              <p:nvPr/>
            </p:nvSpPr>
            <p:spPr>
              <a:xfrm>
                <a:off x="1942850" y="3859362"/>
                <a:ext cx="1261871" cy="308018"/>
              </a:xfrm>
              <a:prstGeom prst="rect">
                <a:avLst/>
              </a:prstGeom>
              <a:noFill/>
            </p:spPr>
            <p:txBody>
              <a:bodyPr wrap="none">
                <a:spAutoFit/>
              </a:bodyPr>
              <a:lstStyle/>
              <a:p>
                <a:pPr>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協同知識管理</a:t>
                </a:r>
              </a:p>
            </p:txBody>
          </p:sp>
          <p:sp>
            <p:nvSpPr>
              <p:cNvPr id="147" name="文字方塊 146"/>
              <p:cNvSpPr txBox="1"/>
              <p:nvPr/>
            </p:nvSpPr>
            <p:spPr>
              <a:xfrm>
                <a:off x="1906343" y="4688153"/>
                <a:ext cx="1442820" cy="308018"/>
              </a:xfrm>
              <a:prstGeom prst="rect">
                <a:avLst/>
              </a:prstGeom>
              <a:noFill/>
            </p:spPr>
            <p:txBody>
              <a:bodyPr wrap="none">
                <a:spAutoFit/>
              </a:bodyPr>
              <a:lstStyle/>
              <a:p>
                <a:pPr>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工作與會議管理</a:t>
                </a:r>
              </a:p>
            </p:txBody>
          </p:sp>
          <p:sp>
            <p:nvSpPr>
              <p:cNvPr id="148" name="文字方塊 147"/>
              <p:cNvSpPr txBox="1"/>
              <p:nvPr/>
            </p:nvSpPr>
            <p:spPr>
              <a:xfrm>
                <a:off x="4860234" y="3368755"/>
                <a:ext cx="903151" cy="308018"/>
              </a:xfrm>
              <a:prstGeom prst="rect">
                <a:avLst/>
              </a:prstGeom>
              <a:noFill/>
            </p:spPr>
            <p:txBody>
              <a:bodyPr wrap="none">
                <a:spAutoFit/>
              </a:bodyPr>
              <a:lstStyle/>
              <a:p>
                <a:pPr>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會計總帳</a:t>
                </a:r>
              </a:p>
            </p:txBody>
          </p:sp>
          <p:sp>
            <p:nvSpPr>
              <p:cNvPr id="149" name="文字方塊 148"/>
              <p:cNvSpPr txBox="1"/>
              <p:nvPr/>
            </p:nvSpPr>
            <p:spPr>
              <a:xfrm>
                <a:off x="4141205" y="3827607"/>
                <a:ext cx="901564" cy="308018"/>
              </a:xfrm>
              <a:prstGeom prst="rect">
                <a:avLst/>
              </a:prstGeom>
              <a:noFill/>
            </p:spPr>
            <p:txBody>
              <a:bodyPr wrap="none">
                <a:spAutoFit/>
              </a:bodyPr>
              <a:lstStyle/>
              <a:p>
                <a:pPr>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人事薪資</a:t>
                </a:r>
              </a:p>
            </p:txBody>
          </p:sp>
          <p:sp>
            <p:nvSpPr>
              <p:cNvPr id="25626" name="文字方塊 149"/>
              <p:cNvSpPr txBox="1">
                <a:spLocks noChangeArrowheads="1"/>
              </p:cNvSpPr>
              <p:nvPr/>
            </p:nvSpPr>
            <p:spPr bwMode="auto">
              <a:xfrm>
                <a:off x="4030097" y="4262643"/>
                <a:ext cx="1261871" cy="30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1400" b="1">
                    <a:solidFill>
                      <a:srgbClr val="595959"/>
                    </a:solidFill>
                    <a:latin typeface="微軟正黑體" pitchFamily="34" charset="-120"/>
                    <a:ea typeface="微軟正黑體" pitchFamily="34" charset="-120"/>
                  </a:rPr>
                  <a:t>客戶關係管理</a:t>
                </a:r>
              </a:p>
            </p:txBody>
          </p:sp>
          <p:pic>
            <p:nvPicPr>
              <p:cNvPr id="25627" name="Picture 13" descr="\\Mac\Home\Desktop\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7544" y="3360731"/>
                <a:ext cx="1356818" cy="38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14" descr="\\Mac\Home\Desktop\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544" y="4244439"/>
                <a:ext cx="1990001" cy="34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15" descr="\\Mac\Home\Desktop\0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544" y="3787122"/>
                <a:ext cx="1552804" cy="3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16" descr="\\Mac\Home\Desktop\04.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7544" y="4656840"/>
                <a:ext cx="1473313" cy="35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17" descr="\\Mac\Home\Desktop\0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5856" y="3360731"/>
                <a:ext cx="1644629" cy="3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18" descr="\\Mac\Home\Desktop\0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5856" y="3818048"/>
                <a:ext cx="897070" cy="3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19" descr="\\Mac\Home\Desktop\07.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75856" y="4262843"/>
                <a:ext cx="797396" cy="32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608" name="Picture 12" descr="\\Mac\Home\Desktop\未命名-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650" y="4078288"/>
            <a:ext cx="42195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94411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3"/>
          <p:cNvSpPr>
            <a:spLocks noGrp="1" noChangeArrowheads="1"/>
          </p:cNvSpPr>
          <p:nvPr>
            <p:ph type="title"/>
          </p:nvPr>
        </p:nvSpPr>
        <p:spPr bwMode="auto">
          <a:xfrm>
            <a:off x="498475" y="325438"/>
            <a:ext cx="8110538" cy="898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TW" altLang="en-US">
                <a:latin typeface="微軟正黑體" charset="0"/>
                <a:ea typeface="微軟正黑體" charset="0"/>
                <a:cs typeface="微軟正黑體" charset="0"/>
              </a:rPr>
              <a:t>如果有多套服務的話</a:t>
            </a:r>
            <a:endParaRPr lang="en-US" altLang="zh-TW">
              <a:latin typeface="微軟正黑體" charset="0"/>
              <a:ea typeface="微軟正黑體" charset="0"/>
              <a:cs typeface="微軟正黑體" charset="0"/>
            </a:endParaRPr>
          </a:p>
        </p:txBody>
      </p:sp>
      <p:sp>
        <p:nvSpPr>
          <p:cNvPr id="19" name="Shape 134"/>
          <p:cNvSpPr>
            <a:spLocks noChangeArrowheads="1"/>
          </p:cNvSpPr>
          <p:nvPr/>
        </p:nvSpPr>
        <p:spPr bwMode="auto">
          <a:xfrm>
            <a:off x="1039813" y="6080125"/>
            <a:ext cx="7669212" cy="503238"/>
          </a:xfrm>
          <a:prstGeom prst="roundRect">
            <a:avLst>
              <a:gd name="adj" fmla="val 29884"/>
            </a:avLst>
          </a:prstGeom>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a:buSzPct val="60000"/>
              <a:defRPr/>
            </a:pPr>
            <a:r>
              <a:rPr lang="en-US" altLang="zh-TW" sz="2000" smtClean="0">
                <a:solidFill>
                  <a:schemeClr val="bg1"/>
                </a:solidFill>
                <a:latin typeface="微軟正黑體" pitchFamily="34" charset="-120"/>
                <a:ea typeface="微軟正黑體" pitchFamily="34" charset="-120"/>
                <a:sym typeface="Arial" pitchFamily="34" charset="0"/>
              </a:rPr>
              <a:t>Virtual Machine</a:t>
            </a:r>
            <a:endParaRPr lang="en-US" altLang="zh-TW" sz="3600" smtClean="0">
              <a:solidFill>
                <a:srgbClr val="414141"/>
              </a:solidFill>
              <a:latin typeface="微軟正黑體" pitchFamily="34" charset="-120"/>
              <a:ea typeface="微軟正黑體" pitchFamily="34" charset="-120"/>
              <a:sym typeface="Palatino" pitchFamily="2" charset="0"/>
            </a:endParaRPr>
          </a:p>
        </p:txBody>
      </p:sp>
      <p:sp>
        <p:nvSpPr>
          <p:cNvPr id="26628" name="Shape 144"/>
          <p:cNvSpPr>
            <a:spLocks noChangeShapeType="1"/>
          </p:cNvSpPr>
          <p:nvPr/>
        </p:nvSpPr>
        <p:spPr bwMode="auto">
          <a:xfrm>
            <a:off x="346075" y="1992313"/>
            <a:ext cx="8351838" cy="0"/>
          </a:xfrm>
          <a:prstGeom prst="line">
            <a:avLst/>
          </a:prstGeom>
          <a:noFill/>
          <a:ln w="57150" cap="rnd">
            <a:solidFill>
              <a:srgbClr val="7F7F7F"/>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zh-TW" altLang="en-US"/>
          </a:p>
        </p:txBody>
      </p:sp>
      <p:sp>
        <p:nvSpPr>
          <p:cNvPr id="26629" name="Shape 145"/>
          <p:cNvSpPr>
            <a:spLocks noChangeShapeType="1"/>
          </p:cNvSpPr>
          <p:nvPr/>
        </p:nvSpPr>
        <p:spPr bwMode="auto">
          <a:xfrm>
            <a:off x="346075" y="5938838"/>
            <a:ext cx="8351838" cy="0"/>
          </a:xfrm>
          <a:prstGeom prst="line">
            <a:avLst/>
          </a:prstGeom>
          <a:noFill/>
          <a:ln w="57150" cap="rnd">
            <a:solidFill>
              <a:srgbClr val="7F7F7F"/>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zh-TW" altLang="en-US"/>
          </a:p>
        </p:txBody>
      </p:sp>
      <p:sp>
        <p:nvSpPr>
          <p:cNvPr id="26630" name="Shape 152"/>
          <p:cNvSpPr>
            <a:spLocks noChangeArrowheads="1"/>
          </p:cNvSpPr>
          <p:nvPr/>
        </p:nvSpPr>
        <p:spPr bwMode="auto">
          <a:xfrm>
            <a:off x="317500" y="6132513"/>
            <a:ext cx="603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rIns="50800" bIns="50800"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000">
                <a:solidFill>
                  <a:srgbClr val="CA3937"/>
                </a:solidFill>
                <a:latin typeface="微軟正黑體" pitchFamily="34" charset="-120"/>
                <a:ea typeface="微軟正黑體" pitchFamily="34" charset="-120"/>
                <a:sym typeface="Palatino" pitchFamily="2" charset="0"/>
              </a:rPr>
              <a:t>IaaS</a:t>
            </a:r>
          </a:p>
        </p:txBody>
      </p:sp>
      <p:sp>
        <p:nvSpPr>
          <p:cNvPr id="26631" name="Shape 154"/>
          <p:cNvSpPr>
            <a:spLocks noChangeArrowheads="1"/>
          </p:cNvSpPr>
          <p:nvPr/>
        </p:nvSpPr>
        <p:spPr bwMode="auto">
          <a:xfrm>
            <a:off x="317500" y="3281363"/>
            <a:ext cx="6778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rIns="50800" bIns="50800"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000">
                <a:solidFill>
                  <a:srgbClr val="CA3937"/>
                </a:solidFill>
                <a:latin typeface="微軟正黑體" pitchFamily="34" charset="-120"/>
                <a:ea typeface="微軟正黑體" pitchFamily="34" charset="-120"/>
                <a:sym typeface="Palatino" pitchFamily="2" charset="0"/>
              </a:rPr>
              <a:t>SaaS</a:t>
            </a:r>
          </a:p>
        </p:txBody>
      </p:sp>
      <p:sp>
        <p:nvSpPr>
          <p:cNvPr id="24" name="Shape 146"/>
          <p:cNvSpPr>
            <a:spLocks noChangeArrowheads="1"/>
          </p:cNvSpPr>
          <p:nvPr/>
        </p:nvSpPr>
        <p:spPr bwMode="auto">
          <a:xfrm>
            <a:off x="1068388" y="4673600"/>
            <a:ext cx="1044575" cy="1095375"/>
          </a:xfrm>
          <a:prstGeom prst="roundRect">
            <a:avLst>
              <a:gd name="adj" fmla="val 685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50800" rIns="36000" bIns="50800" anchor="ctr"/>
          <a:lstStyle/>
          <a:p>
            <a:pPr algn="ctr">
              <a:defRPr/>
            </a:pPr>
            <a:r>
              <a:rPr b="1" noProof="1">
                <a:solidFill>
                  <a:schemeClr val="bg1"/>
                </a:solidFill>
                <a:latin typeface="微軟正黑體" charset="0"/>
                <a:ea typeface="新細明體" charset="0"/>
                <a:cs typeface="Palatino" charset="0"/>
                <a:sym typeface="Palatino" charset="0"/>
              </a:rPr>
              <a:t>知識管理</a:t>
            </a:r>
            <a:endParaRPr b="1" noProof="1">
              <a:solidFill>
                <a:schemeClr val="bg1"/>
              </a:solidFill>
              <a:latin typeface="微軟正黑體" charset="0"/>
              <a:ea typeface="新細明體" charset="0"/>
              <a:cs typeface="Arial" charset="0"/>
              <a:sym typeface="Arial" charset="0"/>
            </a:endParaRPr>
          </a:p>
        </p:txBody>
      </p:sp>
      <p:sp>
        <p:nvSpPr>
          <p:cNvPr id="25" name="Shape 147"/>
          <p:cNvSpPr>
            <a:spLocks noChangeArrowheads="1"/>
          </p:cNvSpPr>
          <p:nvPr/>
        </p:nvSpPr>
        <p:spPr bwMode="auto">
          <a:xfrm>
            <a:off x="2160588" y="4673600"/>
            <a:ext cx="1044575" cy="1095375"/>
          </a:xfrm>
          <a:prstGeom prst="roundRect">
            <a:avLst>
              <a:gd name="adj" fmla="val 685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36000" tIns="50800" rIns="36000" bIns="50800"/>
          <a:lstStyle/>
          <a:p>
            <a:pPr algn="ctr">
              <a:defRPr/>
            </a:pPr>
            <a:r>
              <a:rPr b="1" noProof="1">
                <a:solidFill>
                  <a:schemeClr val="bg1"/>
                </a:solidFill>
                <a:latin typeface="微軟正黑體" charset="0"/>
                <a:ea typeface="新細明體" charset="0"/>
                <a:cs typeface="Palatino" charset="0"/>
                <a:sym typeface="Palatino" charset="0"/>
              </a:rPr>
              <a:t>表單與</a:t>
            </a:r>
            <a:endParaRPr altLang="zh-TW" b="1" noProof="1">
              <a:solidFill>
                <a:schemeClr val="bg1"/>
              </a:solidFill>
              <a:latin typeface="微軟正黑體" charset="0"/>
              <a:cs typeface="Palatino" charset="0"/>
              <a:sym typeface="Palatino" charset="0"/>
            </a:endParaRPr>
          </a:p>
          <a:p>
            <a:pPr algn="ctr">
              <a:defRPr/>
            </a:pPr>
            <a:r>
              <a:rPr b="1" noProof="1">
                <a:solidFill>
                  <a:schemeClr val="bg1"/>
                </a:solidFill>
                <a:latin typeface="微軟正黑體" charset="0"/>
                <a:ea typeface="新細明體" charset="0"/>
                <a:cs typeface="Palatino" charset="0"/>
                <a:sym typeface="Palatino" charset="0"/>
              </a:rPr>
              <a:t>文件管理</a:t>
            </a:r>
            <a:endParaRPr altLang="zh-TW" b="1" noProof="1">
              <a:solidFill>
                <a:schemeClr val="bg1"/>
              </a:solidFill>
              <a:latin typeface="微軟正黑體" charset="0"/>
              <a:cs typeface="Palatino" charset="0"/>
              <a:sym typeface="Arial" charset="0"/>
            </a:endParaRPr>
          </a:p>
        </p:txBody>
      </p:sp>
      <p:sp>
        <p:nvSpPr>
          <p:cNvPr id="26" name="Shape 148"/>
          <p:cNvSpPr>
            <a:spLocks noChangeArrowheads="1"/>
          </p:cNvSpPr>
          <p:nvPr/>
        </p:nvSpPr>
        <p:spPr bwMode="auto">
          <a:xfrm>
            <a:off x="3251200" y="4673600"/>
            <a:ext cx="1044575" cy="1095375"/>
          </a:xfrm>
          <a:prstGeom prst="roundRect">
            <a:avLst>
              <a:gd name="adj" fmla="val 685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000" tIns="50800" rIns="36000" bIns="50800" anchor="ctr"/>
          <a:lstStyle/>
          <a:p>
            <a:pPr algn="ctr">
              <a:defRPr/>
            </a:pPr>
            <a:r>
              <a:rPr b="1" noProof="1">
                <a:solidFill>
                  <a:schemeClr val="bg1"/>
                </a:solidFill>
                <a:latin typeface="微軟正黑體" charset="0"/>
                <a:ea typeface="新細明體" charset="0"/>
                <a:cs typeface="Palatino" charset="0"/>
                <a:sym typeface="Palatino" charset="0"/>
              </a:rPr>
              <a:t>工作及</a:t>
            </a:r>
            <a:endParaRPr altLang="zh-TW" b="1" noProof="1">
              <a:solidFill>
                <a:schemeClr val="bg1"/>
              </a:solidFill>
              <a:latin typeface="微軟正黑體" charset="0"/>
              <a:cs typeface="Palatino" charset="0"/>
              <a:sym typeface="Palatino" charset="0"/>
            </a:endParaRPr>
          </a:p>
          <a:p>
            <a:pPr algn="ctr">
              <a:defRPr/>
            </a:pPr>
            <a:r>
              <a:rPr b="1" noProof="1">
                <a:solidFill>
                  <a:schemeClr val="bg1"/>
                </a:solidFill>
                <a:latin typeface="微軟正黑體" charset="0"/>
                <a:ea typeface="新細明體" charset="0"/>
                <a:cs typeface="Palatino" charset="0"/>
                <a:sym typeface="Palatino" charset="0"/>
              </a:rPr>
              <a:t>會議管理</a:t>
            </a:r>
            <a:endParaRPr b="1" noProof="1">
              <a:solidFill>
                <a:schemeClr val="bg1"/>
              </a:solidFill>
              <a:latin typeface="微軟正黑體" charset="0"/>
              <a:ea typeface="新細明體" charset="0"/>
              <a:cs typeface="Palatino" charset="0"/>
              <a:sym typeface="Arial" charset="0"/>
            </a:endParaRPr>
          </a:p>
        </p:txBody>
      </p:sp>
      <p:sp>
        <p:nvSpPr>
          <p:cNvPr id="27" name="Shape 149"/>
          <p:cNvSpPr>
            <a:spLocks noChangeArrowheads="1"/>
          </p:cNvSpPr>
          <p:nvPr/>
        </p:nvSpPr>
        <p:spPr bwMode="auto">
          <a:xfrm>
            <a:off x="4341813" y="4673600"/>
            <a:ext cx="1044575" cy="1095375"/>
          </a:xfrm>
          <a:prstGeom prst="roundRect">
            <a:avLst>
              <a:gd name="adj" fmla="val 685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36000" tIns="50800" rIns="36000" bIns="50800"/>
          <a:lstStyle/>
          <a:p>
            <a:pPr algn="ctr">
              <a:defRPr/>
            </a:pPr>
            <a:r>
              <a:rPr b="1" noProof="1">
                <a:solidFill>
                  <a:schemeClr val="bg1"/>
                </a:solidFill>
                <a:latin typeface="微軟正黑體" charset="0"/>
                <a:ea typeface="新細明體" charset="0"/>
                <a:cs typeface="Palatino" charset="0"/>
                <a:sym typeface="Palatino" charset="0"/>
              </a:rPr>
              <a:t>公文管理</a:t>
            </a:r>
            <a:endParaRPr b="1" noProof="1">
              <a:solidFill>
                <a:schemeClr val="bg1"/>
              </a:solidFill>
              <a:latin typeface="微軟正黑體" charset="0"/>
              <a:ea typeface="新細明體" charset="0"/>
              <a:cs typeface="Palatino" charset="0"/>
              <a:sym typeface="Arial" charset="0"/>
            </a:endParaRPr>
          </a:p>
        </p:txBody>
      </p:sp>
      <p:sp>
        <p:nvSpPr>
          <p:cNvPr id="28" name="Shape 150"/>
          <p:cNvSpPr>
            <a:spLocks noChangeArrowheads="1"/>
          </p:cNvSpPr>
          <p:nvPr/>
        </p:nvSpPr>
        <p:spPr bwMode="auto">
          <a:xfrm>
            <a:off x="5434013" y="4673600"/>
            <a:ext cx="1044575" cy="1095375"/>
          </a:xfrm>
          <a:prstGeom prst="roundRect">
            <a:avLst>
              <a:gd name="adj" fmla="val 685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36000" tIns="50800" rIns="36000" bIns="50800" anchor="ctr"/>
          <a:lstStyle/>
          <a:p>
            <a:pPr algn="ctr">
              <a:defRPr/>
            </a:pPr>
            <a:r>
              <a:rPr b="1" noProof="1">
                <a:solidFill>
                  <a:schemeClr val="bg1"/>
                </a:solidFill>
                <a:latin typeface="微軟正黑體" charset="0"/>
                <a:ea typeface="新細明體" charset="0"/>
                <a:cs typeface="Palatino" charset="0"/>
                <a:sym typeface="Palatino" charset="0"/>
              </a:rPr>
              <a:t>人事薪資管理</a:t>
            </a:r>
            <a:endParaRPr b="1" noProof="1">
              <a:solidFill>
                <a:schemeClr val="bg1"/>
              </a:solidFill>
              <a:latin typeface="微軟正黑體" charset="0"/>
              <a:ea typeface="新細明體" charset="0"/>
              <a:cs typeface="Palatino" charset="0"/>
              <a:sym typeface="Arial" charset="0"/>
            </a:endParaRPr>
          </a:p>
        </p:txBody>
      </p:sp>
      <p:sp>
        <p:nvSpPr>
          <p:cNvPr id="29" name="Shape 151"/>
          <p:cNvSpPr>
            <a:spLocks noChangeArrowheads="1"/>
          </p:cNvSpPr>
          <p:nvPr/>
        </p:nvSpPr>
        <p:spPr bwMode="auto">
          <a:xfrm>
            <a:off x="6526213" y="4673600"/>
            <a:ext cx="1042987" cy="1095375"/>
          </a:xfrm>
          <a:prstGeom prst="roundRect">
            <a:avLst>
              <a:gd name="adj" fmla="val 6852"/>
            </a:avLst>
          </a:prstGeom>
          <a:ln>
            <a:headEnd/>
            <a:tailEnd/>
          </a:ln>
        </p:spPr>
        <p:style>
          <a:lnRef idx="2">
            <a:schemeClr val="accent1"/>
          </a:lnRef>
          <a:fillRef idx="1">
            <a:schemeClr val="lt1"/>
          </a:fillRef>
          <a:effectRef idx="0">
            <a:schemeClr val="accent1"/>
          </a:effectRef>
          <a:fontRef idx="minor">
            <a:schemeClr val="dk1"/>
          </a:fontRef>
        </p:style>
        <p:txBody>
          <a:bodyPr lIns="36000" tIns="50800" rIns="36000" bIns="50800"/>
          <a:lstStyle/>
          <a:p>
            <a:pPr algn="ctr">
              <a:defRPr/>
            </a:pPr>
            <a:r>
              <a:rPr b="1" noProof="1">
                <a:solidFill>
                  <a:srgbClr val="262626"/>
                </a:solidFill>
                <a:latin typeface="微軟正黑體" charset="0"/>
                <a:ea typeface="新細明體" charset="0"/>
                <a:cs typeface="Palatino" charset="0"/>
                <a:sym typeface="Palatino" charset="0"/>
              </a:rPr>
              <a:t>會計服務</a:t>
            </a:r>
            <a:endParaRPr altLang="zh-TW" b="1" noProof="1">
              <a:solidFill>
                <a:srgbClr val="262626"/>
              </a:solidFill>
              <a:latin typeface="微軟正黑體" charset="0"/>
              <a:cs typeface="Palatino" charset="0"/>
              <a:sym typeface="Palatino" charset="0"/>
            </a:endParaRPr>
          </a:p>
          <a:p>
            <a:pPr algn="ctr">
              <a:defRPr/>
            </a:pPr>
            <a:endParaRPr b="1" noProof="1">
              <a:solidFill>
                <a:srgbClr val="376092"/>
              </a:solidFill>
              <a:latin typeface="微軟正黑體" charset="0"/>
              <a:ea typeface="新細明體" charset="0"/>
              <a:cs typeface="Palatino" charset="0"/>
              <a:sym typeface="Arial" charset="0"/>
            </a:endParaRPr>
          </a:p>
        </p:txBody>
      </p:sp>
      <p:sp>
        <p:nvSpPr>
          <p:cNvPr id="30" name="Shape 138"/>
          <p:cNvSpPr>
            <a:spLocks noChangeArrowheads="1"/>
          </p:cNvSpPr>
          <p:nvPr/>
        </p:nvSpPr>
        <p:spPr bwMode="auto">
          <a:xfrm>
            <a:off x="1068388" y="3190875"/>
            <a:ext cx="1044575" cy="43180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31" name="Shape 143"/>
          <p:cNvSpPr>
            <a:spLocks noChangeArrowheads="1"/>
          </p:cNvSpPr>
          <p:nvPr/>
        </p:nvSpPr>
        <p:spPr bwMode="auto">
          <a:xfrm>
            <a:off x="1068388" y="2674938"/>
            <a:ext cx="1044575" cy="43180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43" name="Shape 142"/>
          <p:cNvSpPr>
            <a:spLocks noChangeArrowheads="1"/>
          </p:cNvSpPr>
          <p:nvPr/>
        </p:nvSpPr>
        <p:spPr bwMode="auto">
          <a:xfrm>
            <a:off x="1068388" y="2157413"/>
            <a:ext cx="1044575" cy="433387"/>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44" name="Shape 138"/>
          <p:cNvSpPr>
            <a:spLocks noChangeArrowheads="1"/>
          </p:cNvSpPr>
          <p:nvPr/>
        </p:nvSpPr>
        <p:spPr bwMode="auto">
          <a:xfrm>
            <a:off x="2160588" y="3190875"/>
            <a:ext cx="1044575" cy="431800"/>
          </a:xfrm>
          <a:prstGeom prst="roundRect">
            <a:avLst>
              <a:gd name="adj" fmla="val 13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45" name="Shape 143"/>
          <p:cNvSpPr>
            <a:spLocks noChangeArrowheads="1"/>
          </p:cNvSpPr>
          <p:nvPr/>
        </p:nvSpPr>
        <p:spPr bwMode="auto">
          <a:xfrm>
            <a:off x="2160588" y="2674938"/>
            <a:ext cx="1044575" cy="431800"/>
          </a:xfrm>
          <a:prstGeom prst="roundRect">
            <a:avLst>
              <a:gd name="adj" fmla="val 13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46" name="Shape 142"/>
          <p:cNvSpPr>
            <a:spLocks noChangeArrowheads="1"/>
          </p:cNvSpPr>
          <p:nvPr/>
        </p:nvSpPr>
        <p:spPr bwMode="auto">
          <a:xfrm>
            <a:off x="2160588" y="2157413"/>
            <a:ext cx="1044575" cy="433387"/>
          </a:xfrm>
          <a:prstGeom prst="roundRect">
            <a:avLst>
              <a:gd name="adj" fmla="val 13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47" name="Shape 138"/>
          <p:cNvSpPr>
            <a:spLocks noChangeArrowheads="1"/>
          </p:cNvSpPr>
          <p:nvPr/>
        </p:nvSpPr>
        <p:spPr bwMode="auto">
          <a:xfrm>
            <a:off x="3251200" y="3190875"/>
            <a:ext cx="1044575" cy="431800"/>
          </a:xfrm>
          <a:prstGeom prst="roundRect">
            <a:avLst>
              <a:gd name="adj" fmla="val 1361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48" name="Shape 143"/>
          <p:cNvSpPr>
            <a:spLocks noChangeArrowheads="1"/>
          </p:cNvSpPr>
          <p:nvPr/>
        </p:nvSpPr>
        <p:spPr bwMode="auto">
          <a:xfrm>
            <a:off x="3251200" y="2674938"/>
            <a:ext cx="1044575" cy="431800"/>
          </a:xfrm>
          <a:prstGeom prst="roundRect">
            <a:avLst>
              <a:gd name="adj" fmla="val 1361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49" name="Shape 142"/>
          <p:cNvSpPr>
            <a:spLocks noChangeArrowheads="1"/>
          </p:cNvSpPr>
          <p:nvPr/>
        </p:nvSpPr>
        <p:spPr bwMode="auto">
          <a:xfrm>
            <a:off x="3251200" y="2157413"/>
            <a:ext cx="1044575" cy="433387"/>
          </a:xfrm>
          <a:prstGeom prst="roundRect">
            <a:avLst>
              <a:gd name="adj" fmla="val 1361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50" name="Shape 138"/>
          <p:cNvSpPr>
            <a:spLocks noChangeArrowheads="1"/>
          </p:cNvSpPr>
          <p:nvPr/>
        </p:nvSpPr>
        <p:spPr bwMode="auto">
          <a:xfrm>
            <a:off x="4341813" y="3190875"/>
            <a:ext cx="1044575" cy="431800"/>
          </a:xfrm>
          <a:prstGeom prst="roundRect">
            <a:avLst>
              <a:gd name="adj" fmla="val 1361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51" name="Shape 143"/>
          <p:cNvSpPr>
            <a:spLocks noChangeArrowheads="1"/>
          </p:cNvSpPr>
          <p:nvPr/>
        </p:nvSpPr>
        <p:spPr bwMode="auto">
          <a:xfrm>
            <a:off x="4341813" y="2674938"/>
            <a:ext cx="1044575" cy="431800"/>
          </a:xfrm>
          <a:prstGeom prst="roundRect">
            <a:avLst>
              <a:gd name="adj" fmla="val 1361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52" name="Shape 142"/>
          <p:cNvSpPr>
            <a:spLocks noChangeArrowheads="1"/>
          </p:cNvSpPr>
          <p:nvPr/>
        </p:nvSpPr>
        <p:spPr bwMode="auto">
          <a:xfrm>
            <a:off x="4341813" y="2157413"/>
            <a:ext cx="1044575" cy="433387"/>
          </a:xfrm>
          <a:prstGeom prst="roundRect">
            <a:avLst>
              <a:gd name="adj" fmla="val 1361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53" name="Shape 138"/>
          <p:cNvSpPr>
            <a:spLocks noChangeArrowheads="1"/>
          </p:cNvSpPr>
          <p:nvPr/>
        </p:nvSpPr>
        <p:spPr bwMode="auto">
          <a:xfrm>
            <a:off x="5434013" y="3190875"/>
            <a:ext cx="1044575" cy="431800"/>
          </a:xfrm>
          <a:prstGeom prst="roundRect">
            <a:avLst>
              <a:gd name="adj" fmla="val 1361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54" name="Shape 143"/>
          <p:cNvSpPr>
            <a:spLocks noChangeArrowheads="1"/>
          </p:cNvSpPr>
          <p:nvPr/>
        </p:nvSpPr>
        <p:spPr bwMode="auto">
          <a:xfrm>
            <a:off x="5434013" y="2674938"/>
            <a:ext cx="1044575" cy="431800"/>
          </a:xfrm>
          <a:prstGeom prst="roundRect">
            <a:avLst>
              <a:gd name="adj" fmla="val 1361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55" name="Shape 142"/>
          <p:cNvSpPr>
            <a:spLocks noChangeArrowheads="1"/>
          </p:cNvSpPr>
          <p:nvPr/>
        </p:nvSpPr>
        <p:spPr bwMode="auto">
          <a:xfrm>
            <a:off x="5434013" y="2157413"/>
            <a:ext cx="1044575" cy="433387"/>
          </a:xfrm>
          <a:prstGeom prst="roundRect">
            <a:avLst>
              <a:gd name="adj" fmla="val 1361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56" name="Shape 138"/>
          <p:cNvSpPr>
            <a:spLocks noChangeArrowheads="1"/>
          </p:cNvSpPr>
          <p:nvPr/>
        </p:nvSpPr>
        <p:spPr bwMode="auto">
          <a:xfrm>
            <a:off x="6526213" y="3190875"/>
            <a:ext cx="1042987" cy="431800"/>
          </a:xfrm>
          <a:prstGeom prst="roundRect">
            <a:avLst>
              <a:gd name="adj" fmla="val 13611"/>
            </a:avLst>
          </a:prstGeom>
          <a:ln>
            <a:headEnd/>
            <a:tailEnd/>
          </a:ln>
        </p:spPr>
        <p:style>
          <a:lnRef idx="2">
            <a:schemeClr val="accent1"/>
          </a:lnRef>
          <a:fillRef idx="1">
            <a:schemeClr val="lt1"/>
          </a:fillRef>
          <a:effectRef idx="0">
            <a:schemeClr val="accent1"/>
          </a:effectRef>
          <a:fontRef idx="minor">
            <a:schemeClr val="dk1"/>
          </a:fontRef>
        </p:style>
        <p:txBody>
          <a:bodyPr lIns="50800" tIns="50800" rIns="50800" bIns="50800" anchor="ctr"/>
          <a:lstStyle/>
          <a:p>
            <a:pPr algn="ctr">
              <a:defRPr/>
            </a:pPr>
            <a:r>
              <a:rPr sz="1600" noProof="1">
                <a:solidFill>
                  <a:srgbClr val="000000"/>
                </a:solidFill>
                <a:latin typeface="微軟正黑體" charset="0"/>
                <a:ea typeface="新細明體" charset="0"/>
                <a:cs typeface="Arial" charset="0"/>
                <a:sym typeface="Arial" charset="0"/>
              </a:rPr>
              <a:t>供裝部署</a:t>
            </a:r>
          </a:p>
        </p:txBody>
      </p:sp>
      <p:sp>
        <p:nvSpPr>
          <p:cNvPr id="57" name="Shape 143"/>
          <p:cNvSpPr>
            <a:spLocks noChangeArrowheads="1"/>
          </p:cNvSpPr>
          <p:nvPr/>
        </p:nvSpPr>
        <p:spPr bwMode="auto">
          <a:xfrm>
            <a:off x="6526213" y="2674938"/>
            <a:ext cx="1042987" cy="431800"/>
          </a:xfrm>
          <a:prstGeom prst="roundRect">
            <a:avLst>
              <a:gd name="adj" fmla="val 13611"/>
            </a:avLst>
          </a:prstGeom>
          <a:ln>
            <a:headEnd/>
            <a:tailEnd/>
          </a:ln>
        </p:spPr>
        <p:style>
          <a:lnRef idx="2">
            <a:schemeClr val="accent1"/>
          </a:lnRef>
          <a:fillRef idx="1">
            <a:schemeClr val="lt1"/>
          </a:fillRef>
          <a:effectRef idx="0">
            <a:schemeClr val="accent1"/>
          </a:effectRef>
          <a:fontRef idx="minor">
            <a:schemeClr val="dk1"/>
          </a:fontRef>
        </p:style>
        <p:txBody>
          <a:bodyPr lIns="50800" tIns="50800" rIns="50800" bIns="50800" anchor="ctr"/>
          <a:lstStyle/>
          <a:p>
            <a:pPr algn="ctr">
              <a:defRPr/>
            </a:pPr>
            <a:r>
              <a:rPr sz="1600" noProof="1">
                <a:solidFill>
                  <a:srgbClr val="000000"/>
                </a:solidFill>
                <a:latin typeface="微軟正黑體" charset="0"/>
                <a:ea typeface="新細明體" charset="0"/>
                <a:cs typeface="Arial" charset="0"/>
                <a:sym typeface="Arial" charset="0"/>
              </a:rPr>
              <a:t>線上付款</a:t>
            </a:r>
          </a:p>
        </p:txBody>
      </p:sp>
      <p:sp>
        <p:nvSpPr>
          <p:cNvPr id="58" name="Shape 142"/>
          <p:cNvSpPr>
            <a:spLocks noChangeArrowheads="1"/>
          </p:cNvSpPr>
          <p:nvPr/>
        </p:nvSpPr>
        <p:spPr bwMode="auto">
          <a:xfrm>
            <a:off x="6526213" y="2157413"/>
            <a:ext cx="1042987" cy="433387"/>
          </a:xfrm>
          <a:prstGeom prst="roundRect">
            <a:avLst>
              <a:gd name="adj" fmla="val 13611"/>
            </a:avLst>
          </a:prstGeom>
          <a:ln>
            <a:headEnd/>
            <a:tailEnd/>
          </a:ln>
        </p:spPr>
        <p:style>
          <a:lnRef idx="2">
            <a:schemeClr val="accent1"/>
          </a:lnRef>
          <a:fillRef idx="1">
            <a:schemeClr val="lt1"/>
          </a:fillRef>
          <a:effectRef idx="0">
            <a:schemeClr val="accent1"/>
          </a:effectRef>
          <a:fontRef idx="minor">
            <a:schemeClr val="dk1"/>
          </a:fontRef>
        </p:style>
        <p:txBody>
          <a:bodyPr lIns="50800" tIns="50800" rIns="50800" bIns="50800" anchor="ctr"/>
          <a:lstStyle/>
          <a:p>
            <a:pPr algn="ctr">
              <a:defRPr/>
            </a:pPr>
            <a:r>
              <a:rPr sz="1600" noProof="1">
                <a:solidFill>
                  <a:srgbClr val="000000"/>
                </a:solidFill>
                <a:latin typeface="微軟正黑體" charset="0"/>
                <a:ea typeface="新細明體" charset="0"/>
                <a:cs typeface="Arial" charset="0"/>
                <a:sym typeface="Arial" charset="0"/>
              </a:rPr>
              <a:t>登入</a:t>
            </a:r>
            <a:r>
              <a:rPr altLang="zh-TW" sz="1600" noProof="1">
                <a:solidFill>
                  <a:srgbClr val="000000"/>
                </a:solidFill>
                <a:latin typeface="微軟正黑體" charset="0"/>
                <a:cs typeface="Arial" charset="0"/>
                <a:sym typeface="Arial" charset="0"/>
              </a:rPr>
              <a:t>/</a:t>
            </a:r>
            <a:r>
              <a:rPr sz="1600" noProof="1">
                <a:solidFill>
                  <a:srgbClr val="000000"/>
                </a:solidFill>
                <a:latin typeface="微軟正黑體" charset="0"/>
                <a:ea typeface="新細明體" charset="0"/>
                <a:cs typeface="Arial" charset="0"/>
                <a:sym typeface="Arial" charset="0"/>
              </a:rPr>
              <a:t>帳號</a:t>
            </a:r>
            <a:endParaRPr altLang="zh-TW" sz="1600" noProof="1">
              <a:solidFill>
                <a:srgbClr val="000000"/>
              </a:solidFill>
              <a:latin typeface="微軟正黑體" charset="0"/>
              <a:cs typeface="Arial" charset="0"/>
              <a:sym typeface="Arial" charset="0"/>
            </a:endParaRPr>
          </a:p>
        </p:txBody>
      </p:sp>
      <p:sp>
        <p:nvSpPr>
          <p:cNvPr id="59" name="Shape 151"/>
          <p:cNvSpPr>
            <a:spLocks noChangeArrowheads="1"/>
          </p:cNvSpPr>
          <p:nvPr/>
        </p:nvSpPr>
        <p:spPr bwMode="auto">
          <a:xfrm>
            <a:off x="7620000" y="4673600"/>
            <a:ext cx="1044575" cy="1095375"/>
          </a:xfrm>
          <a:prstGeom prst="roundRect">
            <a:avLst>
              <a:gd name="adj" fmla="val 685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6000" tIns="50800" rIns="36000" bIns="50800"/>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a:buSzPct val="60000"/>
              <a:defRPr/>
            </a:pPr>
            <a:r>
              <a:rPr lang="zh-TW" altLang="en-US" sz="1800" b="1" smtClean="0">
                <a:solidFill>
                  <a:schemeClr val="bg1"/>
                </a:solidFill>
                <a:latin typeface="微軟正黑體" pitchFamily="34" charset="-120"/>
                <a:ea typeface="微軟正黑體" pitchFamily="34" charset="-120"/>
                <a:sym typeface="Palatino" pitchFamily="2" charset="0"/>
              </a:rPr>
              <a:t>客戶關係管理</a:t>
            </a:r>
            <a:endParaRPr lang="zh-TW" altLang="en-US" sz="1800" b="1" smtClean="0">
              <a:solidFill>
                <a:schemeClr val="bg1"/>
              </a:solidFill>
              <a:latin typeface="微軟正黑體" pitchFamily="34" charset="-120"/>
              <a:ea typeface="微軟正黑體" pitchFamily="34" charset="-120"/>
              <a:sym typeface="Arial" pitchFamily="34" charset="0"/>
            </a:endParaRPr>
          </a:p>
        </p:txBody>
      </p:sp>
      <p:sp>
        <p:nvSpPr>
          <p:cNvPr id="60" name="Shape 138"/>
          <p:cNvSpPr>
            <a:spLocks noChangeArrowheads="1"/>
          </p:cNvSpPr>
          <p:nvPr/>
        </p:nvSpPr>
        <p:spPr bwMode="auto">
          <a:xfrm>
            <a:off x="7620000" y="3190875"/>
            <a:ext cx="1044575" cy="431800"/>
          </a:xfrm>
          <a:prstGeom prst="roundRect">
            <a:avLst>
              <a:gd name="adj" fmla="val 136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61" name="Shape 143"/>
          <p:cNvSpPr>
            <a:spLocks noChangeArrowheads="1"/>
          </p:cNvSpPr>
          <p:nvPr/>
        </p:nvSpPr>
        <p:spPr bwMode="auto">
          <a:xfrm>
            <a:off x="7620000" y="2674938"/>
            <a:ext cx="1044575" cy="431800"/>
          </a:xfrm>
          <a:prstGeom prst="roundRect">
            <a:avLst>
              <a:gd name="adj" fmla="val 136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62" name="Shape 142"/>
          <p:cNvSpPr>
            <a:spLocks noChangeArrowheads="1"/>
          </p:cNvSpPr>
          <p:nvPr/>
        </p:nvSpPr>
        <p:spPr bwMode="auto">
          <a:xfrm>
            <a:off x="7620000" y="2157413"/>
            <a:ext cx="1044575" cy="433387"/>
          </a:xfrm>
          <a:prstGeom prst="roundRect">
            <a:avLst>
              <a:gd name="adj" fmla="val 136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64" name="矩形 63"/>
          <p:cNvSpPr>
            <a:spLocks noChangeArrowheads="1"/>
          </p:cNvSpPr>
          <p:nvPr/>
        </p:nvSpPr>
        <p:spPr bwMode="auto">
          <a:xfrm>
            <a:off x="2239963" y="5419725"/>
            <a:ext cx="868362" cy="252413"/>
          </a:xfrm>
          <a:prstGeom prst="rect">
            <a:avLst/>
          </a:prstGeom>
          <a:gradFill rotWithShape="1">
            <a:gsLst>
              <a:gs pos="0">
                <a:srgbClr val="DAFDA7"/>
              </a:gs>
              <a:gs pos="35001">
                <a:srgbClr val="E4FDC2"/>
              </a:gs>
              <a:gs pos="100000">
                <a:srgbClr val="F5FFE6"/>
              </a:gs>
            </a:gsLst>
            <a:lin ang="16200000" scaled="1"/>
          </a:gradFill>
          <a:ln w="19050">
            <a:solidFill>
              <a:srgbClr val="98B954"/>
            </a:solidFill>
            <a:prstDash val="dash"/>
            <a:round/>
            <a:headEnd/>
            <a:tailEnd/>
          </a:ln>
          <a:effectLst>
            <a:outerShdw blurRad="63500" dist="20000" dir="5400000" rotWithShape="0">
              <a:srgbClr val="000000">
                <a:alpha val="37999"/>
              </a:srgbClr>
            </a:outerShdw>
          </a:effectLst>
        </p:spPr>
        <p:txBody>
          <a:bodyPr lIns="0" tIns="36000" rIns="0" bIns="36000" anchor="ctr"/>
          <a:lstStyle/>
          <a:p>
            <a:pPr algn="ctr">
              <a:defRPr/>
            </a:pPr>
            <a:r>
              <a:rPr lang="zh-TW" altLang="en-US" sz="1200" noProof="1">
                <a:latin typeface="微軟正黑體" pitchFamily="34" charset="-120"/>
                <a:ea typeface="微軟正黑體" panose="020B0604030504040204" pitchFamily="34" charset="-120"/>
              </a:rPr>
              <a:t>新模組</a:t>
            </a:r>
            <a:r>
              <a:rPr lang="en-US" altLang="zh-TW" sz="1200" noProof="1">
                <a:latin typeface="微軟正黑體" pitchFamily="34" charset="-120"/>
                <a:ea typeface="微軟正黑體" panose="020B0604030504040204" pitchFamily="34" charset="-120"/>
              </a:rPr>
              <a:t>/</a:t>
            </a:r>
            <a:r>
              <a:rPr lang="zh-TW" altLang="en-US" sz="1200" noProof="1">
                <a:latin typeface="微軟正黑體" pitchFamily="34" charset="-120"/>
                <a:ea typeface="微軟正黑體" panose="020B0604030504040204" pitchFamily="34" charset="-120"/>
              </a:rPr>
              <a:t>功能</a:t>
            </a:r>
          </a:p>
        </p:txBody>
      </p:sp>
      <p:sp>
        <p:nvSpPr>
          <p:cNvPr id="65" name="矩形 64"/>
          <p:cNvSpPr>
            <a:spLocks noChangeArrowheads="1"/>
          </p:cNvSpPr>
          <p:nvPr/>
        </p:nvSpPr>
        <p:spPr bwMode="auto">
          <a:xfrm>
            <a:off x="4430713" y="5419725"/>
            <a:ext cx="868362" cy="252413"/>
          </a:xfrm>
          <a:prstGeom prst="rect">
            <a:avLst/>
          </a:prstGeom>
          <a:gradFill rotWithShape="1">
            <a:gsLst>
              <a:gs pos="0">
                <a:srgbClr val="A3C4FF"/>
              </a:gs>
              <a:gs pos="35001">
                <a:srgbClr val="BFD5FF"/>
              </a:gs>
              <a:gs pos="100000">
                <a:srgbClr val="E5EEFF"/>
              </a:gs>
            </a:gsLst>
            <a:lin ang="16200000" scaled="1"/>
          </a:gradFill>
          <a:ln w="19050">
            <a:solidFill>
              <a:srgbClr val="4A7EBB"/>
            </a:solidFill>
            <a:prstDash val="dash"/>
            <a:round/>
            <a:headEnd/>
            <a:tailEnd/>
          </a:ln>
          <a:effectLst>
            <a:outerShdw blurRad="63500" dist="20000" dir="5400000" rotWithShape="0">
              <a:srgbClr val="000000">
                <a:alpha val="37999"/>
              </a:srgbClr>
            </a:outerShdw>
          </a:effectLst>
        </p:spPr>
        <p:txBody>
          <a:bodyPr lIns="0" tIns="36000" rIns="0" bIns="36000" anchor="ctr"/>
          <a:lstStyle/>
          <a:p>
            <a:pPr algn="ctr">
              <a:defRPr/>
            </a:pPr>
            <a:r>
              <a:rPr lang="zh-TW" altLang="en-US" sz="1200" noProof="1">
                <a:latin typeface="微軟正黑體" pitchFamily="34" charset="-120"/>
                <a:ea typeface="微軟正黑體" panose="020B0604030504040204" pitchFamily="34" charset="-120"/>
              </a:rPr>
              <a:t>新模組</a:t>
            </a:r>
            <a:r>
              <a:rPr lang="en-US" altLang="zh-TW" sz="1200" noProof="1">
                <a:latin typeface="微軟正黑體" pitchFamily="34" charset="-120"/>
                <a:ea typeface="微軟正黑體" panose="020B0604030504040204" pitchFamily="34" charset="-120"/>
              </a:rPr>
              <a:t>/</a:t>
            </a:r>
            <a:r>
              <a:rPr lang="zh-TW" altLang="en-US" sz="1200" noProof="1">
                <a:latin typeface="微軟正黑體" pitchFamily="34" charset="-120"/>
                <a:ea typeface="微軟正黑體" panose="020B0604030504040204" pitchFamily="34" charset="-120"/>
              </a:rPr>
              <a:t>功能</a:t>
            </a:r>
          </a:p>
        </p:txBody>
      </p:sp>
      <p:sp>
        <p:nvSpPr>
          <p:cNvPr id="66" name="矩形 65"/>
          <p:cNvSpPr>
            <a:spLocks noChangeArrowheads="1"/>
          </p:cNvSpPr>
          <p:nvPr/>
        </p:nvSpPr>
        <p:spPr bwMode="auto">
          <a:xfrm>
            <a:off x="7699375" y="5419725"/>
            <a:ext cx="868363" cy="252413"/>
          </a:xfrm>
          <a:prstGeom prst="rect">
            <a:avLst/>
          </a:prstGeom>
          <a:gradFill rotWithShape="1">
            <a:gsLst>
              <a:gs pos="0">
                <a:srgbClr val="FFA2A1"/>
              </a:gs>
              <a:gs pos="35001">
                <a:srgbClr val="FFBEBD"/>
              </a:gs>
              <a:gs pos="100000">
                <a:srgbClr val="FFE5E5"/>
              </a:gs>
            </a:gsLst>
            <a:lin ang="16200000" scaled="1"/>
          </a:gradFill>
          <a:ln w="19050">
            <a:solidFill>
              <a:srgbClr val="BE4B48"/>
            </a:solidFill>
            <a:prstDash val="dash"/>
            <a:round/>
            <a:headEnd/>
            <a:tailEnd/>
          </a:ln>
          <a:effectLst>
            <a:outerShdw blurRad="63500" dist="20000" dir="5400000" rotWithShape="0">
              <a:srgbClr val="000000">
                <a:alpha val="37999"/>
              </a:srgbClr>
            </a:outerShdw>
          </a:effectLst>
        </p:spPr>
        <p:txBody>
          <a:bodyPr lIns="0" tIns="36000" rIns="0" bIns="36000" anchor="ctr"/>
          <a:lstStyle/>
          <a:p>
            <a:pPr algn="ctr">
              <a:defRPr/>
            </a:pPr>
            <a:r>
              <a:rPr lang="zh-TW" altLang="en-US" sz="1200" noProof="1">
                <a:latin typeface="微軟正黑體" pitchFamily="34" charset="-120"/>
                <a:ea typeface="微軟正黑體" panose="020B0604030504040204" pitchFamily="34" charset="-120"/>
              </a:rPr>
              <a:t>新模組</a:t>
            </a:r>
            <a:r>
              <a:rPr lang="en-US" altLang="zh-TW" sz="1200" noProof="1">
                <a:latin typeface="微軟正黑體" pitchFamily="34" charset="-120"/>
                <a:ea typeface="微軟正黑體" panose="020B0604030504040204" pitchFamily="34" charset="-120"/>
              </a:rPr>
              <a:t>/</a:t>
            </a:r>
            <a:r>
              <a:rPr lang="zh-TW" altLang="en-US" sz="1200" noProof="1">
                <a:latin typeface="微軟正黑體" pitchFamily="34" charset="-120"/>
                <a:ea typeface="微軟正黑體" panose="020B0604030504040204" pitchFamily="34" charset="-120"/>
              </a:rPr>
              <a:t>功能</a:t>
            </a:r>
          </a:p>
        </p:txBody>
      </p:sp>
      <p:cxnSp>
        <p:nvCxnSpPr>
          <p:cNvPr id="67" name="直線單箭頭接點 66"/>
          <p:cNvCxnSpPr>
            <a:cxnSpLocks noChangeShapeType="1"/>
          </p:cNvCxnSpPr>
          <p:nvPr/>
        </p:nvCxnSpPr>
        <p:spPr bwMode="auto">
          <a:xfrm>
            <a:off x="7046913" y="1447800"/>
            <a:ext cx="0" cy="522288"/>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直線單箭頭接點 79"/>
          <p:cNvCxnSpPr>
            <a:cxnSpLocks noChangeShapeType="1"/>
          </p:cNvCxnSpPr>
          <p:nvPr/>
        </p:nvCxnSpPr>
        <p:spPr bwMode="auto">
          <a:xfrm>
            <a:off x="1790700" y="1447800"/>
            <a:ext cx="6337300" cy="522288"/>
          </a:xfrm>
          <a:prstGeom prst="bentConnector3">
            <a:avLst>
              <a:gd name="adj1" fmla="val 99898"/>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直線單箭頭接點 68"/>
          <p:cNvCxnSpPr>
            <a:cxnSpLocks noChangeShapeType="1"/>
          </p:cNvCxnSpPr>
          <p:nvPr/>
        </p:nvCxnSpPr>
        <p:spPr bwMode="auto">
          <a:xfrm>
            <a:off x="5953125" y="1447800"/>
            <a:ext cx="0" cy="522288"/>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直線單箭頭接點 69"/>
          <p:cNvCxnSpPr>
            <a:cxnSpLocks noChangeShapeType="1"/>
          </p:cNvCxnSpPr>
          <p:nvPr/>
        </p:nvCxnSpPr>
        <p:spPr bwMode="auto">
          <a:xfrm>
            <a:off x="4867275" y="1447800"/>
            <a:ext cx="0" cy="522288"/>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直線單箭頭接點 70"/>
          <p:cNvCxnSpPr>
            <a:cxnSpLocks noChangeShapeType="1"/>
          </p:cNvCxnSpPr>
          <p:nvPr/>
        </p:nvCxnSpPr>
        <p:spPr bwMode="auto">
          <a:xfrm>
            <a:off x="3768725" y="1447800"/>
            <a:ext cx="0" cy="522288"/>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直線單箭頭接點 71"/>
          <p:cNvCxnSpPr>
            <a:cxnSpLocks noChangeShapeType="1"/>
          </p:cNvCxnSpPr>
          <p:nvPr/>
        </p:nvCxnSpPr>
        <p:spPr bwMode="auto">
          <a:xfrm>
            <a:off x="2674938" y="1447800"/>
            <a:ext cx="0" cy="522288"/>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直線單箭頭接點 72"/>
          <p:cNvCxnSpPr>
            <a:cxnSpLocks noChangeShapeType="1"/>
          </p:cNvCxnSpPr>
          <p:nvPr/>
        </p:nvCxnSpPr>
        <p:spPr bwMode="auto">
          <a:xfrm>
            <a:off x="1652588" y="1533525"/>
            <a:ext cx="0" cy="430213"/>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6670" name="群組 73"/>
          <p:cNvGrpSpPr>
            <a:grpSpLocks/>
          </p:cNvGrpSpPr>
          <p:nvPr/>
        </p:nvGrpSpPr>
        <p:grpSpPr bwMode="auto">
          <a:xfrm>
            <a:off x="346075" y="649288"/>
            <a:ext cx="1482725" cy="1081087"/>
            <a:chOff x="179118" y="1528188"/>
            <a:chExt cx="1602913" cy="1170789"/>
          </a:xfrm>
        </p:grpSpPr>
        <p:sp>
          <p:nvSpPr>
            <p:cNvPr id="26684" name="文字方塊 74"/>
            <p:cNvSpPr txBox="1">
              <a:spLocks noChangeArrowheads="1"/>
            </p:cNvSpPr>
            <p:nvPr/>
          </p:nvSpPr>
          <p:spPr bwMode="auto">
            <a:xfrm>
              <a:off x="578439" y="2329645"/>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a:latin typeface="微軟正黑體" pitchFamily="34" charset="-120"/>
                  <a:ea typeface="微軟正黑體" pitchFamily="34" charset="-120"/>
                </a:rPr>
                <a:t>使用者</a:t>
              </a:r>
              <a:endParaRPr lang="en-US" altLang="zh-TW">
                <a:latin typeface="微軟正黑體" pitchFamily="34" charset="-120"/>
                <a:ea typeface="微軟正黑體" pitchFamily="34" charset="-120"/>
              </a:endParaRPr>
            </a:p>
          </p:txBody>
        </p:sp>
        <p:pic>
          <p:nvPicPr>
            <p:cNvPr id="26685" name="Picture 4" descr="https://pixabay.com/static/uploads/photo/2012/04/26/19/44/members-42919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18" y="1528188"/>
              <a:ext cx="1602913" cy="80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7" name="直線接點 76"/>
          <p:cNvCxnSpPr>
            <a:cxnSpLocks noChangeShapeType="1"/>
          </p:cNvCxnSpPr>
          <p:nvPr/>
        </p:nvCxnSpPr>
        <p:spPr bwMode="auto">
          <a:xfrm flipV="1">
            <a:off x="1909763" y="1047750"/>
            <a:ext cx="1736725" cy="103188"/>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直線接點 77"/>
          <p:cNvCxnSpPr>
            <a:cxnSpLocks noChangeShapeType="1"/>
          </p:cNvCxnSpPr>
          <p:nvPr/>
        </p:nvCxnSpPr>
        <p:spPr bwMode="auto">
          <a:xfrm flipV="1">
            <a:off x="3252788" y="1062038"/>
            <a:ext cx="384175" cy="147637"/>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直線接點 78"/>
          <p:cNvCxnSpPr>
            <a:cxnSpLocks noChangeShapeType="1"/>
          </p:cNvCxnSpPr>
          <p:nvPr/>
        </p:nvCxnSpPr>
        <p:spPr bwMode="auto">
          <a:xfrm flipV="1">
            <a:off x="3262313" y="863600"/>
            <a:ext cx="4225925" cy="342900"/>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6674" name="Picture 14" descr="http://fuyouhin-satei.net/dim/staff/14568258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63" y="406400"/>
            <a:ext cx="6715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5" name="文字方塊 80"/>
          <p:cNvSpPr txBox="1">
            <a:spLocks noChangeArrowheads="1"/>
          </p:cNvSpPr>
          <p:nvPr/>
        </p:nvSpPr>
        <p:spPr bwMode="auto">
          <a:xfrm>
            <a:off x="7337425" y="10763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a:latin typeface="微軟正黑體" pitchFamily="34" charset="-120"/>
                <a:ea typeface="微軟正黑體" pitchFamily="34" charset="-120"/>
              </a:rPr>
              <a:t>客服人員</a:t>
            </a:r>
            <a:endParaRPr lang="en-US" altLang="zh-TW">
              <a:latin typeface="微軟正黑體" pitchFamily="34" charset="-120"/>
              <a:ea typeface="微軟正黑體" pitchFamily="34" charset="-120"/>
            </a:endParaRPr>
          </a:p>
        </p:txBody>
      </p:sp>
      <p:sp>
        <p:nvSpPr>
          <p:cNvPr id="84" name="橢圓 83"/>
          <p:cNvSpPr>
            <a:spLocks noChangeArrowheads="1"/>
          </p:cNvSpPr>
          <p:nvPr/>
        </p:nvSpPr>
        <p:spPr bwMode="auto">
          <a:xfrm>
            <a:off x="6619875" y="5157788"/>
            <a:ext cx="503238" cy="503237"/>
          </a:xfrm>
          <a:prstGeom prst="ellipse">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lIns="0" rIns="0" anchor="ctr"/>
          <a:lstStyle/>
          <a:p>
            <a:pPr algn="ctr">
              <a:defRPr/>
            </a:pPr>
            <a:r>
              <a:rPr lang="zh-TW" altLang="en-US" sz="1400" noProof="1">
                <a:latin typeface="微軟正黑體" pitchFamily="34" charset="-120"/>
                <a:ea typeface="微軟正黑體" panose="020B0604030504040204" pitchFamily="34" charset="-120"/>
              </a:rPr>
              <a:t>會計</a:t>
            </a:r>
            <a:endParaRPr lang="en-US" altLang="zh-TW" sz="1400" noProof="1">
              <a:latin typeface="微軟正黑體" pitchFamily="34" charset="-120"/>
              <a:ea typeface="微軟正黑體" panose="020B0604030504040204" pitchFamily="34" charset="-120"/>
            </a:endParaRPr>
          </a:p>
          <a:p>
            <a:pPr algn="ctr">
              <a:defRPr/>
            </a:pPr>
            <a:r>
              <a:rPr lang="zh-TW" altLang="en-US" sz="1400" noProof="1">
                <a:latin typeface="微軟正黑體" pitchFamily="34" charset="-120"/>
                <a:ea typeface="微軟正黑體" panose="020B0604030504040204" pitchFamily="34" charset="-120"/>
              </a:rPr>
              <a:t>總帳</a:t>
            </a:r>
          </a:p>
        </p:txBody>
      </p:sp>
      <p:sp>
        <p:nvSpPr>
          <p:cNvPr id="63" name="Shape 146"/>
          <p:cNvSpPr>
            <a:spLocks noChangeArrowheads="1"/>
          </p:cNvSpPr>
          <p:nvPr/>
        </p:nvSpPr>
        <p:spPr bwMode="auto">
          <a:xfrm>
            <a:off x="1063625" y="3705225"/>
            <a:ext cx="1044575" cy="871538"/>
          </a:xfrm>
          <a:prstGeom prst="roundRect">
            <a:avLst>
              <a:gd name="adj" fmla="val 685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50800" rIns="36000" bIns="50800" anchor="ctr"/>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74" name="Shape 147"/>
          <p:cNvSpPr>
            <a:spLocks noChangeArrowheads="1"/>
          </p:cNvSpPr>
          <p:nvPr/>
        </p:nvSpPr>
        <p:spPr bwMode="auto">
          <a:xfrm>
            <a:off x="2155825" y="3705225"/>
            <a:ext cx="1044575" cy="871538"/>
          </a:xfrm>
          <a:prstGeom prst="roundRect">
            <a:avLst>
              <a:gd name="adj" fmla="val 685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36000" tIns="50800" rIns="36000" bIns="50800"/>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75" name="Shape 148"/>
          <p:cNvSpPr>
            <a:spLocks noChangeArrowheads="1"/>
          </p:cNvSpPr>
          <p:nvPr/>
        </p:nvSpPr>
        <p:spPr bwMode="auto">
          <a:xfrm>
            <a:off x="3246438" y="3705225"/>
            <a:ext cx="1044575" cy="871538"/>
          </a:xfrm>
          <a:prstGeom prst="roundRect">
            <a:avLst>
              <a:gd name="adj" fmla="val 685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000" tIns="50800" rIns="36000" bIns="50800" anchor="ctr"/>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76" name="Shape 149"/>
          <p:cNvSpPr>
            <a:spLocks noChangeArrowheads="1"/>
          </p:cNvSpPr>
          <p:nvPr/>
        </p:nvSpPr>
        <p:spPr bwMode="auto">
          <a:xfrm>
            <a:off x="4337050" y="3705225"/>
            <a:ext cx="1044575" cy="871538"/>
          </a:xfrm>
          <a:prstGeom prst="roundRect">
            <a:avLst>
              <a:gd name="adj" fmla="val 685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36000" tIns="50800" rIns="36000" bIns="50800"/>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80" name="Shape 150"/>
          <p:cNvSpPr>
            <a:spLocks noChangeArrowheads="1"/>
          </p:cNvSpPr>
          <p:nvPr/>
        </p:nvSpPr>
        <p:spPr bwMode="auto">
          <a:xfrm>
            <a:off x="5429250" y="3705225"/>
            <a:ext cx="1044575" cy="871538"/>
          </a:xfrm>
          <a:prstGeom prst="roundRect">
            <a:avLst>
              <a:gd name="adj" fmla="val 685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36000" tIns="50800" rIns="36000" bIns="50800" anchor="ctr"/>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81" name="Shape 151"/>
          <p:cNvSpPr>
            <a:spLocks noChangeArrowheads="1"/>
          </p:cNvSpPr>
          <p:nvPr/>
        </p:nvSpPr>
        <p:spPr bwMode="auto">
          <a:xfrm>
            <a:off x="6521450" y="3705225"/>
            <a:ext cx="1042988" cy="871538"/>
          </a:xfrm>
          <a:prstGeom prst="roundRect">
            <a:avLst>
              <a:gd name="adj" fmla="val 6852"/>
            </a:avLst>
          </a:prstGeom>
          <a:ln>
            <a:headEnd/>
            <a:tailEnd/>
          </a:ln>
        </p:spPr>
        <p:style>
          <a:lnRef idx="2">
            <a:schemeClr val="accent1"/>
          </a:lnRef>
          <a:fillRef idx="1">
            <a:schemeClr val="lt1"/>
          </a:fillRef>
          <a:effectRef idx="0">
            <a:schemeClr val="accent1"/>
          </a:effectRef>
          <a:fontRef idx="minor">
            <a:schemeClr val="dk1"/>
          </a:fontRef>
        </p:style>
        <p:txBody>
          <a:bodyPr lIns="36000" tIns="50800" rIns="36000" bIns="50800"/>
          <a:lstStyle/>
          <a:p>
            <a:pPr algn="ctr">
              <a:defRPr/>
            </a:pPr>
            <a:r>
              <a:rPr sz="1600" noProof="1">
                <a:solidFill>
                  <a:srgbClr val="262626"/>
                </a:solidFill>
                <a:latin typeface="微軟正黑體" charset="0"/>
                <a:ea typeface="新細明體" charset="0"/>
                <a:cs typeface="Palatino" charset="0"/>
                <a:sym typeface="Palatino" charset="0"/>
              </a:rPr>
              <a:t>線上監控</a:t>
            </a:r>
            <a:endParaRPr altLang="zh-TW" sz="1600" noProof="1">
              <a:solidFill>
                <a:srgbClr val="262626"/>
              </a:solidFill>
              <a:latin typeface="微軟正黑體" charset="0"/>
              <a:cs typeface="Palatino" charset="0"/>
              <a:sym typeface="Palatino" charset="0"/>
            </a:endParaRPr>
          </a:p>
          <a:p>
            <a:pPr algn="ctr">
              <a:defRPr/>
            </a:pPr>
            <a:r>
              <a:rPr sz="1600" noProof="1">
                <a:solidFill>
                  <a:srgbClr val="262626"/>
                </a:solidFill>
                <a:latin typeface="微軟正黑體" charset="0"/>
                <a:ea typeface="新細明體" charset="0"/>
                <a:cs typeface="Arial" charset="0"/>
                <a:sym typeface="Arial" charset="0"/>
              </a:rPr>
              <a:t>推薦行銷</a:t>
            </a:r>
            <a:endParaRPr altLang="zh-TW" sz="1600" noProof="1">
              <a:solidFill>
                <a:srgbClr val="262626"/>
              </a:solidFill>
              <a:latin typeface="微軟正黑體" charset="0"/>
              <a:cs typeface="Arial" charset="0"/>
              <a:sym typeface="Arial" charset="0"/>
            </a:endParaRPr>
          </a:p>
          <a:p>
            <a:pPr algn="ctr">
              <a:defRPr/>
            </a:pPr>
            <a:r>
              <a:rPr sz="1600" noProof="1">
                <a:solidFill>
                  <a:srgbClr val="262626"/>
                </a:solidFill>
                <a:latin typeface="微軟正黑體" charset="0"/>
                <a:ea typeface="新細明體" charset="0"/>
                <a:cs typeface="Arial" charset="0"/>
                <a:sym typeface="Arial" charset="0"/>
              </a:rPr>
              <a:t>使用習慣</a:t>
            </a:r>
            <a:endParaRPr altLang="zh-TW" sz="1600" noProof="1">
              <a:solidFill>
                <a:srgbClr val="262626"/>
              </a:solidFill>
              <a:latin typeface="微軟正黑體" charset="0"/>
              <a:cs typeface="Arial" charset="0"/>
              <a:sym typeface="Arial" charset="0"/>
            </a:endParaRPr>
          </a:p>
          <a:p>
            <a:pPr algn="ctr">
              <a:defRPr/>
            </a:pPr>
            <a:endParaRPr b="1" noProof="1">
              <a:solidFill>
                <a:srgbClr val="262626"/>
              </a:solidFill>
              <a:latin typeface="微軟正黑體" charset="0"/>
              <a:ea typeface="新細明體" charset="0"/>
              <a:cs typeface="Palatino" charset="0"/>
              <a:sym typeface="Arial" charset="0"/>
            </a:endParaRPr>
          </a:p>
        </p:txBody>
      </p:sp>
      <p:sp>
        <p:nvSpPr>
          <p:cNvPr id="82" name="Shape 151"/>
          <p:cNvSpPr>
            <a:spLocks noChangeArrowheads="1"/>
          </p:cNvSpPr>
          <p:nvPr/>
        </p:nvSpPr>
        <p:spPr bwMode="auto">
          <a:xfrm>
            <a:off x="7615238" y="3705225"/>
            <a:ext cx="1044575" cy="871538"/>
          </a:xfrm>
          <a:prstGeom prst="roundRect">
            <a:avLst>
              <a:gd name="adj" fmla="val 685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6000" tIns="50800" rIns="36000" bIns="50800"/>
          <a:lstStyle/>
          <a:p>
            <a:pPr algn="ctr">
              <a:defRPr/>
            </a:pPr>
            <a:r>
              <a:rPr sz="1600" noProof="1">
                <a:solidFill>
                  <a:schemeClr val="bg1"/>
                </a:solidFill>
                <a:latin typeface="微軟正黑體" charset="0"/>
                <a:ea typeface="微軟正黑體" charset="0"/>
                <a:cs typeface="微軟正黑體" charset="0"/>
              </a:rPr>
              <a:t>線上監控</a:t>
            </a:r>
            <a:endParaRPr altLang="zh-TW" sz="1600" noProof="1">
              <a:solidFill>
                <a:schemeClr val="bg1"/>
              </a:solidFill>
              <a:latin typeface="微軟正黑體" charset="0"/>
              <a:ea typeface="微軟正黑體" charset="0"/>
              <a:cs typeface="微軟正黑體"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Tree>
    <p:extLst>
      <p:ext uri="{BB962C8B-B14F-4D97-AF65-F5344CB8AC3E}">
        <p14:creationId xmlns:p14="http://schemas.microsoft.com/office/powerpoint/2010/main" val="49029240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34"/>
          <p:cNvSpPr>
            <a:spLocks noChangeArrowheads="1"/>
          </p:cNvSpPr>
          <p:nvPr/>
        </p:nvSpPr>
        <p:spPr bwMode="auto">
          <a:xfrm>
            <a:off x="979488" y="6107113"/>
            <a:ext cx="7669212" cy="503237"/>
          </a:xfrm>
          <a:prstGeom prst="roundRect">
            <a:avLst>
              <a:gd name="adj" fmla="val 29884"/>
            </a:avLst>
          </a:prstGeom>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a:buSzPct val="60000"/>
              <a:defRPr/>
            </a:pPr>
            <a:r>
              <a:rPr lang="en-US" altLang="zh-TW" sz="2000" smtClean="0">
                <a:solidFill>
                  <a:schemeClr val="bg1"/>
                </a:solidFill>
                <a:latin typeface="微軟正黑體" pitchFamily="34" charset="-120"/>
                <a:ea typeface="微軟正黑體" pitchFamily="34" charset="-120"/>
                <a:sym typeface="Arial" pitchFamily="34" charset="0"/>
              </a:rPr>
              <a:t>Virtual Machine</a:t>
            </a:r>
            <a:endParaRPr lang="en-US" altLang="zh-TW" sz="3600" smtClean="0">
              <a:solidFill>
                <a:srgbClr val="414141"/>
              </a:solidFill>
              <a:latin typeface="微軟正黑體" pitchFamily="34" charset="-120"/>
              <a:ea typeface="微軟正黑體" pitchFamily="34" charset="-120"/>
              <a:sym typeface="Palatino" pitchFamily="2" charset="0"/>
            </a:endParaRPr>
          </a:p>
        </p:txBody>
      </p:sp>
      <p:sp>
        <p:nvSpPr>
          <p:cNvPr id="27651" name="Shape 144"/>
          <p:cNvSpPr>
            <a:spLocks noChangeShapeType="1"/>
          </p:cNvSpPr>
          <p:nvPr/>
        </p:nvSpPr>
        <p:spPr bwMode="auto">
          <a:xfrm>
            <a:off x="285750" y="2047875"/>
            <a:ext cx="8351838" cy="0"/>
          </a:xfrm>
          <a:prstGeom prst="line">
            <a:avLst/>
          </a:prstGeom>
          <a:noFill/>
          <a:ln w="57150" cap="rnd">
            <a:solidFill>
              <a:srgbClr val="7F7F7F"/>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zh-TW" altLang="en-US"/>
          </a:p>
        </p:txBody>
      </p:sp>
      <p:sp>
        <p:nvSpPr>
          <p:cNvPr id="27652" name="Shape 145"/>
          <p:cNvSpPr>
            <a:spLocks noChangeShapeType="1"/>
          </p:cNvSpPr>
          <p:nvPr/>
        </p:nvSpPr>
        <p:spPr bwMode="auto">
          <a:xfrm>
            <a:off x="285750" y="5965825"/>
            <a:ext cx="8351838" cy="0"/>
          </a:xfrm>
          <a:prstGeom prst="line">
            <a:avLst/>
          </a:prstGeom>
          <a:noFill/>
          <a:ln w="57150" cap="rnd">
            <a:solidFill>
              <a:srgbClr val="7F7F7F"/>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zh-TW" altLang="en-US"/>
          </a:p>
        </p:txBody>
      </p:sp>
      <p:sp>
        <p:nvSpPr>
          <p:cNvPr id="27653" name="Shape 152"/>
          <p:cNvSpPr>
            <a:spLocks noChangeArrowheads="1"/>
          </p:cNvSpPr>
          <p:nvPr/>
        </p:nvSpPr>
        <p:spPr bwMode="auto">
          <a:xfrm>
            <a:off x="257175" y="6159500"/>
            <a:ext cx="603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rIns="50800" bIns="50800"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000">
                <a:solidFill>
                  <a:srgbClr val="CA3937"/>
                </a:solidFill>
                <a:latin typeface="微軟正黑體" pitchFamily="34" charset="-120"/>
                <a:ea typeface="微軟正黑體" pitchFamily="34" charset="-120"/>
                <a:sym typeface="Palatino" pitchFamily="2" charset="0"/>
              </a:rPr>
              <a:t>IaaS</a:t>
            </a:r>
          </a:p>
        </p:txBody>
      </p:sp>
      <p:cxnSp>
        <p:nvCxnSpPr>
          <p:cNvPr id="67" name="直線單箭頭接點 66"/>
          <p:cNvCxnSpPr>
            <a:cxnSpLocks noChangeShapeType="1"/>
          </p:cNvCxnSpPr>
          <p:nvPr/>
        </p:nvCxnSpPr>
        <p:spPr bwMode="auto">
          <a:xfrm>
            <a:off x="6986588" y="1503363"/>
            <a:ext cx="0" cy="522287"/>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直線單箭頭接點 79"/>
          <p:cNvCxnSpPr>
            <a:cxnSpLocks noChangeShapeType="1"/>
          </p:cNvCxnSpPr>
          <p:nvPr/>
        </p:nvCxnSpPr>
        <p:spPr bwMode="auto">
          <a:xfrm>
            <a:off x="1730375" y="1503363"/>
            <a:ext cx="6337300" cy="522287"/>
          </a:xfrm>
          <a:prstGeom prst="bentConnector3">
            <a:avLst>
              <a:gd name="adj1" fmla="val 99898"/>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直線單箭頭接點 68"/>
          <p:cNvCxnSpPr>
            <a:cxnSpLocks noChangeShapeType="1"/>
          </p:cNvCxnSpPr>
          <p:nvPr/>
        </p:nvCxnSpPr>
        <p:spPr bwMode="auto">
          <a:xfrm>
            <a:off x="5892800" y="1503363"/>
            <a:ext cx="0" cy="522287"/>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直線單箭頭接點 69"/>
          <p:cNvCxnSpPr>
            <a:cxnSpLocks noChangeShapeType="1"/>
          </p:cNvCxnSpPr>
          <p:nvPr/>
        </p:nvCxnSpPr>
        <p:spPr bwMode="auto">
          <a:xfrm>
            <a:off x="4806950" y="1503363"/>
            <a:ext cx="0" cy="522287"/>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直線單箭頭接點 70"/>
          <p:cNvCxnSpPr>
            <a:cxnSpLocks noChangeShapeType="1"/>
          </p:cNvCxnSpPr>
          <p:nvPr/>
        </p:nvCxnSpPr>
        <p:spPr bwMode="auto">
          <a:xfrm>
            <a:off x="3708400" y="1503363"/>
            <a:ext cx="0" cy="522287"/>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直線單箭頭接點 71"/>
          <p:cNvCxnSpPr>
            <a:cxnSpLocks noChangeShapeType="1"/>
          </p:cNvCxnSpPr>
          <p:nvPr/>
        </p:nvCxnSpPr>
        <p:spPr bwMode="auto">
          <a:xfrm>
            <a:off x="2614613" y="1503363"/>
            <a:ext cx="0" cy="522287"/>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直線單箭頭接點 72"/>
          <p:cNvCxnSpPr>
            <a:cxnSpLocks noChangeShapeType="1"/>
          </p:cNvCxnSpPr>
          <p:nvPr/>
        </p:nvCxnSpPr>
        <p:spPr bwMode="auto">
          <a:xfrm>
            <a:off x="1544638" y="1589088"/>
            <a:ext cx="0" cy="430212"/>
          </a:xfrm>
          <a:prstGeom prst="straightConnector1">
            <a:avLst/>
          </a:prstGeom>
          <a:noFill/>
          <a:ln w="38100">
            <a:solidFill>
              <a:schemeClr val="accent1"/>
            </a:solidFill>
            <a:round/>
            <a:headEnd/>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7661" name="群組 73"/>
          <p:cNvGrpSpPr>
            <a:grpSpLocks/>
          </p:cNvGrpSpPr>
          <p:nvPr/>
        </p:nvGrpSpPr>
        <p:grpSpPr bwMode="auto">
          <a:xfrm>
            <a:off x="160338" y="704850"/>
            <a:ext cx="1677987" cy="1169988"/>
            <a:chOff x="179118" y="1528188"/>
            <a:chExt cx="1677391" cy="1170789"/>
          </a:xfrm>
        </p:grpSpPr>
        <p:sp>
          <p:nvSpPr>
            <p:cNvPr id="27710" name="文字方塊 74"/>
            <p:cNvSpPr txBox="1">
              <a:spLocks noChangeArrowheads="1"/>
            </p:cNvSpPr>
            <p:nvPr/>
          </p:nvSpPr>
          <p:spPr bwMode="auto">
            <a:xfrm>
              <a:off x="578439" y="2329645"/>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a:latin typeface="微軟正黑體" pitchFamily="34" charset="-120"/>
                  <a:ea typeface="微軟正黑體" pitchFamily="34" charset="-120"/>
                </a:rPr>
                <a:t>使用者</a:t>
              </a:r>
              <a:endParaRPr lang="en-US" altLang="zh-TW">
                <a:latin typeface="微軟正黑體" pitchFamily="34" charset="-120"/>
                <a:ea typeface="微軟正黑體" pitchFamily="34" charset="-120"/>
              </a:endParaRPr>
            </a:p>
          </p:txBody>
        </p:sp>
        <p:pic>
          <p:nvPicPr>
            <p:cNvPr id="27711" name="Picture 4" descr="https://pixabay.com/static/uploads/photo/2012/04/26/19/44/members-42919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18" y="1528188"/>
              <a:ext cx="1677391" cy="8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7" name="直線接點 76"/>
          <p:cNvCxnSpPr>
            <a:cxnSpLocks noChangeShapeType="1"/>
          </p:cNvCxnSpPr>
          <p:nvPr/>
        </p:nvCxnSpPr>
        <p:spPr bwMode="auto">
          <a:xfrm flipV="1">
            <a:off x="1838325" y="1020763"/>
            <a:ext cx="1736725" cy="103187"/>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直線接點 77"/>
          <p:cNvCxnSpPr>
            <a:cxnSpLocks noChangeShapeType="1"/>
          </p:cNvCxnSpPr>
          <p:nvPr/>
        </p:nvCxnSpPr>
        <p:spPr bwMode="auto">
          <a:xfrm flipV="1">
            <a:off x="3181350" y="1022350"/>
            <a:ext cx="384175" cy="147638"/>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直線接點 78"/>
          <p:cNvCxnSpPr>
            <a:cxnSpLocks noChangeShapeType="1"/>
          </p:cNvCxnSpPr>
          <p:nvPr/>
        </p:nvCxnSpPr>
        <p:spPr bwMode="auto">
          <a:xfrm flipV="1">
            <a:off x="3190875" y="836613"/>
            <a:ext cx="4225925" cy="342900"/>
          </a:xfrm>
          <a:prstGeom prst="line">
            <a:avLst/>
          </a:prstGeom>
          <a:noFill/>
          <a:ln w="28575">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7665" name="Picture 14" descr="http://fuyouhin-satei.net/dim/staff/14568258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246063"/>
            <a:ext cx="80486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文字方塊 80"/>
          <p:cNvSpPr txBox="1">
            <a:spLocks noChangeArrowheads="1"/>
          </p:cNvSpPr>
          <p:nvPr/>
        </p:nvSpPr>
        <p:spPr bwMode="auto">
          <a:xfrm>
            <a:off x="7289800" y="10731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a:latin typeface="微軟正黑體" pitchFamily="34" charset="-120"/>
                <a:ea typeface="微軟正黑體" pitchFamily="34" charset="-120"/>
              </a:rPr>
              <a:t>客服人員</a:t>
            </a:r>
            <a:endParaRPr lang="en-US" altLang="zh-TW">
              <a:latin typeface="微軟正黑體" pitchFamily="34" charset="-120"/>
              <a:ea typeface="微軟正黑體" pitchFamily="34" charset="-120"/>
            </a:endParaRPr>
          </a:p>
        </p:txBody>
      </p:sp>
      <p:sp>
        <p:nvSpPr>
          <p:cNvPr id="27667" name="標題 3"/>
          <p:cNvSpPr txBox="1">
            <a:spLocks noChangeArrowheads="1"/>
          </p:cNvSpPr>
          <p:nvPr/>
        </p:nvSpPr>
        <p:spPr bwMode="auto">
          <a:xfrm>
            <a:off x="498475" y="265113"/>
            <a:ext cx="811053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kumimoji="1">
                <a:solidFill>
                  <a:schemeClr val="tx1"/>
                </a:solidFill>
                <a:latin typeface="Arial" pitchFamily="34" charset="0"/>
                <a:ea typeface="新細明體" pitchFamily="18" charset="-120"/>
              </a:defRPr>
            </a:lvl1pPr>
            <a:lvl2pPr marL="742950" indent="-285750" defTabSz="457200">
              <a:defRPr kumimoji="1">
                <a:solidFill>
                  <a:schemeClr val="tx1"/>
                </a:solidFill>
                <a:latin typeface="Arial" pitchFamily="34" charset="0"/>
                <a:ea typeface="新細明體" pitchFamily="18" charset="-120"/>
              </a:defRPr>
            </a:lvl2pPr>
            <a:lvl3pPr marL="1143000" indent="-228600" defTabSz="457200">
              <a:defRPr kumimoji="1">
                <a:solidFill>
                  <a:schemeClr val="tx1"/>
                </a:solidFill>
                <a:latin typeface="Arial" pitchFamily="34" charset="0"/>
                <a:ea typeface="新細明體" pitchFamily="18" charset="-120"/>
              </a:defRPr>
            </a:lvl3pPr>
            <a:lvl4pPr marL="1600200" indent="-228600" defTabSz="457200">
              <a:defRPr kumimoji="1">
                <a:solidFill>
                  <a:schemeClr val="tx1"/>
                </a:solidFill>
                <a:latin typeface="Arial" pitchFamily="34" charset="0"/>
                <a:ea typeface="新細明體" pitchFamily="18" charset="-120"/>
              </a:defRPr>
            </a:lvl4pPr>
            <a:lvl5pPr marL="2057400" indent="-228600" defTabSz="457200">
              <a:defRPr kumimoji="1">
                <a:solidFill>
                  <a:schemeClr val="tx1"/>
                </a:solidFill>
                <a:latin typeface="Arial" pitchFamily="34" charset="0"/>
                <a:ea typeface="新細明體" pitchFamily="18" charset="-120"/>
              </a:defRPr>
            </a:lvl5pPr>
            <a:lvl6pPr marL="25146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3200">
                <a:solidFill>
                  <a:srgbClr val="262626"/>
                </a:solidFill>
                <a:latin typeface="微軟正黑體" pitchFamily="34" charset="-120"/>
                <a:ea typeface="微軟正黑體" pitchFamily="34" charset="-120"/>
              </a:rPr>
              <a:t>如果有多套服務的話</a:t>
            </a:r>
            <a:endParaRPr lang="en-US" altLang="zh-TW" sz="3200">
              <a:solidFill>
                <a:srgbClr val="262626"/>
              </a:solidFill>
              <a:latin typeface="微軟正黑體" pitchFamily="34" charset="-120"/>
              <a:ea typeface="微軟正黑體" pitchFamily="34" charset="-120"/>
            </a:endParaRPr>
          </a:p>
        </p:txBody>
      </p:sp>
      <p:sp>
        <p:nvSpPr>
          <p:cNvPr id="27668" name="Shape 154"/>
          <p:cNvSpPr>
            <a:spLocks noChangeArrowheads="1"/>
          </p:cNvSpPr>
          <p:nvPr/>
        </p:nvSpPr>
        <p:spPr bwMode="auto">
          <a:xfrm>
            <a:off x="223838" y="3333750"/>
            <a:ext cx="6778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0800" tIns="50800" rIns="50800" bIns="50800" anchor="ct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000">
                <a:solidFill>
                  <a:srgbClr val="CA3937"/>
                </a:solidFill>
                <a:latin typeface="微軟正黑體" pitchFamily="34" charset="-120"/>
                <a:ea typeface="微軟正黑體" pitchFamily="34" charset="-120"/>
                <a:sym typeface="Palatino" pitchFamily="2" charset="0"/>
              </a:rPr>
              <a:t>SaaS</a:t>
            </a:r>
          </a:p>
        </p:txBody>
      </p:sp>
      <p:sp>
        <p:nvSpPr>
          <p:cNvPr id="75" name="Shape 138"/>
          <p:cNvSpPr>
            <a:spLocks noChangeArrowheads="1"/>
          </p:cNvSpPr>
          <p:nvPr/>
        </p:nvSpPr>
        <p:spPr bwMode="auto">
          <a:xfrm>
            <a:off x="1068388" y="3243263"/>
            <a:ext cx="1044575" cy="43180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76" name="Shape 143"/>
          <p:cNvSpPr>
            <a:spLocks noChangeArrowheads="1"/>
          </p:cNvSpPr>
          <p:nvPr/>
        </p:nvSpPr>
        <p:spPr bwMode="auto">
          <a:xfrm>
            <a:off x="1068388" y="2727325"/>
            <a:ext cx="1044575" cy="43180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80" name="Shape 142"/>
          <p:cNvSpPr>
            <a:spLocks noChangeArrowheads="1"/>
          </p:cNvSpPr>
          <p:nvPr/>
        </p:nvSpPr>
        <p:spPr bwMode="auto">
          <a:xfrm>
            <a:off x="1068388" y="2209800"/>
            <a:ext cx="1044575" cy="433388"/>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81" name="Shape 138"/>
          <p:cNvSpPr>
            <a:spLocks noChangeArrowheads="1"/>
          </p:cNvSpPr>
          <p:nvPr/>
        </p:nvSpPr>
        <p:spPr bwMode="auto">
          <a:xfrm>
            <a:off x="2160588" y="3243263"/>
            <a:ext cx="1044575" cy="431800"/>
          </a:xfrm>
          <a:prstGeom prst="roundRect">
            <a:avLst>
              <a:gd name="adj" fmla="val 13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82" name="Shape 143"/>
          <p:cNvSpPr>
            <a:spLocks noChangeArrowheads="1"/>
          </p:cNvSpPr>
          <p:nvPr/>
        </p:nvSpPr>
        <p:spPr bwMode="auto">
          <a:xfrm>
            <a:off x="2160588" y="2727325"/>
            <a:ext cx="1044575" cy="431800"/>
          </a:xfrm>
          <a:prstGeom prst="roundRect">
            <a:avLst>
              <a:gd name="adj" fmla="val 13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83" name="Shape 142"/>
          <p:cNvSpPr>
            <a:spLocks noChangeArrowheads="1"/>
          </p:cNvSpPr>
          <p:nvPr/>
        </p:nvSpPr>
        <p:spPr bwMode="auto">
          <a:xfrm>
            <a:off x="2160588" y="2209800"/>
            <a:ext cx="1044575" cy="433388"/>
          </a:xfrm>
          <a:prstGeom prst="roundRect">
            <a:avLst>
              <a:gd name="adj" fmla="val 13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85" name="Shape 138"/>
          <p:cNvSpPr>
            <a:spLocks noChangeArrowheads="1"/>
          </p:cNvSpPr>
          <p:nvPr/>
        </p:nvSpPr>
        <p:spPr bwMode="auto">
          <a:xfrm>
            <a:off x="3251200" y="3243263"/>
            <a:ext cx="1044575" cy="431800"/>
          </a:xfrm>
          <a:prstGeom prst="roundRect">
            <a:avLst>
              <a:gd name="adj" fmla="val 1361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86" name="Shape 143"/>
          <p:cNvSpPr>
            <a:spLocks noChangeArrowheads="1"/>
          </p:cNvSpPr>
          <p:nvPr/>
        </p:nvSpPr>
        <p:spPr bwMode="auto">
          <a:xfrm>
            <a:off x="3251200" y="2727325"/>
            <a:ext cx="1044575" cy="431800"/>
          </a:xfrm>
          <a:prstGeom prst="roundRect">
            <a:avLst>
              <a:gd name="adj" fmla="val 1361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87" name="Shape 142"/>
          <p:cNvSpPr>
            <a:spLocks noChangeArrowheads="1"/>
          </p:cNvSpPr>
          <p:nvPr/>
        </p:nvSpPr>
        <p:spPr bwMode="auto">
          <a:xfrm>
            <a:off x="3251200" y="2209800"/>
            <a:ext cx="1044575" cy="433388"/>
          </a:xfrm>
          <a:prstGeom prst="roundRect">
            <a:avLst>
              <a:gd name="adj" fmla="val 1361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88" name="Shape 138"/>
          <p:cNvSpPr>
            <a:spLocks noChangeArrowheads="1"/>
          </p:cNvSpPr>
          <p:nvPr/>
        </p:nvSpPr>
        <p:spPr bwMode="auto">
          <a:xfrm>
            <a:off x="4341813" y="3243263"/>
            <a:ext cx="1044575" cy="431800"/>
          </a:xfrm>
          <a:prstGeom prst="roundRect">
            <a:avLst>
              <a:gd name="adj" fmla="val 1361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89" name="Shape 143"/>
          <p:cNvSpPr>
            <a:spLocks noChangeArrowheads="1"/>
          </p:cNvSpPr>
          <p:nvPr/>
        </p:nvSpPr>
        <p:spPr bwMode="auto">
          <a:xfrm>
            <a:off x="4341813" y="2727325"/>
            <a:ext cx="1044575" cy="431800"/>
          </a:xfrm>
          <a:prstGeom prst="roundRect">
            <a:avLst>
              <a:gd name="adj" fmla="val 1361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90" name="Shape 142"/>
          <p:cNvSpPr>
            <a:spLocks noChangeArrowheads="1"/>
          </p:cNvSpPr>
          <p:nvPr/>
        </p:nvSpPr>
        <p:spPr bwMode="auto">
          <a:xfrm>
            <a:off x="4341813" y="2209800"/>
            <a:ext cx="1044575" cy="433388"/>
          </a:xfrm>
          <a:prstGeom prst="roundRect">
            <a:avLst>
              <a:gd name="adj" fmla="val 1361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91" name="Shape 138"/>
          <p:cNvSpPr>
            <a:spLocks noChangeArrowheads="1"/>
          </p:cNvSpPr>
          <p:nvPr/>
        </p:nvSpPr>
        <p:spPr bwMode="auto">
          <a:xfrm>
            <a:off x="5434013" y="3243263"/>
            <a:ext cx="1044575" cy="431800"/>
          </a:xfrm>
          <a:prstGeom prst="roundRect">
            <a:avLst>
              <a:gd name="adj" fmla="val 1361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92" name="Shape 143"/>
          <p:cNvSpPr>
            <a:spLocks noChangeArrowheads="1"/>
          </p:cNvSpPr>
          <p:nvPr/>
        </p:nvSpPr>
        <p:spPr bwMode="auto">
          <a:xfrm>
            <a:off x="5434013" y="2727325"/>
            <a:ext cx="1044575" cy="431800"/>
          </a:xfrm>
          <a:prstGeom prst="roundRect">
            <a:avLst>
              <a:gd name="adj" fmla="val 1361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93" name="Shape 142"/>
          <p:cNvSpPr>
            <a:spLocks noChangeArrowheads="1"/>
          </p:cNvSpPr>
          <p:nvPr/>
        </p:nvSpPr>
        <p:spPr bwMode="auto">
          <a:xfrm>
            <a:off x="5434013" y="2209800"/>
            <a:ext cx="1044575" cy="433388"/>
          </a:xfrm>
          <a:prstGeom prst="roundRect">
            <a:avLst>
              <a:gd name="adj" fmla="val 13611"/>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94" name="Shape 138"/>
          <p:cNvSpPr>
            <a:spLocks noChangeArrowheads="1"/>
          </p:cNvSpPr>
          <p:nvPr/>
        </p:nvSpPr>
        <p:spPr bwMode="auto">
          <a:xfrm>
            <a:off x="6526213" y="3243263"/>
            <a:ext cx="1042987" cy="431800"/>
          </a:xfrm>
          <a:prstGeom prst="roundRect">
            <a:avLst>
              <a:gd name="adj" fmla="val 13611"/>
            </a:avLst>
          </a:prstGeom>
          <a:ln>
            <a:headEnd/>
            <a:tailEnd/>
          </a:ln>
        </p:spPr>
        <p:style>
          <a:lnRef idx="2">
            <a:schemeClr val="accent1"/>
          </a:lnRef>
          <a:fillRef idx="1">
            <a:schemeClr val="lt1"/>
          </a:fillRef>
          <a:effectRef idx="0">
            <a:schemeClr val="accent1"/>
          </a:effectRef>
          <a:fontRef idx="minor">
            <a:schemeClr val="dk1"/>
          </a:fontRef>
        </p:style>
        <p:txBody>
          <a:bodyPr lIns="50800" tIns="50800" rIns="50800" bIns="50800" anchor="ctr"/>
          <a:lstStyle/>
          <a:p>
            <a:pPr algn="ctr">
              <a:defRPr/>
            </a:pPr>
            <a:r>
              <a:rPr sz="1600" noProof="1">
                <a:solidFill>
                  <a:srgbClr val="000000"/>
                </a:solidFill>
                <a:latin typeface="微軟正黑體" charset="0"/>
                <a:ea typeface="新細明體" charset="0"/>
                <a:cs typeface="Arial" charset="0"/>
                <a:sym typeface="Arial" charset="0"/>
              </a:rPr>
              <a:t>供裝部署</a:t>
            </a:r>
          </a:p>
        </p:txBody>
      </p:sp>
      <p:sp>
        <p:nvSpPr>
          <p:cNvPr id="95" name="Shape 143"/>
          <p:cNvSpPr>
            <a:spLocks noChangeArrowheads="1"/>
          </p:cNvSpPr>
          <p:nvPr/>
        </p:nvSpPr>
        <p:spPr bwMode="auto">
          <a:xfrm>
            <a:off x="6526213" y="2727325"/>
            <a:ext cx="1042987" cy="431800"/>
          </a:xfrm>
          <a:prstGeom prst="roundRect">
            <a:avLst>
              <a:gd name="adj" fmla="val 13611"/>
            </a:avLst>
          </a:prstGeom>
          <a:ln>
            <a:headEnd/>
            <a:tailEnd/>
          </a:ln>
        </p:spPr>
        <p:style>
          <a:lnRef idx="2">
            <a:schemeClr val="accent1"/>
          </a:lnRef>
          <a:fillRef idx="1">
            <a:schemeClr val="lt1"/>
          </a:fillRef>
          <a:effectRef idx="0">
            <a:schemeClr val="accent1"/>
          </a:effectRef>
          <a:fontRef idx="minor">
            <a:schemeClr val="dk1"/>
          </a:fontRef>
        </p:style>
        <p:txBody>
          <a:bodyPr lIns="50800" tIns="50800" rIns="50800" bIns="50800" anchor="ctr"/>
          <a:lstStyle/>
          <a:p>
            <a:pPr algn="ctr">
              <a:defRPr/>
            </a:pPr>
            <a:r>
              <a:rPr sz="1600" noProof="1">
                <a:solidFill>
                  <a:srgbClr val="000000"/>
                </a:solidFill>
                <a:latin typeface="微軟正黑體" charset="0"/>
                <a:ea typeface="新細明體" charset="0"/>
                <a:cs typeface="Arial" charset="0"/>
                <a:sym typeface="Arial" charset="0"/>
              </a:rPr>
              <a:t>線上付款</a:t>
            </a:r>
          </a:p>
        </p:txBody>
      </p:sp>
      <p:sp>
        <p:nvSpPr>
          <p:cNvPr id="96" name="Shape 142"/>
          <p:cNvSpPr>
            <a:spLocks noChangeArrowheads="1"/>
          </p:cNvSpPr>
          <p:nvPr/>
        </p:nvSpPr>
        <p:spPr bwMode="auto">
          <a:xfrm>
            <a:off x="6526213" y="2209800"/>
            <a:ext cx="1042987" cy="433388"/>
          </a:xfrm>
          <a:prstGeom prst="roundRect">
            <a:avLst>
              <a:gd name="adj" fmla="val 13611"/>
            </a:avLst>
          </a:prstGeom>
          <a:ln>
            <a:headEnd/>
            <a:tailEnd/>
          </a:ln>
        </p:spPr>
        <p:style>
          <a:lnRef idx="2">
            <a:schemeClr val="accent1"/>
          </a:lnRef>
          <a:fillRef idx="1">
            <a:schemeClr val="lt1"/>
          </a:fillRef>
          <a:effectRef idx="0">
            <a:schemeClr val="accent1"/>
          </a:effectRef>
          <a:fontRef idx="minor">
            <a:schemeClr val="dk1"/>
          </a:fontRef>
        </p:style>
        <p:txBody>
          <a:bodyPr lIns="50800" tIns="50800" rIns="50800" bIns="50800" anchor="ctr"/>
          <a:lstStyle/>
          <a:p>
            <a:pPr algn="ctr">
              <a:defRPr/>
            </a:pPr>
            <a:r>
              <a:rPr sz="1600" noProof="1">
                <a:solidFill>
                  <a:srgbClr val="000000"/>
                </a:solidFill>
                <a:latin typeface="微軟正黑體" charset="0"/>
                <a:ea typeface="新細明體" charset="0"/>
                <a:cs typeface="Arial" charset="0"/>
                <a:sym typeface="Arial" charset="0"/>
              </a:rPr>
              <a:t>登入</a:t>
            </a:r>
            <a:r>
              <a:rPr altLang="zh-TW" sz="1600" noProof="1">
                <a:solidFill>
                  <a:srgbClr val="000000"/>
                </a:solidFill>
                <a:latin typeface="微軟正黑體" charset="0"/>
                <a:cs typeface="Arial" charset="0"/>
                <a:sym typeface="Arial" charset="0"/>
              </a:rPr>
              <a:t>/</a:t>
            </a:r>
            <a:r>
              <a:rPr sz="1600" noProof="1">
                <a:solidFill>
                  <a:srgbClr val="000000"/>
                </a:solidFill>
                <a:latin typeface="微軟正黑體" charset="0"/>
                <a:ea typeface="新細明體" charset="0"/>
                <a:cs typeface="Arial" charset="0"/>
                <a:sym typeface="Arial" charset="0"/>
              </a:rPr>
              <a:t>帳號</a:t>
            </a:r>
            <a:endParaRPr altLang="zh-TW" sz="1600" noProof="1">
              <a:solidFill>
                <a:srgbClr val="000000"/>
              </a:solidFill>
              <a:latin typeface="微軟正黑體" charset="0"/>
              <a:cs typeface="Arial" charset="0"/>
              <a:sym typeface="Arial" charset="0"/>
            </a:endParaRPr>
          </a:p>
        </p:txBody>
      </p:sp>
      <p:sp>
        <p:nvSpPr>
          <p:cNvPr id="97" name="Shape 138"/>
          <p:cNvSpPr>
            <a:spLocks noChangeArrowheads="1"/>
          </p:cNvSpPr>
          <p:nvPr/>
        </p:nvSpPr>
        <p:spPr bwMode="auto">
          <a:xfrm>
            <a:off x="7620000" y="3243263"/>
            <a:ext cx="1044575" cy="431800"/>
          </a:xfrm>
          <a:prstGeom prst="roundRect">
            <a:avLst>
              <a:gd name="adj" fmla="val 136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供裝部署</a:t>
            </a:r>
          </a:p>
        </p:txBody>
      </p:sp>
      <p:sp>
        <p:nvSpPr>
          <p:cNvPr id="98" name="Shape 143"/>
          <p:cNvSpPr>
            <a:spLocks noChangeArrowheads="1"/>
          </p:cNvSpPr>
          <p:nvPr/>
        </p:nvSpPr>
        <p:spPr bwMode="auto">
          <a:xfrm>
            <a:off x="7620000" y="2727325"/>
            <a:ext cx="1044575" cy="431800"/>
          </a:xfrm>
          <a:prstGeom prst="roundRect">
            <a:avLst>
              <a:gd name="adj" fmla="val 136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線上付款</a:t>
            </a:r>
          </a:p>
        </p:txBody>
      </p:sp>
      <p:sp>
        <p:nvSpPr>
          <p:cNvPr id="99" name="Shape 142"/>
          <p:cNvSpPr>
            <a:spLocks noChangeArrowheads="1"/>
          </p:cNvSpPr>
          <p:nvPr/>
        </p:nvSpPr>
        <p:spPr bwMode="auto">
          <a:xfrm>
            <a:off x="7620000" y="2209800"/>
            <a:ext cx="1044575" cy="433388"/>
          </a:xfrm>
          <a:prstGeom prst="roundRect">
            <a:avLst>
              <a:gd name="adj" fmla="val 136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algn="ctr">
              <a:defRPr/>
            </a:pPr>
            <a:r>
              <a:rPr sz="1600" noProof="1">
                <a:solidFill>
                  <a:schemeClr val="bg1"/>
                </a:solidFill>
                <a:latin typeface="微軟正黑體" charset="0"/>
                <a:ea typeface="新細明體" charset="0"/>
                <a:cs typeface="Arial" charset="0"/>
                <a:sym typeface="Arial" charset="0"/>
              </a:rPr>
              <a:t>登入</a:t>
            </a:r>
            <a:r>
              <a:rPr altLang="zh-TW" sz="1600" noProof="1">
                <a:solidFill>
                  <a:schemeClr val="bg1"/>
                </a:solidFill>
                <a:latin typeface="微軟正黑體" charset="0"/>
                <a:cs typeface="Arial" charset="0"/>
                <a:sym typeface="Arial" charset="0"/>
              </a:rPr>
              <a:t>/</a:t>
            </a:r>
            <a:r>
              <a:rPr sz="1600" noProof="1">
                <a:solidFill>
                  <a:schemeClr val="bg1"/>
                </a:solidFill>
                <a:latin typeface="微軟正黑體" charset="0"/>
                <a:ea typeface="新細明體" charset="0"/>
                <a:cs typeface="Arial" charset="0"/>
                <a:sym typeface="Arial" charset="0"/>
              </a:rPr>
              <a:t>帳號</a:t>
            </a:r>
            <a:endParaRPr altLang="zh-TW" sz="1600" noProof="1">
              <a:solidFill>
                <a:schemeClr val="bg1"/>
              </a:solidFill>
              <a:latin typeface="微軟正黑體" charset="0"/>
              <a:cs typeface="Arial" charset="0"/>
              <a:sym typeface="Arial" charset="0"/>
            </a:endParaRPr>
          </a:p>
        </p:txBody>
      </p:sp>
      <p:sp>
        <p:nvSpPr>
          <p:cNvPr id="100" name="Shape 146"/>
          <p:cNvSpPr>
            <a:spLocks noChangeArrowheads="1"/>
          </p:cNvSpPr>
          <p:nvPr/>
        </p:nvSpPr>
        <p:spPr bwMode="auto">
          <a:xfrm>
            <a:off x="1063625" y="3757613"/>
            <a:ext cx="1044575" cy="871537"/>
          </a:xfrm>
          <a:prstGeom prst="roundRect">
            <a:avLst>
              <a:gd name="adj" fmla="val 685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50800" rIns="36000" bIns="50800" anchor="ctr"/>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101" name="Shape 147"/>
          <p:cNvSpPr>
            <a:spLocks noChangeArrowheads="1"/>
          </p:cNvSpPr>
          <p:nvPr/>
        </p:nvSpPr>
        <p:spPr bwMode="auto">
          <a:xfrm>
            <a:off x="2155825" y="3757613"/>
            <a:ext cx="1044575" cy="871537"/>
          </a:xfrm>
          <a:prstGeom prst="roundRect">
            <a:avLst>
              <a:gd name="adj" fmla="val 685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36000" tIns="50800" rIns="36000" bIns="50800"/>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102" name="Shape 148"/>
          <p:cNvSpPr>
            <a:spLocks noChangeArrowheads="1"/>
          </p:cNvSpPr>
          <p:nvPr/>
        </p:nvSpPr>
        <p:spPr bwMode="auto">
          <a:xfrm>
            <a:off x="3246438" y="3757613"/>
            <a:ext cx="1044575" cy="871537"/>
          </a:xfrm>
          <a:prstGeom prst="roundRect">
            <a:avLst>
              <a:gd name="adj" fmla="val 685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000" tIns="50800" rIns="36000" bIns="50800" anchor="ctr"/>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103" name="Shape 149"/>
          <p:cNvSpPr>
            <a:spLocks noChangeArrowheads="1"/>
          </p:cNvSpPr>
          <p:nvPr/>
        </p:nvSpPr>
        <p:spPr bwMode="auto">
          <a:xfrm>
            <a:off x="4337050" y="3757613"/>
            <a:ext cx="1044575" cy="871537"/>
          </a:xfrm>
          <a:prstGeom prst="roundRect">
            <a:avLst>
              <a:gd name="adj" fmla="val 685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36000" tIns="50800" rIns="36000" bIns="50800"/>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104" name="Shape 150"/>
          <p:cNvSpPr>
            <a:spLocks noChangeArrowheads="1"/>
          </p:cNvSpPr>
          <p:nvPr/>
        </p:nvSpPr>
        <p:spPr bwMode="auto">
          <a:xfrm>
            <a:off x="5429250" y="3757613"/>
            <a:ext cx="1044575" cy="871537"/>
          </a:xfrm>
          <a:prstGeom prst="roundRect">
            <a:avLst>
              <a:gd name="adj" fmla="val 685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36000" tIns="50800" rIns="36000" bIns="50800" anchor="ctr"/>
          <a:lstStyle/>
          <a:p>
            <a:pPr algn="ctr">
              <a:defRPr/>
            </a:pPr>
            <a:r>
              <a:rPr sz="1600" noProof="1">
                <a:solidFill>
                  <a:schemeClr val="bg1"/>
                </a:solidFill>
                <a:latin typeface="微軟正黑體" charset="0"/>
                <a:ea typeface="新細明體" charset="0"/>
                <a:cs typeface="Palatino" charset="0"/>
                <a:sym typeface="Palatino" charset="0"/>
              </a:rPr>
              <a:t>線上監控</a:t>
            </a:r>
            <a:endParaRPr altLang="zh-TW" sz="1600" noProof="1">
              <a:solidFill>
                <a:schemeClr val="bg1"/>
              </a:solidFill>
              <a:latin typeface="微軟正黑體" charset="0"/>
              <a:cs typeface="Palatino" charset="0"/>
              <a:sym typeface="Palatino"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105" name="Shape 151"/>
          <p:cNvSpPr>
            <a:spLocks noChangeArrowheads="1"/>
          </p:cNvSpPr>
          <p:nvPr/>
        </p:nvSpPr>
        <p:spPr bwMode="auto">
          <a:xfrm>
            <a:off x="6521450" y="3757613"/>
            <a:ext cx="1042988" cy="871537"/>
          </a:xfrm>
          <a:prstGeom prst="roundRect">
            <a:avLst>
              <a:gd name="adj" fmla="val 6852"/>
            </a:avLst>
          </a:prstGeom>
          <a:ln>
            <a:headEnd/>
            <a:tailEnd/>
          </a:ln>
        </p:spPr>
        <p:style>
          <a:lnRef idx="2">
            <a:schemeClr val="accent1"/>
          </a:lnRef>
          <a:fillRef idx="1">
            <a:schemeClr val="lt1"/>
          </a:fillRef>
          <a:effectRef idx="0">
            <a:schemeClr val="accent1"/>
          </a:effectRef>
          <a:fontRef idx="minor">
            <a:schemeClr val="dk1"/>
          </a:fontRef>
        </p:style>
        <p:txBody>
          <a:bodyPr lIns="36000" tIns="50800" rIns="36000" bIns="50800"/>
          <a:lstStyle/>
          <a:p>
            <a:pPr algn="ctr">
              <a:defRPr/>
            </a:pPr>
            <a:r>
              <a:rPr sz="1600" noProof="1">
                <a:solidFill>
                  <a:srgbClr val="262626"/>
                </a:solidFill>
                <a:latin typeface="微軟正黑體" charset="0"/>
                <a:ea typeface="新細明體" charset="0"/>
                <a:cs typeface="Palatino" charset="0"/>
                <a:sym typeface="Palatino" charset="0"/>
              </a:rPr>
              <a:t>線上監控</a:t>
            </a:r>
            <a:endParaRPr altLang="zh-TW" sz="1600" noProof="1">
              <a:solidFill>
                <a:srgbClr val="262626"/>
              </a:solidFill>
              <a:latin typeface="微軟正黑體" charset="0"/>
              <a:cs typeface="Palatino" charset="0"/>
              <a:sym typeface="Palatino" charset="0"/>
            </a:endParaRPr>
          </a:p>
          <a:p>
            <a:pPr algn="ctr">
              <a:defRPr/>
            </a:pPr>
            <a:r>
              <a:rPr sz="1600" noProof="1">
                <a:solidFill>
                  <a:srgbClr val="262626"/>
                </a:solidFill>
                <a:latin typeface="微軟正黑體" charset="0"/>
                <a:ea typeface="新細明體" charset="0"/>
                <a:cs typeface="Arial" charset="0"/>
                <a:sym typeface="Arial" charset="0"/>
              </a:rPr>
              <a:t>推薦行銷</a:t>
            </a:r>
            <a:endParaRPr altLang="zh-TW" sz="1600" noProof="1">
              <a:solidFill>
                <a:srgbClr val="262626"/>
              </a:solidFill>
              <a:latin typeface="微軟正黑體" charset="0"/>
              <a:cs typeface="Arial" charset="0"/>
              <a:sym typeface="Arial" charset="0"/>
            </a:endParaRPr>
          </a:p>
          <a:p>
            <a:pPr algn="ctr">
              <a:defRPr/>
            </a:pPr>
            <a:r>
              <a:rPr sz="1600" noProof="1">
                <a:solidFill>
                  <a:srgbClr val="262626"/>
                </a:solidFill>
                <a:latin typeface="微軟正黑體" charset="0"/>
                <a:ea typeface="新細明體" charset="0"/>
                <a:cs typeface="Arial" charset="0"/>
                <a:sym typeface="Arial" charset="0"/>
              </a:rPr>
              <a:t>使用習慣</a:t>
            </a:r>
            <a:endParaRPr altLang="zh-TW" sz="1600" noProof="1">
              <a:solidFill>
                <a:srgbClr val="262626"/>
              </a:solidFill>
              <a:latin typeface="微軟正黑體" charset="0"/>
              <a:cs typeface="Arial" charset="0"/>
              <a:sym typeface="Arial" charset="0"/>
            </a:endParaRPr>
          </a:p>
          <a:p>
            <a:pPr algn="ctr">
              <a:defRPr/>
            </a:pPr>
            <a:endParaRPr b="1" noProof="1">
              <a:solidFill>
                <a:srgbClr val="262626"/>
              </a:solidFill>
              <a:latin typeface="微軟正黑體" charset="0"/>
              <a:ea typeface="新細明體" charset="0"/>
              <a:cs typeface="Palatino" charset="0"/>
              <a:sym typeface="Arial" charset="0"/>
            </a:endParaRPr>
          </a:p>
        </p:txBody>
      </p:sp>
      <p:sp>
        <p:nvSpPr>
          <p:cNvPr id="106" name="Shape 151"/>
          <p:cNvSpPr>
            <a:spLocks noChangeArrowheads="1"/>
          </p:cNvSpPr>
          <p:nvPr/>
        </p:nvSpPr>
        <p:spPr bwMode="auto">
          <a:xfrm>
            <a:off x="7615238" y="3757613"/>
            <a:ext cx="1044575" cy="871537"/>
          </a:xfrm>
          <a:prstGeom prst="roundRect">
            <a:avLst>
              <a:gd name="adj" fmla="val 685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6000" tIns="50800" rIns="36000" bIns="50800"/>
          <a:lstStyle/>
          <a:p>
            <a:pPr algn="ctr">
              <a:defRPr/>
            </a:pPr>
            <a:r>
              <a:rPr sz="1600" noProof="1">
                <a:solidFill>
                  <a:schemeClr val="bg1"/>
                </a:solidFill>
                <a:latin typeface="微軟正黑體" charset="0"/>
                <a:ea typeface="微軟正黑體" charset="0"/>
                <a:cs typeface="微軟正黑體" charset="0"/>
              </a:rPr>
              <a:t>線上監控</a:t>
            </a:r>
            <a:endParaRPr altLang="zh-TW" sz="1600" noProof="1">
              <a:solidFill>
                <a:schemeClr val="bg1"/>
              </a:solidFill>
              <a:latin typeface="微軟正黑體" charset="0"/>
              <a:ea typeface="微軟正黑體" charset="0"/>
              <a:cs typeface="微軟正黑體" charset="0"/>
            </a:endParaRPr>
          </a:p>
          <a:p>
            <a:pPr algn="ctr">
              <a:defRPr/>
            </a:pPr>
            <a:r>
              <a:rPr sz="1600" noProof="1">
                <a:solidFill>
                  <a:schemeClr val="bg1"/>
                </a:solidFill>
                <a:latin typeface="微軟正黑體" charset="0"/>
                <a:ea typeface="新細明體" charset="0"/>
                <a:cs typeface="Arial" charset="0"/>
                <a:sym typeface="Arial" charset="0"/>
              </a:rPr>
              <a:t>推薦行銷</a:t>
            </a:r>
            <a:endParaRPr altLang="zh-TW" sz="1600" noProof="1">
              <a:solidFill>
                <a:schemeClr val="bg1"/>
              </a:solidFill>
              <a:latin typeface="微軟正黑體" charset="0"/>
              <a:cs typeface="Arial" charset="0"/>
              <a:sym typeface="Arial" charset="0"/>
            </a:endParaRPr>
          </a:p>
          <a:p>
            <a:pPr algn="ctr">
              <a:defRPr/>
            </a:pPr>
            <a:r>
              <a:rPr sz="1600" noProof="1">
                <a:solidFill>
                  <a:schemeClr val="bg1"/>
                </a:solidFill>
                <a:latin typeface="微軟正黑體" charset="0"/>
                <a:ea typeface="新細明體" charset="0"/>
                <a:cs typeface="Arial" charset="0"/>
                <a:sym typeface="Arial" charset="0"/>
              </a:rPr>
              <a:t>使用習慣</a:t>
            </a:r>
          </a:p>
        </p:txBody>
      </p:sp>
      <p:sp>
        <p:nvSpPr>
          <p:cNvPr id="50245" name="Rectangle 69"/>
          <p:cNvSpPr>
            <a:spLocks noChangeArrowheads="1"/>
          </p:cNvSpPr>
          <p:nvPr/>
        </p:nvSpPr>
        <p:spPr bwMode="auto">
          <a:xfrm>
            <a:off x="954088" y="2185988"/>
            <a:ext cx="7848600" cy="2443162"/>
          </a:xfrm>
          <a:prstGeom prst="rect">
            <a:avLst/>
          </a:prstGeom>
          <a:solidFill>
            <a:srgbClr val="4F81BD">
              <a:alpha val="59999"/>
            </a:srgbClr>
          </a:solidFill>
          <a:ln w="9525">
            <a:solidFill>
              <a:schemeClr val="tx1"/>
            </a:solidFill>
            <a:miter lim="800000"/>
            <a:headEnd/>
            <a:tailEnd/>
          </a:ln>
          <a:effectLst>
            <a:outerShdw blurRad="63500" dist="107763" dir="2700000" algn="ctr" rotWithShape="0">
              <a:srgbClr val="000000">
                <a:alpha val="50000"/>
              </a:srgbClr>
            </a:outerShdw>
          </a:effectLst>
        </p:spPr>
        <p:txBody>
          <a:bodyPr wrap="none"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a:defRPr/>
            </a:pPr>
            <a:r>
              <a:rPr lang="zh-TW" altLang="en-US" sz="4000" b="1" dirty="0" smtClean="0">
                <a:solidFill>
                  <a:srgbClr val="FDEADA"/>
                </a:solidFill>
                <a:effectLst>
                  <a:outerShdw blurRad="38100" dist="38100" dir="2700000" algn="tl">
                    <a:srgbClr val="000000"/>
                  </a:outerShdw>
                </a:effectLst>
                <a:latin typeface="微軟正黑體" pitchFamily="34" charset="-120"/>
                <a:ea typeface="微軟正黑體" pitchFamily="34" charset="-120"/>
              </a:rPr>
              <a:t>叡揚與雲端平台幫你處理這部份</a:t>
            </a:r>
            <a:endParaRPr lang="en-US" altLang="zh-TW" sz="4000" b="1" dirty="0" smtClean="0">
              <a:solidFill>
                <a:srgbClr val="FDEADA"/>
              </a:solidFill>
              <a:effectLst>
                <a:outerShdw blurRad="38100" dist="38100" dir="2700000" algn="tl">
                  <a:srgbClr val="000000"/>
                </a:outerShdw>
              </a:effectLst>
              <a:latin typeface="微軟正黑體" pitchFamily="34" charset="-120"/>
              <a:ea typeface="微軟正黑體" pitchFamily="34" charset="-120"/>
            </a:endParaRPr>
          </a:p>
        </p:txBody>
      </p:sp>
      <p:sp>
        <p:nvSpPr>
          <p:cNvPr id="107" name="Shape 146"/>
          <p:cNvSpPr>
            <a:spLocks noChangeArrowheads="1"/>
          </p:cNvSpPr>
          <p:nvPr/>
        </p:nvSpPr>
        <p:spPr bwMode="auto">
          <a:xfrm>
            <a:off x="1068388" y="4714875"/>
            <a:ext cx="1044575" cy="1095375"/>
          </a:xfrm>
          <a:prstGeom prst="roundRect">
            <a:avLst>
              <a:gd name="adj" fmla="val 685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50800" rIns="36000" bIns="50800" anchor="ctr"/>
          <a:lstStyle/>
          <a:p>
            <a:pPr algn="ctr">
              <a:defRPr/>
            </a:pPr>
            <a:r>
              <a:rPr b="1" noProof="1">
                <a:solidFill>
                  <a:schemeClr val="bg1"/>
                </a:solidFill>
                <a:latin typeface="微軟正黑體" charset="0"/>
                <a:ea typeface="新細明體" charset="0"/>
                <a:cs typeface="Palatino" charset="0"/>
                <a:sym typeface="Palatino" charset="0"/>
              </a:rPr>
              <a:t>知識管理</a:t>
            </a:r>
            <a:endParaRPr b="1" noProof="1">
              <a:solidFill>
                <a:schemeClr val="bg1"/>
              </a:solidFill>
              <a:latin typeface="微軟正黑體" charset="0"/>
              <a:ea typeface="新細明體" charset="0"/>
              <a:cs typeface="Arial" charset="0"/>
              <a:sym typeface="Arial" charset="0"/>
            </a:endParaRPr>
          </a:p>
        </p:txBody>
      </p:sp>
      <p:sp>
        <p:nvSpPr>
          <p:cNvPr id="108" name="Shape 147"/>
          <p:cNvSpPr>
            <a:spLocks noChangeArrowheads="1"/>
          </p:cNvSpPr>
          <p:nvPr/>
        </p:nvSpPr>
        <p:spPr bwMode="auto">
          <a:xfrm>
            <a:off x="2160588" y="4714875"/>
            <a:ext cx="1044575" cy="1095375"/>
          </a:xfrm>
          <a:prstGeom prst="roundRect">
            <a:avLst>
              <a:gd name="adj" fmla="val 685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36000" tIns="50800" rIns="36000" bIns="50800"/>
          <a:lstStyle/>
          <a:p>
            <a:pPr algn="ctr">
              <a:defRPr/>
            </a:pPr>
            <a:r>
              <a:rPr b="1" noProof="1">
                <a:solidFill>
                  <a:schemeClr val="bg1"/>
                </a:solidFill>
                <a:latin typeface="微軟正黑體" charset="0"/>
                <a:ea typeface="新細明體" charset="0"/>
                <a:cs typeface="Palatino" charset="0"/>
                <a:sym typeface="Palatino" charset="0"/>
              </a:rPr>
              <a:t>表單與</a:t>
            </a:r>
            <a:endParaRPr altLang="zh-TW" b="1" noProof="1">
              <a:solidFill>
                <a:schemeClr val="bg1"/>
              </a:solidFill>
              <a:latin typeface="微軟正黑體" charset="0"/>
              <a:cs typeface="Palatino" charset="0"/>
              <a:sym typeface="Palatino" charset="0"/>
            </a:endParaRPr>
          </a:p>
          <a:p>
            <a:pPr algn="ctr">
              <a:defRPr/>
            </a:pPr>
            <a:r>
              <a:rPr b="1" noProof="1">
                <a:solidFill>
                  <a:schemeClr val="bg1"/>
                </a:solidFill>
                <a:latin typeface="微軟正黑體" charset="0"/>
                <a:ea typeface="新細明體" charset="0"/>
                <a:cs typeface="Palatino" charset="0"/>
                <a:sym typeface="Palatino" charset="0"/>
              </a:rPr>
              <a:t>文件管理</a:t>
            </a:r>
            <a:endParaRPr altLang="zh-TW" b="1" noProof="1">
              <a:solidFill>
                <a:schemeClr val="bg1"/>
              </a:solidFill>
              <a:latin typeface="微軟正黑體" charset="0"/>
              <a:cs typeface="Palatino" charset="0"/>
              <a:sym typeface="Arial" charset="0"/>
            </a:endParaRPr>
          </a:p>
        </p:txBody>
      </p:sp>
      <p:sp>
        <p:nvSpPr>
          <p:cNvPr id="109" name="Shape 148"/>
          <p:cNvSpPr>
            <a:spLocks noChangeArrowheads="1"/>
          </p:cNvSpPr>
          <p:nvPr/>
        </p:nvSpPr>
        <p:spPr bwMode="auto">
          <a:xfrm>
            <a:off x="3251200" y="4714875"/>
            <a:ext cx="1044575" cy="1095375"/>
          </a:xfrm>
          <a:prstGeom prst="roundRect">
            <a:avLst>
              <a:gd name="adj" fmla="val 685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000" tIns="50800" rIns="36000" bIns="50800" anchor="ctr"/>
          <a:lstStyle/>
          <a:p>
            <a:pPr algn="ctr">
              <a:defRPr/>
            </a:pPr>
            <a:r>
              <a:rPr b="1" noProof="1">
                <a:solidFill>
                  <a:schemeClr val="bg1"/>
                </a:solidFill>
                <a:latin typeface="微軟正黑體" charset="0"/>
                <a:ea typeface="新細明體" charset="0"/>
                <a:cs typeface="Palatino" charset="0"/>
                <a:sym typeface="Palatino" charset="0"/>
              </a:rPr>
              <a:t>工作及</a:t>
            </a:r>
            <a:endParaRPr altLang="zh-TW" b="1" noProof="1">
              <a:solidFill>
                <a:schemeClr val="bg1"/>
              </a:solidFill>
              <a:latin typeface="微軟正黑體" charset="0"/>
              <a:cs typeface="Palatino" charset="0"/>
              <a:sym typeface="Palatino" charset="0"/>
            </a:endParaRPr>
          </a:p>
          <a:p>
            <a:pPr algn="ctr">
              <a:defRPr/>
            </a:pPr>
            <a:r>
              <a:rPr b="1" noProof="1">
                <a:solidFill>
                  <a:schemeClr val="bg1"/>
                </a:solidFill>
                <a:latin typeface="微軟正黑體" charset="0"/>
                <a:ea typeface="新細明體" charset="0"/>
                <a:cs typeface="Palatino" charset="0"/>
                <a:sym typeface="Palatino" charset="0"/>
              </a:rPr>
              <a:t>會議管理</a:t>
            </a:r>
            <a:endParaRPr b="1" noProof="1">
              <a:solidFill>
                <a:schemeClr val="bg1"/>
              </a:solidFill>
              <a:latin typeface="微軟正黑體" charset="0"/>
              <a:ea typeface="新細明體" charset="0"/>
              <a:cs typeface="Palatino" charset="0"/>
              <a:sym typeface="Arial" charset="0"/>
            </a:endParaRPr>
          </a:p>
        </p:txBody>
      </p:sp>
      <p:sp>
        <p:nvSpPr>
          <p:cNvPr id="110" name="Shape 149"/>
          <p:cNvSpPr>
            <a:spLocks noChangeArrowheads="1"/>
          </p:cNvSpPr>
          <p:nvPr/>
        </p:nvSpPr>
        <p:spPr bwMode="auto">
          <a:xfrm>
            <a:off x="4341813" y="4714875"/>
            <a:ext cx="1044575" cy="1095375"/>
          </a:xfrm>
          <a:prstGeom prst="roundRect">
            <a:avLst>
              <a:gd name="adj" fmla="val 685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36000" tIns="50800" rIns="36000" bIns="50800"/>
          <a:lstStyle/>
          <a:p>
            <a:pPr algn="ctr">
              <a:defRPr/>
            </a:pPr>
            <a:r>
              <a:rPr b="1" noProof="1">
                <a:solidFill>
                  <a:schemeClr val="bg1"/>
                </a:solidFill>
                <a:latin typeface="微軟正黑體" charset="0"/>
                <a:ea typeface="新細明體" charset="0"/>
                <a:cs typeface="Palatino" charset="0"/>
                <a:sym typeface="Palatino" charset="0"/>
              </a:rPr>
              <a:t>公文管理</a:t>
            </a:r>
            <a:endParaRPr b="1" noProof="1">
              <a:solidFill>
                <a:schemeClr val="bg1"/>
              </a:solidFill>
              <a:latin typeface="微軟正黑體" charset="0"/>
              <a:ea typeface="新細明體" charset="0"/>
              <a:cs typeface="Palatino" charset="0"/>
              <a:sym typeface="Arial" charset="0"/>
            </a:endParaRPr>
          </a:p>
        </p:txBody>
      </p:sp>
      <p:sp>
        <p:nvSpPr>
          <p:cNvPr id="111" name="Shape 150"/>
          <p:cNvSpPr>
            <a:spLocks noChangeArrowheads="1"/>
          </p:cNvSpPr>
          <p:nvPr/>
        </p:nvSpPr>
        <p:spPr bwMode="auto">
          <a:xfrm>
            <a:off x="5434013" y="4714875"/>
            <a:ext cx="1044575" cy="1095375"/>
          </a:xfrm>
          <a:prstGeom prst="roundRect">
            <a:avLst>
              <a:gd name="adj" fmla="val 685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36000" tIns="50800" rIns="36000" bIns="50800" anchor="ctr"/>
          <a:lstStyle/>
          <a:p>
            <a:pPr algn="ctr">
              <a:defRPr/>
            </a:pPr>
            <a:r>
              <a:rPr b="1" noProof="1">
                <a:solidFill>
                  <a:schemeClr val="bg1"/>
                </a:solidFill>
                <a:latin typeface="微軟正黑體" charset="0"/>
                <a:ea typeface="新細明體" charset="0"/>
                <a:cs typeface="Palatino" charset="0"/>
                <a:sym typeface="Palatino" charset="0"/>
              </a:rPr>
              <a:t>人事薪資管理</a:t>
            </a:r>
            <a:endParaRPr b="1" noProof="1">
              <a:solidFill>
                <a:schemeClr val="bg1"/>
              </a:solidFill>
              <a:latin typeface="微軟正黑體" charset="0"/>
              <a:ea typeface="新細明體" charset="0"/>
              <a:cs typeface="Palatino" charset="0"/>
              <a:sym typeface="Arial" charset="0"/>
            </a:endParaRPr>
          </a:p>
        </p:txBody>
      </p:sp>
      <p:sp>
        <p:nvSpPr>
          <p:cNvPr id="112" name="Shape 151"/>
          <p:cNvSpPr>
            <a:spLocks noChangeArrowheads="1"/>
          </p:cNvSpPr>
          <p:nvPr/>
        </p:nvSpPr>
        <p:spPr bwMode="auto">
          <a:xfrm>
            <a:off x="6526213" y="4714875"/>
            <a:ext cx="1042987" cy="1095375"/>
          </a:xfrm>
          <a:prstGeom prst="roundRect">
            <a:avLst>
              <a:gd name="adj" fmla="val 6852"/>
            </a:avLst>
          </a:prstGeom>
          <a:ln>
            <a:headEnd/>
            <a:tailEnd/>
          </a:ln>
        </p:spPr>
        <p:style>
          <a:lnRef idx="2">
            <a:schemeClr val="accent1"/>
          </a:lnRef>
          <a:fillRef idx="1">
            <a:schemeClr val="lt1"/>
          </a:fillRef>
          <a:effectRef idx="0">
            <a:schemeClr val="accent1"/>
          </a:effectRef>
          <a:fontRef idx="minor">
            <a:schemeClr val="dk1"/>
          </a:fontRef>
        </p:style>
        <p:txBody>
          <a:bodyPr lIns="36000" tIns="50800" rIns="36000" bIns="50800"/>
          <a:lstStyle/>
          <a:p>
            <a:pPr algn="ctr">
              <a:defRPr/>
            </a:pPr>
            <a:r>
              <a:rPr b="1" noProof="1">
                <a:solidFill>
                  <a:srgbClr val="262626"/>
                </a:solidFill>
                <a:latin typeface="微軟正黑體" charset="0"/>
                <a:ea typeface="新細明體" charset="0"/>
                <a:cs typeface="Palatino" charset="0"/>
                <a:sym typeface="Palatino" charset="0"/>
              </a:rPr>
              <a:t>會計服務</a:t>
            </a:r>
            <a:endParaRPr altLang="zh-TW" b="1" noProof="1">
              <a:solidFill>
                <a:srgbClr val="262626"/>
              </a:solidFill>
              <a:latin typeface="微軟正黑體" charset="0"/>
              <a:cs typeface="Palatino" charset="0"/>
              <a:sym typeface="Palatino" charset="0"/>
            </a:endParaRPr>
          </a:p>
          <a:p>
            <a:pPr algn="ctr">
              <a:defRPr/>
            </a:pPr>
            <a:endParaRPr b="1" noProof="1">
              <a:solidFill>
                <a:srgbClr val="376092"/>
              </a:solidFill>
              <a:latin typeface="微軟正黑體" charset="0"/>
              <a:ea typeface="新細明體" charset="0"/>
              <a:cs typeface="Palatino" charset="0"/>
              <a:sym typeface="Arial" charset="0"/>
            </a:endParaRPr>
          </a:p>
        </p:txBody>
      </p:sp>
      <p:sp>
        <p:nvSpPr>
          <p:cNvPr id="113" name="Shape 151"/>
          <p:cNvSpPr>
            <a:spLocks noChangeArrowheads="1"/>
          </p:cNvSpPr>
          <p:nvPr/>
        </p:nvSpPr>
        <p:spPr bwMode="auto">
          <a:xfrm>
            <a:off x="7620000" y="4714875"/>
            <a:ext cx="1044575" cy="1095375"/>
          </a:xfrm>
          <a:prstGeom prst="roundRect">
            <a:avLst>
              <a:gd name="adj" fmla="val 685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6000" tIns="50800" rIns="36000" bIns="50800"/>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a:buSzPct val="60000"/>
              <a:defRPr/>
            </a:pPr>
            <a:r>
              <a:rPr lang="zh-TW" altLang="en-US" sz="1800" b="1" smtClean="0">
                <a:solidFill>
                  <a:schemeClr val="bg1"/>
                </a:solidFill>
                <a:latin typeface="微軟正黑體" pitchFamily="34" charset="-120"/>
                <a:ea typeface="微軟正黑體" pitchFamily="34" charset="-120"/>
                <a:sym typeface="Palatino" pitchFamily="2" charset="0"/>
              </a:rPr>
              <a:t>客戶關係管理</a:t>
            </a:r>
            <a:endParaRPr lang="zh-TW" altLang="en-US" sz="1800" b="1" smtClean="0">
              <a:solidFill>
                <a:schemeClr val="bg1"/>
              </a:solidFill>
              <a:latin typeface="微軟正黑體" pitchFamily="34" charset="-120"/>
              <a:ea typeface="微軟正黑體" pitchFamily="34" charset="-120"/>
              <a:sym typeface="Arial" pitchFamily="34" charset="0"/>
            </a:endParaRPr>
          </a:p>
        </p:txBody>
      </p:sp>
      <p:sp>
        <p:nvSpPr>
          <p:cNvPr id="114" name="矩形 113"/>
          <p:cNvSpPr>
            <a:spLocks noChangeArrowheads="1"/>
          </p:cNvSpPr>
          <p:nvPr/>
        </p:nvSpPr>
        <p:spPr bwMode="auto">
          <a:xfrm>
            <a:off x="2239963" y="5461000"/>
            <a:ext cx="868362" cy="252413"/>
          </a:xfrm>
          <a:prstGeom prst="rect">
            <a:avLst/>
          </a:prstGeom>
          <a:gradFill rotWithShape="1">
            <a:gsLst>
              <a:gs pos="0">
                <a:srgbClr val="DAFDA7"/>
              </a:gs>
              <a:gs pos="35001">
                <a:srgbClr val="E4FDC2"/>
              </a:gs>
              <a:gs pos="100000">
                <a:srgbClr val="F5FFE6"/>
              </a:gs>
            </a:gsLst>
            <a:lin ang="16200000" scaled="1"/>
          </a:gradFill>
          <a:ln w="19050">
            <a:solidFill>
              <a:srgbClr val="98B954"/>
            </a:solidFill>
            <a:prstDash val="dash"/>
            <a:round/>
            <a:headEnd/>
            <a:tailEnd/>
          </a:ln>
          <a:effectLst>
            <a:outerShdw blurRad="63500" dist="20000" dir="5400000" rotWithShape="0">
              <a:srgbClr val="000000">
                <a:alpha val="37999"/>
              </a:srgbClr>
            </a:outerShdw>
          </a:effectLst>
        </p:spPr>
        <p:txBody>
          <a:bodyPr lIns="0" tIns="36000" rIns="0" bIns="36000" anchor="ctr"/>
          <a:lstStyle/>
          <a:p>
            <a:pPr algn="ctr">
              <a:defRPr/>
            </a:pPr>
            <a:r>
              <a:rPr lang="zh-TW" altLang="en-US" sz="1200" noProof="1">
                <a:latin typeface="微軟正黑體" pitchFamily="34" charset="-120"/>
                <a:ea typeface="微軟正黑體" panose="020B0604030504040204" pitchFamily="34" charset="-120"/>
              </a:rPr>
              <a:t>新模組</a:t>
            </a:r>
            <a:r>
              <a:rPr lang="en-US" altLang="zh-TW" sz="1200" noProof="1">
                <a:latin typeface="微軟正黑體" pitchFamily="34" charset="-120"/>
                <a:ea typeface="微軟正黑體" panose="020B0604030504040204" pitchFamily="34" charset="-120"/>
              </a:rPr>
              <a:t>/</a:t>
            </a:r>
            <a:r>
              <a:rPr lang="zh-TW" altLang="en-US" sz="1200" noProof="1">
                <a:latin typeface="微軟正黑體" pitchFamily="34" charset="-120"/>
                <a:ea typeface="微軟正黑體" panose="020B0604030504040204" pitchFamily="34" charset="-120"/>
              </a:rPr>
              <a:t>功能</a:t>
            </a:r>
          </a:p>
        </p:txBody>
      </p:sp>
      <p:sp>
        <p:nvSpPr>
          <p:cNvPr id="115" name="矩形 114"/>
          <p:cNvSpPr>
            <a:spLocks noChangeArrowheads="1"/>
          </p:cNvSpPr>
          <p:nvPr/>
        </p:nvSpPr>
        <p:spPr bwMode="auto">
          <a:xfrm>
            <a:off x="4430713" y="5461000"/>
            <a:ext cx="868362" cy="252413"/>
          </a:xfrm>
          <a:prstGeom prst="rect">
            <a:avLst/>
          </a:prstGeom>
          <a:gradFill rotWithShape="1">
            <a:gsLst>
              <a:gs pos="0">
                <a:srgbClr val="A3C4FF"/>
              </a:gs>
              <a:gs pos="35001">
                <a:srgbClr val="BFD5FF"/>
              </a:gs>
              <a:gs pos="100000">
                <a:srgbClr val="E5EEFF"/>
              </a:gs>
            </a:gsLst>
            <a:lin ang="16200000" scaled="1"/>
          </a:gradFill>
          <a:ln w="19050">
            <a:solidFill>
              <a:srgbClr val="4A7EBB"/>
            </a:solidFill>
            <a:prstDash val="dash"/>
            <a:round/>
            <a:headEnd/>
            <a:tailEnd/>
          </a:ln>
          <a:effectLst>
            <a:outerShdw blurRad="63500" dist="20000" dir="5400000" rotWithShape="0">
              <a:srgbClr val="000000">
                <a:alpha val="37999"/>
              </a:srgbClr>
            </a:outerShdw>
          </a:effectLst>
        </p:spPr>
        <p:txBody>
          <a:bodyPr lIns="0" tIns="36000" rIns="0" bIns="36000" anchor="ctr"/>
          <a:lstStyle/>
          <a:p>
            <a:pPr algn="ctr">
              <a:defRPr/>
            </a:pPr>
            <a:r>
              <a:rPr lang="zh-TW" altLang="en-US" sz="1200" noProof="1">
                <a:latin typeface="微軟正黑體" pitchFamily="34" charset="-120"/>
                <a:ea typeface="微軟正黑體" panose="020B0604030504040204" pitchFamily="34" charset="-120"/>
              </a:rPr>
              <a:t>新模組</a:t>
            </a:r>
            <a:r>
              <a:rPr lang="en-US" altLang="zh-TW" sz="1200" noProof="1">
                <a:latin typeface="微軟正黑體" pitchFamily="34" charset="-120"/>
                <a:ea typeface="微軟正黑體" panose="020B0604030504040204" pitchFamily="34" charset="-120"/>
              </a:rPr>
              <a:t>/</a:t>
            </a:r>
            <a:r>
              <a:rPr lang="zh-TW" altLang="en-US" sz="1200" noProof="1">
                <a:latin typeface="微軟正黑體" pitchFamily="34" charset="-120"/>
                <a:ea typeface="微軟正黑體" panose="020B0604030504040204" pitchFamily="34" charset="-120"/>
              </a:rPr>
              <a:t>功能</a:t>
            </a:r>
          </a:p>
        </p:txBody>
      </p:sp>
      <p:sp>
        <p:nvSpPr>
          <p:cNvPr id="116" name="矩形 115"/>
          <p:cNvSpPr>
            <a:spLocks noChangeArrowheads="1"/>
          </p:cNvSpPr>
          <p:nvPr/>
        </p:nvSpPr>
        <p:spPr bwMode="auto">
          <a:xfrm>
            <a:off x="7699375" y="5461000"/>
            <a:ext cx="868363" cy="252413"/>
          </a:xfrm>
          <a:prstGeom prst="rect">
            <a:avLst/>
          </a:prstGeom>
          <a:gradFill rotWithShape="1">
            <a:gsLst>
              <a:gs pos="0">
                <a:srgbClr val="FFA2A1"/>
              </a:gs>
              <a:gs pos="35001">
                <a:srgbClr val="FFBEBD"/>
              </a:gs>
              <a:gs pos="100000">
                <a:srgbClr val="FFE5E5"/>
              </a:gs>
            </a:gsLst>
            <a:lin ang="16200000" scaled="1"/>
          </a:gradFill>
          <a:ln w="19050">
            <a:solidFill>
              <a:srgbClr val="BE4B48"/>
            </a:solidFill>
            <a:prstDash val="dash"/>
            <a:round/>
            <a:headEnd/>
            <a:tailEnd/>
          </a:ln>
          <a:effectLst>
            <a:outerShdw blurRad="63500" dist="20000" dir="5400000" rotWithShape="0">
              <a:srgbClr val="000000">
                <a:alpha val="37999"/>
              </a:srgbClr>
            </a:outerShdw>
          </a:effectLst>
        </p:spPr>
        <p:txBody>
          <a:bodyPr lIns="0" tIns="36000" rIns="0" bIns="36000" anchor="ctr"/>
          <a:lstStyle/>
          <a:p>
            <a:pPr algn="ctr">
              <a:defRPr/>
            </a:pPr>
            <a:r>
              <a:rPr lang="zh-TW" altLang="en-US" sz="1200" noProof="1">
                <a:latin typeface="微軟正黑體" pitchFamily="34" charset="-120"/>
                <a:ea typeface="微軟正黑體" panose="020B0604030504040204" pitchFamily="34" charset="-120"/>
              </a:rPr>
              <a:t>新模組</a:t>
            </a:r>
            <a:r>
              <a:rPr lang="en-US" altLang="zh-TW" sz="1200" noProof="1">
                <a:latin typeface="微軟正黑體" pitchFamily="34" charset="-120"/>
                <a:ea typeface="微軟正黑體" panose="020B0604030504040204" pitchFamily="34" charset="-120"/>
              </a:rPr>
              <a:t>/</a:t>
            </a:r>
            <a:r>
              <a:rPr lang="zh-TW" altLang="en-US" sz="1200" noProof="1">
                <a:latin typeface="微軟正黑體" pitchFamily="34" charset="-120"/>
                <a:ea typeface="微軟正黑體" panose="020B0604030504040204" pitchFamily="34" charset="-120"/>
              </a:rPr>
              <a:t>功能</a:t>
            </a:r>
          </a:p>
        </p:txBody>
      </p:sp>
      <p:sp>
        <p:nvSpPr>
          <p:cNvPr id="117" name="橢圓 116"/>
          <p:cNvSpPr>
            <a:spLocks noChangeArrowheads="1"/>
          </p:cNvSpPr>
          <p:nvPr/>
        </p:nvSpPr>
        <p:spPr bwMode="auto">
          <a:xfrm>
            <a:off x="6619875" y="5199063"/>
            <a:ext cx="503238" cy="503237"/>
          </a:xfrm>
          <a:prstGeom prst="ellipse">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lIns="0" rIns="0" anchor="ctr"/>
          <a:lstStyle/>
          <a:p>
            <a:pPr algn="ctr">
              <a:defRPr/>
            </a:pPr>
            <a:r>
              <a:rPr lang="zh-TW" altLang="en-US" sz="1400" noProof="1">
                <a:latin typeface="微軟正黑體" pitchFamily="34" charset="-120"/>
                <a:ea typeface="微軟正黑體" panose="020B0604030504040204" pitchFamily="34" charset="-120"/>
              </a:rPr>
              <a:t>會計</a:t>
            </a:r>
            <a:endParaRPr lang="en-US" altLang="zh-TW" sz="1400" noProof="1">
              <a:latin typeface="微軟正黑體" pitchFamily="34" charset="-120"/>
              <a:ea typeface="微軟正黑體" panose="020B0604030504040204" pitchFamily="34" charset="-120"/>
            </a:endParaRPr>
          </a:p>
          <a:p>
            <a:pPr algn="ctr">
              <a:defRPr/>
            </a:pPr>
            <a:r>
              <a:rPr lang="zh-TW" altLang="en-US" sz="1400" noProof="1">
                <a:latin typeface="微軟正黑體" pitchFamily="34" charset="-120"/>
                <a:ea typeface="微軟正黑體" panose="020B0604030504040204" pitchFamily="34" charset="-120"/>
              </a:rPr>
              <a:t>總帳</a:t>
            </a:r>
          </a:p>
        </p:txBody>
      </p:sp>
      <p:sp>
        <p:nvSpPr>
          <p:cNvPr id="50244" name="Rectangle 68"/>
          <p:cNvSpPr>
            <a:spLocks noChangeArrowheads="1"/>
          </p:cNvSpPr>
          <p:nvPr/>
        </p:nvSpPr>
        <p:spPr bwMode="auto">
          <a:xfrm>
            <a:off x="954088" y="4714875"/>
            <a:ext cx="7848600" cy="1149350"/>
          </a:xfrm>
          <a:prstGeom prst="rect">
            <a:avLst/>
          </a:prstGeom>
          <a:solidFill>
            <a:srgbClr val="4F81BD">
              <a:alpha val="59999"/>
            </a:srgbClr>
          </a:solidFill>
          <a:ln w="9525">
            <a:solidFill>
              <a:schemeClr val="tx1"/>
            </a:solidFill>
            <a:miter lim="800000"/>
            <a:headEnd/>
            <a:tailEnd/>
          </a:ln>
          <a:effectLst>
            <a:outerShdw blurRad="63500" dist="107763" dir="2700000" algn="ctr" rotWithShape="0">
              <a:srgbClr val="000000">
                <a:alpha val="50000"/>
              </a:srgbClr>
            </a:outerShdw>
          </a:effectLst>
        </p:spPr>
        <p:txBody>
          <a:bodyPr wrap="none" anchor="ctr"/>
          <a:lstStyle/>
          <a:p>
            <a:pPr algn="ctr">
              <a:defRPr/>
            </a:pPr>
            <a:r>
              <a:rPr lang="zh-TW" altLang="en-US" sz="4000" b="1" noProof="1">
                <a:solidFill>
                  <a:schemeClr val="accent6">
                    <a:lumMod val="20000"/>
                    <a:lumOff val="80000"/>
                  </a:schemeClr>
                </a:solidFill>
                <a:effectLst>
                  <a:outerShdw blurRad="38100" dist="38100" dir="2700000" algn="tl">
                    <a:srgbClr val="000000"/>
                  </a:outerShdw>
                </a:effectLst>
                <a:latin typeface="微軟正黑體"/>
                <a:ea typeface="微軟正黑體"/>
                <a:cs typeface="微軟正黑體"/>
              </a:rPr>
              <a:t>服務本身</a:t>
            </a:r>
          </a:p>
        </p:txBody>
      </p:sp>
    </p:spTree>
    <p:extLst>
      <p:ext uri="{BB962C8B-B14F-4D97-AF65-F5344CB8AC3E}">
        <p14:creationId xmlns:p14="http://schemas.microsoft.com/office/powerpoint/2010/main" val="324467721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3</a:t>
            </a:fld>
            <a:endParaRPr lang="zh-TW" altLang="en-US" sz="1200" b="0" smtClean="0">
              <a:solidFill>
                <a:schemeClr val="bg1"/>
              </a:solidFill>
            </a:endParaRPr>
          </a:p>
        </p:txBody>
      </p:sp>
      <p:sp>
        <p:nvSpPr>
          <p:cNvPr id="13315" name="內容版面配置區 2"/>
          <p:cNvSpPr>
            <a:spLocks noGrp="1"/>
          </p:cNvSpPr>
          <p:nvPr>
            <p:ph idx="4294967295"/>
          </p:nvPr>
        </p:nvSpPr>
        <p:spPr>
          <a:xfrm>
            <a:off x="395536" y="836712"/>
            <a:ext cx="8229600" cy="5289550"/>
          </a:xfrm>
        </p:spPr>
        <p:txBody>
          <a:bodyPr>
            <a:normAutofit/>
          </a:bodyPr>
          <a:lstStyle/>
          <a:p>
            <a:pPr marL="0" indent="0" algn="ctr" eaLnBrk="1" hangingPunct="1">
              <a:buNone/>
              <a:defRPr/>
            </a:pPr>
            <a:endParaRPr lang="en-US" altLang="zh-TW" sz="4400" b="0" dirty="0" smtClean="0">
              <a:latin typeface="Arial" panose="020B0604020202020204" pitchFamily="34" charset="0"/>
              <a:ea typeface="Arial Unicode MS" panose="020B0604020202020204" pitchFamily="34" charset="-120"/>
              <a:cs typeface="Arial" panose="020B0604020202020204" pitchFamily="34" charset="0"/>
            </a:endParaRPr>
          </a:p>
          <a:p>
            <a:pPr marL="0" indent="0" algn="ctr" eaLnBrk="1" hangingPunct="1">
              <a:buNone/>
              <a:defRPr/>
            </a:pPr>
            <a:endParaRPr lang="en-US" altLang="zh-TW" sz="4400" b="0" dirty="0">
              <a:latin typeface="+mn-ea"/>
              <a:cs typeface="Arial" panose="020B0604020202020204" pitchFamily="34" charset="0"/>
            </a:endParaRPr>
          </a:p>
          <a:p>
            <a:pPr marL="0" indent="0" algn="ctr" eaLnBrk="1" hangingPunct="1">
              <a:buNone/>
              <a:defRPr/>
            </a:pPr>
            <a:r>
              <a:rPr lang="zh-TW" altLang="en-US" sz="4400" dirty="0" smtClean="0">
                <a:latin typeface="+mn-ea"/>
                <a:cs typeface="Arial" panose="020B0604020202020204" pitchFamily="34" charset="0"/>
              </a:rPr>
              <a:t>這是 </a:t>
            </a:r>
            <a:r>
              <a:rPr lang="en-US" altLang="zh-TW" sz="4400" dirty="0" smtClean="0">
                <a:latin typeface="+mn-ea"/>
                <a:cs typeface="Arial" panose="020B0604020202020204" pitchFamily="34" charset="0"/>
              </a:rPr>
              <a:t>Airbnb </a:t>
            </a:r>
            <a:r>
              <a:rPr lang="zh-TW" altLang="en-US" sz="4400" dirty="0" smtClean="0">
                <a:latin typeface="+mn-ea"/>
                <a:cs typeface="Arial" panose="020B0604020202020204" pitchFamily="34" charset="0"/>
              </a:rPr>
              <a:t>的起頭</a:t>
            </a:r>
          </a:p>
        </p:txBody>
      </p:sp>
    </p:spTree>
    <p:extLst>
      <p:ext uri="{BB962C8B-B14F-4D97-AF65-F5344CB8AC3E}">
        <p14:creationId xmlns:p14="http://schemas.microsoft.com/office/powerpoint/2010/main" val="332660541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539750" y="253430"/>
            <a:ext cx="7025853" cy="5112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TW" altLang="en-US" sz="3600" dirty="0" smtClean="0">
                <a:latin typeface="Calibri" charset="0"/>
              </a:rPr>
              <a:t>         商</a:t>
            </a:r>
            <a:r>
              <a:rPr lang="zh-TW" altLang="en-US" sz="3600" dirty="0">
                <a:latin typeface="Calibri" charset="0"/>
              </a:rPr>
              <a:t>城</a:t>
            </a:r>
            <a:endParaRPr lang="en-US" altLang="zh-TW" sz="3600" dirty="0">
              <a:latin typeface="Calibri" charset="0"/>
            </a:endParaRP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16000"/>
            <a:ext cx="79914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7090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98475" y="325438"/>
            <a:ext cx="8110538"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mtClean="0">
                <a:solidFill>
                  <a:srgbClr val="262626"/>
                </a:solidFill>
                <a:latin typeface="Calibri" pitchFamily="34" charset="0"/>
                <a:ea typeface="微軟正黑體" pitchFamily="34" charset="-120"/>
              </a:rPr>
              <a:t>內含多國語言機制</a:t>
            </a:r>
            <a:endParaRPr lang="en-US" altLang="zh-TW" smtClean="0">
              <a:solidFill>
                <a:srgbClr val="262626"/>
              </a:solidFill>
              <a:latin typeface="Calibri" pitchFamily="34" charset="0"/>
              <a:ea typeface="微軟正黑體" pitchFamily="34" charset="-120"/>
            </a:endParaRP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052513"/>
            <a:ext cx="7920037"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橢圓 1"/>
          <p:cNvSpPr/>
          <p:nvPr/>
        </p:nvSpPr>
        <p:spPr>
          <a:xfrm>
            <a:off x="6988175" y="1223963"/>
            <a:ext cx="1447800" cy="10842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81106300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98475" y="325438"/>
            <a:ext cx="8110538" cy="898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zh-TW">
                <a:latin typeface="Calibri" charset="0"/>
              </a:rPr>
              <a:t>RWD - </a:t>
            </a:r>
            <a:r>
              <a:rPr lang="en-US" altLang="zh-TW" sz="2400">
                <a:latin typeface="Calibri" charset="0"/>
              </a:rPr>
              <a:t>Server </a:t>
            </a:r>
            <a:r>
              <a:rPr lang="zh-TW" altLang="en-US" sz="2400">
                <a:latin typeface="Calibri" charset="0"/>
              </a:rPr>
              <a:t>依載具回應最適切網頁展現的設計模式</a:t>
            </a:r>
            <a:endParaRPr lang="en-US" altLang="zh-TW" sz="2400">
              <a:latin typeface="Calibri" charset="0"/>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052513"/>
            <a:ext cx="2954338"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1044575"/>
            <a:ext cx="3070225" cy="785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45604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bwMode="auto">
          <a:xfrm>
            <a:off x="498475" y="325438"/>
            <a:ext cx="8110538" cy="898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TW" altLang="en-US">
                <a:latin typeface="Calibri" charset="0"/>
              </a:rPr>
              <a:t>購物車</a:t>
            </a:r>
            <a:endParaRPr lang="en-US" altLang="zh-TW">
              <a:latin typeface="Calibri" charset="0"/>
            </a:endParaRPr>
          </a:p>
        </p:txBody>
      </p:sp>
      <p:pic>
        <p:nvPicPr>
          <p:cNvPr id="327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089025"/>
            <a:ext cx="76327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6"/>
          <p:cNvSpPr>
            <a:spLocks noChangeArrowheads="1"/>
          </p:cNvSpPr>
          <p:nvPr/>
        </p:nvSpPr>
        <p:spPr bwMode="auto">
          <a:xfrm>
            <a:off x="960438" y="4335463"/>
            <a:ext cx="3095625" cy="16557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a:p>
        </p:txBody>
      </p:sp>
    </p:spTree>
    <p:extLst>
      <p:ext uri="{BB962C8B-B14F-4D97-AF65-F5344CB8AC3E}">
        <p14:creationId xmlns:p14="http://schemas.microsoft.com/office/powerpoint/2010/main" val="136816769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bwMode="auto">
          <a:xfrm>
            <a:off x="498475" y="325438"/>
            <a:ext cx="8110538" cy="898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TW" altLang="en-US">
                <a:latin typeface="Calibri" charset="0"/>
              </a:rPr>
              <a:t>整合電子發票</a:t>
            </a:r>
            <a:endParaRPr lang="en-US" altLang="zh-TW">
              <a:latin typeface="Calibri" charset="0"/>
            </a:endParaRP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89025"/>
            <a:ext cx="61468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4025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546100" y="363538"/>
            <a:ext cx="8110538" cy="898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TW" altLang="en-US" dirty="0">
                <a:latin typeface="Calibri" charset="0"/>
              </a:rPr>
              <a:t>線上金流</a:t>
            </a:r>
            <a:r>
              <a:rPr lang="en-US" altLang="zh-TW" dirty="0">
                <a:latin typeface="Calibri" charset="0"/>
              </a:rPr>
              <a:t>-</a:t>
            </a:r>
            <a:r>
              <a:rPr lang="zh-TW" altLang="en-US" dirty="0">
                <a:latin typeface="Calibri" charset="0"/>
              </a:rPr>
              <a:t>第三方付款</a:t>
            </a:r>
          </a:p>
        </p:txBody>
      </p:sp>
      <p:sp>
        <p:nvSpPr>
          <p:cNvPr id="34819" name="內容版面配置區 1"/>
          <p:cNvSpPr>
            <a:spLocks noGrp="1"/>
          </p:cNvSpPr>
          <p:nvPr>
            <p:ph idx="4294967295"/>
          </p:nvPr>
        </p:nvSpPr>
        <p:spPr bwMode="auto">
          <a:xfrm>
            <a:off x="498475" y="1511300"/>
            <a:ext cx="8110538" cy="4810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65246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3846513"/>
            <a:ext cx="76104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rved Left Arrow 2"/>
          <p:cNvSpPr/>
          <p:nvPr/>
        </p:nvSpPr>
        <p:spPr>
          <a:xfrm rot="20400000">
            <a:off x="7289800" y="1985963"/>
            <a:ext cx="936625" cy="25828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a typeface="新細明體" charset="0"/>
              <a:cs typeface="新細明體" charset="0"/>
            </a:endParaRPr>
          </a:p>
        </p:txBody>
      </p:sp>
    </p:spTree>
    <p:extLst>
      <p:ext uri="{BB962C8B-B14F-4D97-AF65-F5344CB8AC3E}">
        <p14:creationId xmlns:p14="http://schemas.microsoft.com/office/powerpoint/2010/main" val="216015993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3"/>
          <p:cNvSpPr>
            <a:spLocks noGrp="1" noChangeArrowheads="1"/>
          </p:cNvSpPr>
          <p:nvPr>
            <p:ph type="title"/>
          </p:nvPr>
        </p:nvSpPr>
        <p:spPr bwMode="auto">
          <a:xfrm>
            <a:off x="0" y="325438"/>
            <a:ext cx="9144000"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800" dirty="0" smtClean="0">
                <a:solidFill>
                  <a:srgbClr val="262626"/>
                </a:solidFill>
                <a:latin typeface="微軟正黑體" pitchFamily="34" charset="-120"/>
                <a:ea typeface="微軟正黑體" pitchFamily="34" charset="-120"/>
              </a:rPr>
              <a:t>服務採購、供裝交付情境 </a:t>
            </a:r>
            <a:r>
              <a:rPr lang="en-US" altLang="zh-TW" sz="2800" dirty="0" smtClean="0">
                <a:solidFill>
                  <a:srgbClr val="262626"/>
                </a:solidFill>
                <a:latin typeface="微軟正黑體" pitchFamily="34" charset="-120"/>
                <a:ea typeface="微軟正黑體" pitchFamily="34" charset="-120"/>
              </a:rPr>
              <a:t>– </a:t>
            </a:r>
            <a:r>
              <a:rPr lang="zh-TW" altLang="en-US" sz="2800" dirty="0" smtClean="0">
                <a:solidFill>
                  <a:srgbClr val="262626"/>
                </a:solidFill>
                <a:latin typeface="微軟正黑體" pitchFamily="34" charset="-120"/>
                <a:ea typeface="微軟正黑體" pitchFamily="34" charset="-120"/>
              </a:rPr>
              <a:t>對比物流的送貨</a:t>
            </a:r>
            <a:r>
              <a:rPr lang="en-US" altLang="zh-TW" sz="2800" dirty="0" smtClean="0">
                <a:solidFill>
                  <a:srgbClr val="262626"/>
                </a:solidFill>
                <a:latin typeface="微軟正黑體" pitchFamily="34" charset="-120"/>
                <a:ea typeface="微軟正黑體" pitchFamily="34" charset="-120"/>
              </a:rPr>
              <a:t/>
            </a:r>
            <a:br>
              <a:rPr lang="en-US" altLang="zh-TW" sz="2800" dirty="0" smtClean="0">
                <a:solidFill>
                  <a:srgbClr val="262626"/>
                </a:solidFill>
                <a:latin typeface="微軟正黑體" pitchFamily="34" charset="-120"/>
                <a:ea typeface="微軟正黑體" pitchFamily="34" charset="-120"/>
              </a:rPr>
            </a:br>
            <a:r>
              <a:rPr lang="en-US" altLang="zh-TW" sz="2800" dirty="0" smtClean="0">
                <a:solidFill>
                  <a:srgbClr val="262626"/>
                </a:solidFill>
                <a:latin typeface="Calibri" pitchFamily="34" charset="0"/>
                <a:ea typeface="微軟正黑體" pitchFamily="34" charset="-120"/>
              </a:rPr>
              <a:t>3 </a:t>
            </a:r>
            <a:r>
              <a:rPr lang="zh-TW" altLang="en-US" sz="2800" dirty="0" smtClean="0">
                <a:solidFill>
                  <a:srgbClr val="262626"/>
                </a:solidFill>
                <a:latin typeface="Calibri" pitchFamily="34" charset="0"/>
                <a:ea typeface="微軟正黑體" pitchFamily="34" charset="-120"/>
              </a:rPr>
              <a:t>秒鐘供裝完畢，系統開通使用</a:t>
            </a:r>
            <a:endParaRPr lang="zh-TW" altLang="en-US" sz="2800" dirty="0" smtClean="0">
              <a:solidFill>
                <a:srgbClr val="262626"/>
              </a:solidFill>
              <a:latin typeface="微軟正黑體" pitchFamily="34" charset="-120"/>
              <a:ea typeface="微軟正黑體" pitchFamily="34" charset="-120"/>
            </a:endParaRPr>
          </a:p>
        </p:txBody>
      </p:sp>
      <p:pic>
        <p:nvPicPr>
          <p:cNvPr id="35843"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435100"/>
            <a:ext cx="293528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s://cdn2.iconfinder.com/data/icons/office-icon-set-3/512/us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4633913"/>
            <a:ext cx="140493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downloadicons.net/sites/default/files/gear-icon-951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5" y="1182688"/>
            <a:ext cx="271621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6044407" y="5346700"/>
            <a:ext cx="2197100" cy="527050"/>
          </a:xfrm>
          <a:prstGeom prst="rect">
            <a:avLst/>
          </a:prstGeom>
          <a:solidFill>
            <a:schemeClr val="accent2"/>
          </a:solidFill>
          <a:ln w="38100">
            <a:solidFill>
              <a:srgbClr val="FFFFFF"/>
            </a:solidFill>
            <a:round/>
            <a:headEnd/>
            <a:tailEnd/>
          </a:ln>
          <a:effectLst>
            <a:outerShdw blurRad="63500" dist="20000" dir="5400000" rotWithShape="0">
              <a:srgbClr val="000000">
                <a:alpha val="37999"/>
              </a:srgbClr>
            </a:outerShdw>
          </a:effectLst>
        </p:spPr>
        <p:txBody>
          <a:bodyPr wrap="none"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r">
              <a:defRPr/>
            </a:pPr>
            <a:r>
              <a:rPr lang="zh-TW" altLang="en-US" b="1" smtClean="0">
                <a:solidFill>
                  <a:srgbClr val="FFFFFF"/>
                </a:solidFill>
                <a:latin typeface="微軟正黑體" pitchFamily="34" charset="-120"/>
                <a:ea typeface="微軟正黑體" pitchFamily="34" charset="-120"/>
              </a:rPr>
              <a:t>年繳基本方案</a:t>
            </a:r>
            <a:endParaRPr lang="zh-TW" altLang="en-US" sz="1800" smtClean="0">
              <a:solidFill>
                <a:srgbClr val="FFFFFF"/>
              </a:solidFill>
              <a:latin typeface="微軟正黑體" pitchFamily="34" charset="-120"/>
              <a:ea typeface="微軟正黑體" pitchFamily="34" charset="-120"/>
            </a:endParaRPr>
          </a:p>
        </p:txBody>
      </p:sp>
      <p:cxnSp>
        <p:nvCxnSpPr>
          <p:cNvPr id="9" name="直線單箭頭接點 8"/>
          <p:cNvCxnSpPr>
            <a:cxnSpLocks noChangeShapeType="1"/>
          </p:cNvCxnSpPr>
          <p:nvPr/>
        </p:nvCxnSpPr>
        <p:spPr bwMode="auto">
          <a:xfrm flipH="1">
            <a:off x="1798638" y="3636963"/>
            <a:ext cx="369887" cy="996950"/>
          </a:xfrm>
          <a:prstGeom prst="straightConnector1">
            <a:avLst/>
          </a:prstGeom>
          <a:noFill/>
          <a:ln w="57150">
            <a:solidFill>
              <a:srgbClr val="7F7F7F"/>
            </a:solidFill>
            <a:round/>
            <a:headEnd type="stealth" w="lg" len="lg"/>
            <a:tailEnd type="non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848" name="文字方塊 9"/>
          <p:cNvSpPr txBox="1">
            <a:spLocks noChangeArrowheads="1"/>
          </p:cNvSpPr>
          <p:nvPr/>
        </p:nvSpPr>
        <p:spPr bwMode="auto">
          <a:xfrm>
            <a:off x="1993900" y="405606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400">
                <a:solidFill>
                  <a:srgbClr val="7F7F7F"/>
                </a:solidFill>
                <a:latin typeface="微軟正黑體" pitchFamily="34" charset="-120"/>
                <a:ea typeface="微軟正黑體" pitchFamily="34" charset="-120"/>
              </a:rPr>
              <a:t>採購</a:t>
            </a:r>
            <a:endParaRPr lang="en-US" altLang="zh-TW" sz="2400">
              <a:solidFill>
                <a:srgbClr val="7F7F7F"/>
              </a:solidFill>
              <a:latin typeface="微軟正黑體" pitchFamily="34" charset="-120"/>
              <a:ea typeface="微軟正黑體" pitchFamily="34" charset="-120"/>
            </a:endParaRPr>
          </a:p>
        </p:txBody>
      </p:sp>
      <p:sp>
        <p:nvSpPr>
          <p:cNvPr id="35849" name="文字方塊 27"/>
          <p:cNvSpPr txBox="1">
            <a:spLocks noChangeArrowheads="1"/>
          </p:cNvSpPr>
          <p:nvPr/>
        </p:nvSpPr>
        <p:spPr bwMode="auto">
          <a:xfrm>
            <a:off x="1072356" y="5878512"/>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000" dirty="0">
                <a:latin typeface="微軟正黑體" pitchFamily="34" charset="-120"/>
                <a:ea typeface="微軟正黑體" pitchFamily="34" charset="-120"/>
              </a:rPr>
              <a:t>採購使用者</a:t>
            </a:r>
            <a:endParaRPr lang="en-US" altLang="zh-TW" sz="2000" dirty="0">
              <a:latin typeface="微軟正黑體" pitchFamily="34" charset="-120"/>
              <a:ea typeface="微軟正黑體" pitchFamily="34" charset="-120"/>
            </a:endParaRPr>
          </a:p>
        </p:txBody>
      </p:sp>
      <p:cxnSp>
        <p:nvCxnSpPr>
          <p:cNvPr id="29" name="直線單箭頭接點 28"/>
          <p:cNvCxnSpPr>
            <a:cxnSpLocks noChangeShapeType="1"/>
          </p:cNvCxnSpPr>
          <p:nvPr/>
        </p:nvCxnSpPr>
        <p:spPr bwMode="auto">
          <a:xfrm flipH="1" flipV="1">
            <a:off x="3244057" y="6072187"/>
            <a:ext cx="2520950" cy="4763"/>
          </a:xfrm>
          <a:prstGeom prst="straightConnector1">
            <a:avLst/>
          </a:prstGeom>
          <a:noFill/>
          <a:ln w="57150">
            <a:solidFill>
              <a:srgbClr val="7F7F7F"/>
            </a:solidFill>
            <a:round/>
            <a:headEnd type="none" w="lg" len="lg"/>
            <a:tailEnd type="stealth"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851" name="文字方塊 42"/>
          <p:cNvSpPr txBox="1">
            <a:spLocks noChangeArrowheads="1"/>
          </p:cNvSpPr>
          <p:nvPr/>
        </p:nvSpPr>
        <p:spPr bwMode="auto">
          <a:xfrm>
            <a:off x="3802857" y="5438017"/>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400" dirty="0">
                <a:solidFill>
                  <a:srgbClr val="7F7F7F"/>
                </a:solidFill>
                <a:latin typeface="微軟正黑體" pitchFamily="34" charset="-120"/>
                <a:ea typeface="微軟正黑體" pitchFamily="34" charset="-120"/>
              </a:rPr>
              <a:t>開通通知</a:t>
            </a:r>
            <a:endParaRPr lang="en-US" altLang="zh-TW" sz="2400" dirty="0">
              <a:solidFill>
                <a:srgbClr val="7F7F7F"/>
              </a:solidFill>
              <a:latin typeface="微軟正黑體" pitchFamily="34" charset="-120"/>
              <a:ea typeface="微軟正黑體" pitchFamily="34" charset="-120"/>
            </a:endParaRPr>
          </a:p>
        </p:txBody>
      </p:sp>
      <p:cxnSp>
        <p:nvCxnSpPr>
          <p:cNvPr id="44" name="直線單箭頭接點 43"/>
          <p:cNvCxnSpPr>
            <a:cxnSpLocks noChangeShapeType="1"/>
          </p:cNvCxnSpPr>
          <p:nvPr/>
        </p:nvCxnSpPr>
        <p:spPr bwMode="auto">
          <a:xfrm flipH="1" flipV="1">
            <a:off x="3636963" y="2535238"/>
            <a:ext cx="1617662" cy="6350"/>
          </a:xfrm>
          <a:prstGeom prst="straightConnector1">
            <a:avLst/>
          </a:prstGeom>
          <a:noFill/>
          <a:ln w="57150">
            <a:solidFill>
              <a:srgbClr val="7F7F7F"/>
            </a:solidFill>
            <a:round/>
            <a:headEnd type="stealth" w="lg" len="lg"/>
            <a:tailEnd type="non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853" name="文字方塊 44"/>
          <p:cNvSpPr txBox="1">
            <a:spLocks noChangeArrowheads="1"/>
          </p:cNvSpPr>
          <p:nvPr/>
        </p:nvSpPr>
        <p:spPr bwMode="auto">
          <a:xfrm>
            <a:off x="3643313" y="202565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400">
                <a:solidFill>
                  <a:srgbClr val="7F7F7F"/>
                </a:solidFill>
                <a:latin typeface="微軟正黑體" pitchFamily="34" charset="-120"/>
                <a:ea typeface="微軟正黑體" pitchFamily="34" charset="-120"/>
              </a:rPr>
              <a:t>供裝管理</a:t>
            </a:r>
            <a:endParaRPr lang="en-US" altLang="zh-TW" sz="2400">
              <a:solidFill>
                <a:srgbClr val="7F7F7F"/>
              </a:solidFill>
              <a:latin typeface="微軟正黑體" pitchFamily="34" charset="-120"/>
              <a:ea typeface="微軟正黑體" pitchFamily="34" charset="-120"/>
            </a:endParaRPr>
          </a:p>
        </p:txBody>
      </p:sp>
      <p:sp>
        <p:nvSpPr>
          <p:cNvPr id="35854" name="文字方塊 45"/>
          <p:cNvSpPr txBox="1">
            <a:spLocks noChangeArrowheads="1"/>
          </p:cNvSpPr>
          <p:nvPr/>
        </p:nvSpPr>
        <p:spPr bwMode="auto">
          <a:xfrm>
            <a:off x="6492875" y="3440113"/>
            <a:ext cx="2317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a:latin typeface="微軟正黑體" pitchFamily="34" charset="-120"/>
                <a:ea typeface="微軟正黑體" pitchFamily="34" charset="-120"/>
              </a:rPr>
              <a:t>供裝管理中心</a:t>
            </a:r>
            <a:endParaRPr lang="en-US" altLang="zh-TW" sz="2800">
              <a:latin typeface="微軟正黑體" pitchFamily="34" charset="-120"/>
              <a:ea typeface="微軟正黑體" pitchFamily="34" charset="-120"/>
            </a:endParaRPr>
          </a:p>
        </p:txBody>
      </p:sp>
      <p:cxnSp>
        <p:nvCxnSpPr>
          <p:cNvPr id="47" name="直線單箭頭接點 46"/>
          <p:cNvCxnSpPr>
            <a:cxnSpLocks noChangeShapeType="1"/>
            <a:stCxn id="7" idx="0"/>
            <a:endCxn id="35854" idx="1"/>
          </p:cNvCxnSpPr>
          <p:nvPr/>
        </p:nvCxnSpPr>
        <p:spPr bwMode="auto">
          <a:xfrm rot="16200000" flipV="1">
            <a:off x="5994401" y="4198144"/>
            <a:ext cx="1647031" cy="650082"/>
          </a:xfrm>
          <a:prstGeom prst="bentConnector4">
            <a:avLst>
              <a:gd name="adj1" fmla="val 42120"/>
              <a:gd name="adj2" fmla="val 204151"/>
            </a:avLst>
          </a:prstGeom>
          <a:noFill/>
          <a:ln w="57150">
            <a:solidFill>
              <a:srgbClr val="7F7F7F"/>
            </a:solidFill>
            <a:round/>
            <a:headEnd type="stealth" w="lg" len="lg"/>
            <a:tailEnd type="stealth"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856" name="文字方塊 47"/>
          <p:cNvSpPr txBox="1">
            <a:spLocks noChangeArrowheads="1"/>
          </p:cNvSpPr>
          <p:nvPr/>
        </p:nvSpPr>
        <p:spPr bwMode="auto">
          <a:xfrm>
            <a:off x="4348246" y="402573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400" dirty="0">
                <a:solidFill>
                  <a:srgbClr val="7F7F7F"/>
                </a:solidFill>
                <a:latin typeface="微軟正黑體" pitchFamily="34" charset="-120"/>
                <a:ea typeface="微軟正黑體" pitchFamily="34" charset="-120"/>
              </a:rPr>
              <a:t>供裝執行</a:t>
            </a:r>
            <a:endParaRPr lang="en-US" altLang="zh-TW" sz="2400" dirty="0">
              <a:solidFill>
                <a:srgbClr val="7F7F7F"/>
              </a:solidFill>
              <a:latin typeface="微軟正黑體" pitchFamily="34" charset="-120"/>
              <a:ea typeface="微軟正黑體" pitchFamily="34" charset="-120"/>
            </a:endParaRPr>
          </a:p>
        </p:txBody>
      </p:sp>
      <p:sp>
        <p:nvSpPr>
          <p:cNvPr id="37909" name="Text Box 21"/>
          <p:cNvSpPr txBox="1">
            <a:spLocks noChangeArrowheads="1"/>
          </p:cNvSpPr>
          <p:nvPr/>
        </p:nvSpPr>
        <p:spPr bwMode="auto">
          <a:xfrm>
            <a:off x="7413626" y="4268717"/>
            <a:ext cx="16557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zh-TW" altLang="en-US" sz="2000" dirty="0">
                <a:solidFill>
                  <a:srgbClr val="FF0000"/>
                </a:solidFill>
                <a:latin typeface="微軟正黑體" panose="020B0604030504040204" pitchFamily="34" charset="-120"/>
                <a:ea typeface="微軟正黑體" panose="020B0604030504040204" pitchFamily="34" charset="-120"/>
              </a:rPr>
              <a:t>服務需提供供裝介面被呼叫</a:t>
            </a:r>
          </a:p>
        </p:txBody>
      </p:sp>
    </p:spTree>
    <p:extLst>
      <p:ext uri="{BB962C8B-B14F-4D97-AF65-F5344CB8AC3E}">
        <p14:creationId xmlns:p14="http://schemas.microsoft.com/office/powerpoint/2010/main" val="85877434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3"/>
          <p:cNvSpPr>
            <a:spLocks noGrp="1"/>
          </p:cNvSpPr>
          <p:nvPr>
            <p:ph type="title"/>
          </p:nvPr>
        </p:nvSpPr>
        <p:spPr bwMode="auto">
          <a:xfrm>
            <a:off x="611560" y="260648"/>
            <a:ext cx="8110538" cy="722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dirty="0" smtClean="0">
                <a:solidFill>
                  <a:schemeClr val="tx1"/>
                </a:solidFill>
                <a:latin typeface="微軟正黑體" pitchFamily="34" charset="-120"/>
                <a:ea typeface="微軟正黑體" pitchFamily="34" charset="-120"/>
              </a:rPr>
              <a:t>資安</a:t>
            </a:r>
          </a:p>
        </p:txBody>
      </p:sp>
      <p:sp>
        <p:nvSpPr>
          <p:cNvPr id="6" name="圓角矩形 5"/>
          <p:cNvSpPr/>
          <p:nvPr/>
        </p:nvSpPr>
        <p:spPr>
          <a:xfrm>
            <a:off x="179388" y="1196752"/>
            <a:ext cx="5256212" cy="936625"/>
          </a:xfrm>
          <a:prstGeom prst="roundRect">
            <a:avLst/>
          </a:prstGeom>
          <a:solidFill>
            <a:srgbClr val="00C2FF"/>
          </a:solidFill>
          <a:ln w="25400" cap="flat" cmpd="sng" algn="ctr">
            <a:noFill/>
            <a:prstDash val="solid"/>
          </a:ln>
          <a:effectLst/>
        </p:spPr>
        <p:txBody>
          <a:bodyPr anchor="ctr"/>
          <a:lstStyle/>
          <a:p>
            <a:pPr algn="ctr" defTabSz="1066800" eaLnBrk="1" fontAlgn="auto" hangingPunct="1">
              <a:lnSpc>
                <a:spcPts val="2600"/>
              </a:lnSpc>
              <a:spcBef>
                <a:spcPts val="0"/>
              </a:spcBef>
              <a:spcAft>
                <a:spcPts val="0"/>
              </a:spcAft>
              <a:defRPr/>
            </a:pPr>
            <a:r>
              <a:rPr kumimoji="0" lang="zh-TW" altLang="zh-TW" sz="2400" b="1" kern="0" dirty="0">
                <a:solidFill>
                  <a:prstClr val="white"/>
                </a:solidFill>
                <a:latin typeface="微軟正黑體" panose="020B0604030504040204" pitchFamily="34" charset="-120"/>
                <a:ea typeface="微軟正黑體" panose="020B0604030504040204" pitchFamily="34" charset="-120"/>
              </a:rPr>
              <a:t>台灣第一家通過</a:t>
            </a:r>
            <a:r>
              <a:rPr kumimoji="0" lang="en-US" altLang="zh-TW" sz="2400" b="1" kern="0" dirty="0">
                <a:solidFill>
                  <a:prstClr val="white"/>
                </a:solidFill>
                <a:latin typeface="微軟正黑體" panose="020B0604030504040204" pitchFamily="34" charset="-120"/>
                <a:ea typeface="微軟正黑體" panose="020B0604030504040204" pitchFamily="34" charset="-120"/>
              </a:rPr>
              <a:t> ISO27001</a:t>
            </a:r>
          </a:p>
          <a:p>
            <a:pPr algn="ctr" defTabSz="1066800" eaLnBrk="1" fontAlgn="auto" hangingPunct="1">
              <a:lnSpc>
                <a:spcPts val="2600"/>
              </a:lnSpc>
              <a:spcBef>
                <a:spcPts val="0"/>
              </a:spcBef>
              <a:spcAft>
                <a:spcPts val="0"/>
              </a:spcAft>
              <a:defRPr/>
            </a:pPr>
            <a:r>
              <a:rPr kumimoji="0" lang="zh-TW" altLang="zh-TW" sz="2400" b="1" kern="0" dirty="0">
                <a:solidFill>
                  <a:prstClr val="white"/>
                </a:solidFill>
                <a:latin typeface="微軟正黑體" panose="020B0604030504040204" pitchFamily="34" charset="-120"/>
                <a:ea typeface="微軟正黑體" panose="020B0604030504040204" pitchFamily="34" charset="-120"/>
              </a:rPr>
              <a:t>國際資安驗證</a:t>
            </a:r>
            <a:r>
              <a:rPr kumimoji="0" lang="zh-TW" altLang="en-US" sz="2400" b="1" kern="0" dirty="0">
                <a:solidFill>
                  <a:prstClr val="white"/>
                </a:solidFill>
                <a:latin typeface="微軟正黑體" panose="020B0604030504040204" pitchFamily="34" charset="-120"/>
                <a:ea typeface="微軟正黑體" panose="020B0604030504040204" pitchFamily="34" charset="-120"/>
              </a:rPr>
              <a:t>的 </a:t>
            </a:r>
            <a:r>
              <a:rPr kumimoji="0" lang="en-US" altLang="zh-TW" sz="2400" b="1" kern="0" dirty="0">
                <a:solidFill>
                  <a:prstClr val="white"/>
                </a:solidFill>
                <a:latin typeface="微軟正黑體" panose="020B0604030504040204" pitchFamily="34" charset="-120"/>
                <a:ea typeface="微軟正黑體" panose="020B0604030504040204" pitchFamily="34" charset="-120"/>
              </a:rPr>
              <a:t>SaaS </a:t>
            </a:r>
            <a:r>
              <a:rPr kumimoji="0" lang="zh-TW" altLang="zh-TW" sz="2400" b="1" kern="0" dirty="0">
                <a:solidFill>
                  <a:prstClr val="white"/>
                </a:solidFill>
                <a:latin typeface="微軟正黑體" panose="020B0604030504040204" pitchFamily="34" charset="-120"/>
                <a:ea typeface="微軟正黑體" panose="020B0604030504040204" pitchFamily="34" charset="-120"/>
              </a:rPr>
              <a:t>廠商</a:t>
            </a:r>
            <a:endParaRPr kumimoji="0" lang="zh-TW" altLang="en-US" sz="2400" kern="0" dirty="0">
              <a:solidFill>
                <a:prstClr val="white"/>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179388" y="2168302"/>
            <a:ext cx="5256212" cy="936625"/>
          </a:xfrm>
          <a:prstGeom prst="roundRect">
            <a:avLst/>
          </a:prstGeom>
          <a:solidFill>
            <a:srgbClr val="00C2FF"/>
          </a:solidFill>
          <a:ln w="25400" cap="flat" cmpd="sng" algn="ctr">
            <a:noFill/>
            <a:prstDash val="solid"/>
          </a:ln>
          <a:effectLst/>
        </p:spPr>
        <p:txBody>
          <a:bodyPr anchor="ctr"/>
          <a:lstStyle/>
          <a:p>
            <a:pPr algn="ctr" eaLnBrk="1" fontAlgn="auto" hangingPunct="1">
              <a:spcBef>
                <a:spcPts val="0"/>
              </a:spcBef>
              <a:spcAft>
                <a:spcPts val="0"/>
              </a:spcAft>
              <a:defRPr/>
            </a:pPr>
            <a:r>
              <a:rPr kumimoji="0" lang="en-US" altLang="zh-TW" sz="2400" b="1" kern="0" dirty="0">
                <a:solidFill>
                  <a:prstClr val="white"/>
                </a:solidFill>
                <a:latin typeface="微軟正黑體" panose="020B0604030504040204" pitchFamily="34" charset="-120"/>
                <a:ea typeface="微軟正黑體" panose="020B0604030504040204" pitchFamily="34" charset="-120"/>
              </a:rPr>
              <a:t>Azure </a:t>
            </a:r>
            <a:r>
              <a:rPr kumimoji="0" lang="zh-TW" altLang="zh-TW" sz="2400" b="1" kern="0" dirty="0">
                <a:solidFill>
                  <a:prstClr val="white"/>
                </a:solidFill>
                <a:latin typeface="微軟正黑體" panose="020B0604030504040204" pitchFamily="34" charset="-120"/>
                <a:ea typeface="微軟正黑體" panose="020B0604030504040204" pitchFamily="34" charset="-120"/>
              </a:rPr>
              <a:t>雲端機房</a:t>
            </a:r>
            <a:endParaRPr kumimoji="0" lang="zh-TW" altLang="en-US" sz="2400" kern="0" dirty="0">
              <a:solidFill>
                <a:prstClr val="white"/>
              </a:solidFill>
              <a:latin typeface="Arial"/>
              <a:ea typeface="微軟正黑體" panose="020B0604030504040204" pitchFamily="34" charset="-120"/>
            </a:endParaRPr>
          </a:p>
        </p:txBody>
      </p:sp>
      <p:sp>
        <p:nvSpPr>
          <p:cNvPr id="8" name="圓角矩形 7"/>
          <p:cNvSpPr/>
          <p:nvPr/>
        </p:nvSpPr>
        <p:spPr>
          <a:xfrm>
            <a:off x="179388" y="3139852"/>
            <a:ext cx="5256212" cy="936625"/>
          </a:xfrm>
          <a:prstGeom prst="roundRect">
            <a:avLst/>
          </a:prstGeom>
          <a:solidFill>
            <a:srgbClr val="00C2FF"/>
          </a:solidFill>
          <a:ln w="25400" cap="flat" cmpd="sng" algn="ctr">
            <a:noFill/>
            <a:prstDash val="solid"/>
          </a:ln>
          <a:effectLst/>
        </p:spPr>
        <p:txBody>
          <a:bodyPr anchor="ctr"/>
          <a:lstStyle/>
          <a:p>
            <a:pPr algn="ctr" eaLnBrk="1" fontAlgn="auto" hangingPunct="1">
              <a:spcBef>
                <a:spcPts val="0"/>
              </a:spcBef>
              <a:spcAft>
                <a:spcPts val="0"/>
              </a:spcAft>
              <a:defRPr/>
            </a:pPr>
            <a:r>
              <a:rPr kumimoji="0" lang="zh-TW" altLang="en-US" sz="2400" b="1" kern="0" dirty="0">
                <a:solidFill>
                  <a:prstClr val="white"/>
                </a:solidFill>
                <a:latin typeface="微軟正黑體" panose="020B0604030504040204" pitchFamily="34" charset="-120"/>
                <a:ea typeface="微軟正黑體" panose="020B0604030504040204" pitchFamily="34" charset="-120"/>
              </a:rPr>
              <a:t>網站弱點偵測強化系統安全</a:t>
            </a:r>
            <a:endParaRPr kumimoji="0" lang="zh-TW" altLang="en-US" sz="2400" kern="0" dirty="0">
              <a:solidFill>
                <a:prstClr val="white"/>
              </a:solidFill>
              <a:latin typeface="Arial"/>
              <a:ea typeface="微軟正黑體" panose="020B0604030504040204" pitchFamily="34" charset="-120"/>
            </a:endParaRPr>
          </a:p>
        </p:txBody>
      </p:sp>
      <p:sp>
        <p:nvSpPr>
          <p:cNvPr id="52230" name="圓角矩形 8"/>
          <p:cNvSpPr>
            <a:spLocks noChangeArrowheads="1"/>
          </p:cNvSpPr>
          <p:nvPr/>
        </p:nvSpPr>
        <p:spPr bwMode="auto">
          <a:xfrm>
            <a:off x="179388" y="4111402"/>
            <a:ext cx="5256212" cy="935037"/>
          </a:xfrm>
          <a:prstGeom prst="roundRect">
            <a:avLst>
              <a:gd name="adj" fmla="val 16667"/>
            </a:avLst>
          </a:prstGeom>
          <a:solidFill>
            <a:srgbClr val="00C2FF"/>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400" b="1">
                <a:solidFill>
                  <a:srgbClr val="FFFFFF"/>
                </a:solidFill>
                <a:latin typeface="微軟正黑體" pitchFamily="34" charset="-120"/>
                <a:ea typeface="微軟正黑體" pitchFamily="34" charset="-120"/>
              </a:rPr>
              <a:t>客戶各自獨立資料區，提供匯出</a:t>
            </a:r>
            <a:endParaRPr kumimoji="0" lang="zh-TW" altLang="en-US" sz="2400">
              <a:solidFill>
                <a:srgbClr val="FFFFFF"/>
              </a:solidFill>
              <a:ea typeface="微軟正黑體" pitchFamily="34" charset="-120"/>
            </a:endParaRPr>
          </a:p>
        </p:txBody>
      </p:sp>
      <p:sp>
        <p:nvSpPr>
          <p:cNvPr id="52231" name="圓角矩形 9"/>
          <p:cNvSpPr>
            <a:spLocks noChangeArrowheads="1"/>
          </p:cNvSpPr>
          <p:nvPr/>
        </p:nvSpPr>
        <p:spPr bwMode="auto">
          <a:xfrm>
            <a:off x="179388" y="5084539"/>
            <a:ext cx="5256212" cy="936625"/>
          </a:xfrm>
          <a:prstGeom prst="roundRect">
            <a:avLst>
              <a:gd name="adj" fmla="val 16667"/>
            </a:avLst>
          </a:prstGeom>
          <a:solidFill>
            <a:srgbClr val="00C2FF"/>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zh-TW" sz="2400" b="1">
                <a:solidFill>
                  <a:srgbClr val="FFFFFF"/>
                </a:solidFill>
                <a:latin typeface="微軟正黑體" pitchFamily="34" charset="-120"/>
                <a:ea typeface="微軟正黑體" pitchFamily="34" charset="-120"/>
              </a:rPr>
              <a:t>傳輸資料加密</a:t>
            </a:r>
            <a:r>
              <a:rPr kumimoji="0" lang="zh-TW" altLang="en-US" sz="2400" b="1">
                <a:solidFill>
                  <a:srgbClr val="FFFFFF"/>
                </a:solidFill>
                <a:latin typeface="微軟正黑體" pitchFamily="34" charset="-120"/>
                <a:ea typeface="微軟正黑體" pitchFamily="34" charset="-120"/>
              </a:rPr>
              <a:t>，</a:t>
            </a:r>
            <a:r>
              <a:rPr kumimoji="0" lang="zh-TW" altLang="zh-TW" sz="2400" b="1">
                <a:solidFill>
                  <a:srgbClr val="FFFFFF"/>
                </a:solidFill>
                <a:latin typeface="微軟正黑體" pitchFamily="34" charset="-120"/>
                <a:ea typeface="微軟正黑體" pitchFamily="34" charset="-120"/>
              </a:rPr>
              <a:t>擷取到也是亂碼</a:t>
            </a:r>
            <a:endParaRPr kumimoji="0" lang="zh-TW" altLang="en-US" sz="2400">
              <a:solidFill>
                <a:srgbClr val="FFFFFF"/>
              </a:solidFill>
              <a:ea typeface="微軟正黑體" pitchFamily="34" charset="-120"/>
            </a:endParaRPr>
          </a:p>
        </p:txBody>
      </p:sp>
      <p:pic>
        <p:nvPicPr>
          <p:cNvPr id="11" name="圖片 10"/>
          <p:cNvPicPr>
            <a:picLocks noChangeAspect="1"/>
          </p:cNvPicPr>
          <p:nvPr/>
        </p:nvPicPr>
        <p:blipFill>
          <a:blip r:embed="rId2"/>
          <a:srcRect/>
          <a:stretch>
            <a:fillRect/>
          </a:stretch>
        </p:blipFill>
        <p:spPr bwMode="auto">
          <a:xfrm>
            <a:off x="5580063" y="1196752"/>
            <a:ext cx="3311525" cy="4824412"/>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9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k object 16"/>
          <p:cNvSpPr/>
          <p:nvPr/>
        </p:nvSpPr>
        <p:spPr>
          <a:xfrm>
            <a:off x="1174750" y="5089525"/>
            <a:ext cx="7200900" cy="1004888"/>
          </a:xfrm>
          <a:custGeom>
            <a:avLst/>
            <a:gdLst/>
            <a:ahLst/>
            <a:cxnLst/>
            <a:rect l="l" t="t" r="r" b="b"/>
            <a:pathLst>
              <a:path w="6330556" h="1240878">
                <a:moveTo>
                  <a:pt x="6330556" y="1177378"/>
                </a:moveTo>
                <a:lnTo>
                  <a:pt x="6316823" y="1216704"/>
                </a:lnTo>
                <a:lnTo>
                  <a:pt x="6282412" y="1238989"/>
                </a:lnTo>
                <a:lnTo>
                  <a:pt x="63500" y="1240878"/>
                </a:lnTo>
                <a:lnTo>
                  <a:pt x="49126" y="1239227"/>
                </a:lnTo>
                <a:lnTo>
                  <a:pt x="14349" y="1217470"/>
                </a:lnTo>
                <a:lnTo>
                  <a:pt x="8" y="1178429"/>
                </a:lnTo>
                <a:lnTo>
                  <a:pt x="0" y="63500"/>
                </a:lnTo>
                <a:lnTo>
                  <a:pt x="1651" y="49126"/>
                </a:lnTo>
                <a:lnTo>
                  <a:pt x="23408" y="14349"/>
                </a:lnTo>
                <a:lnTo>
                  <a:pt x="62448" y="8"/>
                </a:lnTo>
                <a:lnTo>
                  <a:pt x="6267056" y="0"/>
                </a:lnTo>
                <a:lnTo>
                  <a:pt x="6281429" y="1651"/>
                </a:lnTo>
                <a:lnTo>
                  <a:pt x="6316206" y="23408"/>
                </a:lnTo>
                <a:lnTo>
                  <a:pt x="6330547" y="62448"/>
                </a:lnTo>
                <a:lnTo>
                  <a:pt x="6330556" y="1177378"/>
                </a:lnTo>
                <a:close/>
              </a:path>
            </a:pathLst>
          </a:custGeom>
          <a:solidFill>
            <a:sysClr val="window" lastClr="FFFFFF"/>
          </a:solidFill>
          <a:ln w="12700">
            <a:solidFill>
              <a:srgbClr val="30A2D0"/>
            </a:solidFill>
          </a:ln>
        </p:spPr>
        <p:txBody>
          <a:bodyPr lIns="0" tIns="0" rIns="0" bIns="0"/>
          <a:lstStyle/>
          <a:p>
            <a:pPr eaLnBrk="1" fontAlgn="auto" hangingPunct="1">
              <a:spcBef>
                <a:spcPts val="0"/>
              </a:spcBef>
              <a:spcAft>
                <a:spcPts val="0"/>
              </a:spcAft>
              <a:defRPr/>
            </a:pPr>
            <a:endParaRPr kumimoji="0" b="1" kern="0">
              <a:solidFill>
                <a:prstClr val="black"/>
              </a:solidFill>
              <a:latin typeface="微軟正黑體"/>
              <a:ea typeface="微軟正黑體"/>
              <a:cs typeface="微軟正黑體"/>
            </a:endParaRPr>
          </a:p>
        </p:txBody>
      </p:sp>
      <p:sp>
        <p:nvSpPr>
          <p:cNvPr id="28675" name="object 2"/>
          <p:cNvSpPr txBox="1">
            <a:spLocks noChangeArrowheads="1"/>
          </p:cNvSpPr>
          <p:nvPr/>
        </p:nvSpPr>
        <p:spPr bwMode="auto">
          <a:xfrm>
            <a:off x="2341563" y="5084763"/>
            <a:ext cx="49387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500" b="1">
                <a:solidFill>
                  <a:srgbClr val="30A2D0"/>
                </a:solidFill>
                <a:latin typeface="微軟正黑體" pitchFamily="34" charset="-120"/>
                <a:ea typeface="微軟正黑體" pitchFamily="34" charset="-120"/>
              </a:rPr>
              <a:t>多語言雲端服務採購、部署、服務平台</a:t>
            </a:r>
            <a:endParaRPr kumimoji="0" lang="zh-TW" altLang="en-US" sz="1500" b="1">
              <a:solidFill>
                <a:srgbClr val="000000"/>
              </a:solidFill>
              <a:latin typeface="微軟正黑體" pitchFamily="34" charset="-120"/>
              <a:ea typeface="微軟正黑體" pitchFamily="34" charset="-120"/>
            </a:endParaRPr>
          </a:p>
        </p:txBody>
      </p:sp>
      <p:grpSp>
        <p:nvGrpSpPr>
          <p:cNvPr id="28676" name="群組 2"/>
          <p:cNvGrpSpPr>
            <a:grpSpLocks/>
          </p:cNvGrpSpPr>
          <p:nvPr/>
        </p:nvGrpSpPr>
        <p:grpSpPr bwMode="auto">
          <a:xfrm>
            <a:off x="1433513" y="333375"/>
            <a:ext cx="6626225" cy="4681538"/>
            <a:chOff x="2070263" y="188640"/>
            <a:chExt cx="5080261" cy="4795668"/>
          </a:xfrm>
        </p:grpSpPr>
        <p:sp>
          <p:nvSpPr>
            <p:cNvPr id="28688" name="object 3"/>
            <p:cNvSpPr>
              <a:spLocks/>
            </p:cNvSpPr>
            <p:nvPr/>
          </p:nvSpPr>
          <p:spPr bwMode="auto">
            <a:xfrm>
              <a:off x="4744276" y="2489715"/>
              <a:ext cx="2406248" cy="2096173"/>
            </a:xfrm>
            <a:custGeom>
              <a:avLst/>
              <a:gdLst>
                <a:gd name="T0" fmla="*/ 222461 w 2838576"/>
                <a:gd name="T1" fmla="*/ 5686 h 2473613"/>
                <a:gd name="T2" fmla="*/ 226697 w 2838576"/>
                <a:gd name="T3" fmla="*/ 1087 h 2473613"/>
                <a:gd name="T4" fmla="*/ 229886 w 2838576"/>
                <a:gd name="T5" fmla="*/ 0 h 2473613"/>
                <a:gd name="T6" fmla="*/ 231508 w 2838576"/>
                <a:gd name="T7" fmla="*/ 49 h 2473613"/>
                <a:gd name="T8" fmla="*/ 237554 w 2838576"/>
                <a:gd name="T9" fmla="*/ 4202 h 2473613"/>
                <a:gd name="T10" fmla="*/ 340820 w 2838576"/>
                <a:gd name="T11" fmla="*/ 182219 h 2473613"/>
                <a:gd name="T12" fmla="*/ 341705 w 2838576"/>
                <a:gd name="T13" fmla="*/ 183744 h 2473613"/>
                <a:gd name="T14" fmla="*/ 342650 w 2838576"/>
                <a:gd name="T15" fmla="*/ 185373 h 2473613"/>
                <a:gd name="T16" fmla="*/ 343648 w 2838576"/>
                <a:gd name="T17" fmla="*/ 187093 h 2473613"/>
                <a:gd name="T18" fmla="*/ 344687 w 2838576"/>
                <a:gd name="T19" fmla="*/ 188884 h 2473613"/>
                <a:gd name="T20" fmla="*/ 347974 w 2838576"/>
                <a:gd name="T21" fmla="*/ 194547 h 2473613"/>
                <a:gd name="T22" fmla="*/ 351323 w 2838576"/>
                <a:gd name="T23" fmla="*/ 200322 h 2473613"/>
                <a:gd name="T24" fmla="*/ 354494 w 2838576"/>
                <a:gd name="T25" fmla="*/ 205794 h 2473613"/>
                <a:gd name="T26" fmla="*/ 356392 w 2838576"/>
                <a:gd name="T27" fmla="*/ 209068 h 2473613"/>
                <a:gd name="T28" fmla="*/ 459146 w 2838576"/>
                <a:gd name="T29" fmla="*/ 386440 h 2473613"/>
                <a:gd name="T30" fmla="*/ 460188 w 2838576"/>
                <a:gd name="T31" fmla="*/ 388558 h 2473613"/>
                <a:gd name="T32" fmla="*/ 460815 w 2838576"/>
                <a:gd name="T33" fmla="*/ 390575 h 2473613"/>
                <a:gd name="T34" fmla="*/ 461040 w 2838576"/>
                <a:gd name="T35" fmla="*/ 392470 h 2473613"/>
                <a:gd name="T36" fmla="*/ 460879 w 2838576"/>
                <a:gd name="T37" fmla="*/ 394217 h 2473613"/>
                <a:gd name="T38" fmla="*/ 456652 w 2838576"/>
                <a:gd name="T39" fmla="*/ 399242 h 2473613"/>
                <a:gd name="T40" fmla="*/ 246551 w 2838576"/>
                <a:gd name="T41" fmla="*/ 400295 h 2473613"/>
                <a:gd name="T42" fmla="*/ 214440 w 2838576"/>
                <a:gd name="T43" fmla="*/ 400295 h 2473613"/>
                <a:gd name="T44" fmla="*/ 9873 w 2838576"/>
                <a:gd name="T45" fmla="*/ 400295 h 2473613"/>
                <a:gd name="T46" fmla="*/ 3687 w 2838576"/>
                <a:gd name="T47" fmla="*/ 398908 h 2473613"/>
                <a:gd name="T48" fmla="*/ 10 w 2838576"/>
                <a:gd name="T49" fmla="*/ 393533 h 2473613"/>
                <a:gd name="T50" fmla="*/ 0 w 2838576"/>
                <a:gd name="T51" fmla="*/ 391722 h 2473613"/>
                <a:gd name="T52" fmla="*/ 382 w 2838576"/>
                <a:gd name="T53" fmla="*/ 389774 h 2473613"/>
                <a:gd name="T54" fmla="*/ 1172 w 2838576"/>
                <a:gd name="T55" fmla="*/ 387710 h 2473613"/>
                <a:gd name="T56" fmla="*/ 104122 w 2838576"/>
                <a:gd name="T57" fmla="*/ 209927 h 2473613"/>
                <a:gd name="T58" fmla="*/ 105005 w 2838576"/>
                <a:gd name="T59" fmla="*/ 208398 h 2473613"/>
                <a:gd name="T60" fmla="*/ 109053 w 2838576"/>
                <a:gd name="T61" fmla="*/ 201396 h 2473613"/>
                <a:gd name="T62" fmla="*/ 112386 w 2838576"/>
                <a:gd name="T63" fmla="*/ 195646 h 2473613"/>
                <a:gd name="T64" fmla="*/ 115701 w 2838576"/>
                <a:gd name="T65" fmla="*/ 189927 h 2473613"/>
                <a:gd name="T66" fmla="*/ 118758 w 2838576"/>
                <a:gd name="T67" fmla="*/ 184656 h 2473613"/>
                <a:gd name="T68" fmla="*/ 119678 w 2838576"/>
                <a:gd name="T69" fmla="*/ 183069 h 2473613"/>
                <a:gd name="T70" fmla="*/ 222461 w 2838576"/>
                <a:gd name="T71" fmla="*/ 5686 h 24736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38576" h="2473613">
                  <a:moveTo>
                    <a:pt x="1369665" y="35137"/>
                  </a:moveTo>
                  <a:lnTo>
                    <a:pt x="1395749" y="6721"/>
                  </a:lnTo>
                  <a:lnTo>
                    <a:pt x="1415380" y="0"/>
                  </a:lnTo>
                  <a:lnTo>
                    <a:pt x="1425369" y="305"/>
                  </a:lnTo>
                  <a:lnTo>
                    <a:pt x="1462597" y="25973"/>
                  </a:lnTo>
                  <a:lnTo>
                    <a:pt x="2098391" y="1126016"/>
                  </a:lnTo>
                  <a:lnTo>
                    <a:pt x="2103840" y="1135440"/>
                  </a:lnTo>
                  <a:lnTo>
                    <a:pt x="2109661" y="1145509"/>
                  </a:lnTo>
                  <a:lnTo>
                    <a:pt x="2115800" y="1156127"/>
                  </a:lnTo>
                  <a:lnTo>
                    <a:pt x="2122202" y="1167200"/>
                  </a:lnTo>
                  <a:lnTo>
                    <a:pt x="2142436" y="1202200"/>
                  </a:lnTo>
                  <a:lnTo>
                    <a:pt x="2163059" y="1237883"/>
                  </a:lnTo>
                  <a:lnTo>
                    <a:pt x="2182586" y="1271693"/>
                  </a:lnTo>
                  <a:lnTo>
                    <a:pt x="2194264" y="1291930"/>
                  </a:lnTo>
                  <a:lnTo>
                    <a:pt x="2826914" y="2387990"/>
                  </a:lnTo>
                  <a:lnTo>
                    <a:pt x="2833329" y="2401075"/>
                  </a:lnTo>
                  <a:lnTo>
                    <a:pt x="2837187" y="2413547"/>
                  </a:lnTo>
                  <a:lnTo>
                    <a:pt x="2838576" y="2425256"/>
                  </a:lnTo>
                  <a:lnTo>
                    <a:pt x="2837584" y="2436051"/>
                  </a:lnTo>
                  <a:lnTo>
                    <a:pt x="2811556" y="2467100"/>
                  </a:lnTo>
                  <a:lnTo>
                    <a:pt x="1517989" y="2473613"/>
                  </a:lnTo>
                  <a:lnTo>
                    <a:pt x="1320288" y="2473613"/>
                  </a:lnTo>
                  <a:lnTo>
                    <a:pt x="60791" y="2473613"/>
                  </a:lnTo>
                  <a:lnTo>
                    <a:pt x="22705" y="2465036"/>
                  </a:lnTo>
                  <a:lnTo>
                    <a:pt x="59" y="2431826"/>
                  </a:lnTo>
                  <a:lnTo>
                    <a:pt x="0" y="2420637"/>
                  </a:lnTo>
                  <a:lnTo>
                    <a:pt x="2355" y="2408593"/>
                  </a:lnTo>
                  <a:lnTo>
                    <a:pt x="7212" y="2395846"/>
                  </a:lnTo>
                  <a:lnTo>
                    <a:pt x="641066" y="1297237"/>
                  </a:lnTo>
                  <a:lnTo>
                    <a:pt x="646500" y="1287787"/>
                  </a:lnTo>
                  <a:lnTo>
                    <a:pt x="671432" y="1244521"/>
                  </a:lnTo>
                  <a:lnTo>
                    <a:pt x="691945" y="1208986"/>
                  </a:lnTo>
                  <a:lnTo>
                    <a:pt x="712358" y="1173651"/>
                  </a:lnTo>
                  <a:lnTo>
                    <a:pt x="731184" y="1141073"/>
                  </a:lnTo>
                  <a:lnTo>
                    <a:pt x="736849" y="1131270"/>
                  </a:lnTo>
                  <a:lnTo>
                    <a:pt x="1369665" y="35137"/>
                  </a:lnTo>
                  <a:close/>
                </a:path>
              </a:pathLst>
            </a:custGeom>
            <a:noFill/>
            <a:ln w="12700">
              <a:solidFill>
                <a:srgbClr val="E9743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689" name="object 4"/>
            <p:cNvSpPr>
              <a:spLocks/>
            </p:cNvSpPr>
            <p:nvPr/>
          </p:nvSpPr>
          <p:spPr bwMode="auto">
            <a:xfrm>
              <a:off x="2070263" y="2489715"/>
              <a:ext cx="2406247" cy="2096173"/>
            </a:xfrm>
            <a:custGeom>
              <a:avLst/>
              <a:gdLst>
                <a:gd name="T0" fmla="*/ 222429 w 2838617"/>
                <a:gd name="T1" fmla="*/ 5686 h 2473612"/>
                <a:gd name="T2" fmla="*/ 226662 w 2838617"/>
                <a:gd name="T3" fmla="*/ 1088 h 2473612"/>
                <a:gd name="T4" fmla="*/ 229848 w 2838617"/>
                <a:gd name="T5" fmla="*/ 0 h 2473612"/>
                <a:gd name="T6" fmla="*/ 231471 w 2838617"/>
                <a:gd name="T7" fmla="*/ 49 h 2473612"/>
                <a:gd name="T8" fmla="*/ 237522 w 2838617"/>
                <a:gd name="T9" fmla="*/ 4201 h 2473612"/>
                <a:gd name="T10" fmla="*/ 340765 w 2838617"/>
                <a:gd name="T11" fmla="*/ 182219 h 2473612"/>
                <a:gd name="T12" fmla="*/ 341648 w 2838617"/>
                <a:gd name="T13" fmla="*/ 183745 h 2473612"/>
                <a:gd name="T14" fmla="*/ 342594 w 2838617"/>
                <a:gd name="T15" fmla="*/ 185374 h 2473612"/>
                <a:gd name="T16" fmla="*/ 345704 w 2838617"/>
                <a:gd name="T17" fmla="*/ 190733 h 2473612"/>
                <a:gd name="T18" fmla="*/ 347915 w 2838617"/>
                <a:gd name="T19" fmla="*/ 194548 h 2473612"/>
                <a:gd name="T20" fmla="*/ 349037 w 2838617"/>
                <a:gd name="T21" fmla="*/ 196481 h 2473612"/>
                <a:gd name="T22" fmla="*/ 352355 w 2838617"/>
                <a:gd name="T23" fmla="*/ 202201 h 2473612"/>
                <a:gd name="T24" fmla="*/ 356335 w 2838617"/>
                <a:gd name="T25" fmla="*/ 209069 h 2473612"/>
                <a:gd name="T26" fmla="*/ 459078 w 2838617"/>
                <a:gd name="T27" fmla="*/ 386441 h 2473612"/>
                <a:gd name="T28" fmla="*/ 460120 w 2838617"/>
                <a:gd name="T29" fmla="*/ 388559 h 2473612"/>
                <a:gd name="T30" fmla="*/ 460746 w 2838617"/>
                <a:gd name="T31" fmla="*/ 390576 h 2473612"/>
                <a:gd name="T32" fmla="*/ 460972 w 2838617"/>
                <a:gd name="T33" fmla="*/ 392471 h 2473612"/>
                <a:gd name="T34" fmla="*/ 460810 w 2838617"/>
                <a:gd name="T35" fmla="*/ 394218 h 2473612"/>
                <a:gd name="T36" fmla="*/ 456584 w 2838617"/>
                <a:gd name="T37" fmla="*/ 399242 h 2473612"/>
                <a:gd name="T38" fmla="*/ 246516 w 2838617"/>
                <a:gd name="T39" fmla="*/ 400297 h 2473612"/>
                <a:gd name="T40" fmla="*/ 214412 w 2838617"/>
                <a:gd name="T41" fmla="*/ 400297 h 2473612"/>
                <a:gd name="T42" fmla="*/ 9876 w 2838617"/>
                <a:gd name="T43" fmla="*/ 400297 h 2473612"/>
                <a:gd name="T44" fmla="*/ 3688 w 2838617"/>
                <a:gd name="T45" fmla="*/ 398910 h 2473612"/>
                <a:gd name="T46" fmla="*/ 10 w 2838617"/>
                <a:gd name="T47" fmla="*/ 393537 h 2473612"/>
                <a:gd name="T48" fmla="*/ 0 w 2838617"/>
                <a:gd name="T49" fmla="*/ 391726 h 2473612"/>
                <a:gd name="T50" fmla="*/ 381 w 2838617"/>
                <a:gd name="T51" fmla="*/ 389778 h 2473612"/>
                <a:gd name="T52" fmla="*/ 1170 w 2838617"/>
                <a:gd name="T53" fmla="*/ 387715 h 2473612"/>
                <a:gd name="T54" fmla="*/ 104105 w 2838617"/>
                <a:gd name="T55" fmla="*/ 209928 h 2473612"/>
                <a:gd name="T56" fmla="*/ 104987 w 2838617"/>
                <a:gd name="T57" fmla="*/ 208399 h 2473612"/>
                <a:gd name="T58" fmla="*/ 109035 w 2838617"/>
                <a:gd name="T59" fmla="*/ 201396 h 2473612"/>
                <a:gd name="T60" fmla="*/ 112365 w 2838617"/>
                <a:gd name="T61" fmla="*/ 195647 h 2473612"/>
                <a:gd name="T62" fmla="*/ 115682 w 2838617"/>
                <a:gd name="T63" fmla="*/ 189928 h 2473612"/>
                <a:gd name="T64" fmla="*/ 116743 w 2838617"/>
                <a:gd name="T65" fmla="*/ 188100 h 2473612"/>
                <a:gd name="T66" fmla="*/ 117763 w 2838617"/>
                <a:gd name="T67" fmla="*/ 186338 h 2473612"/>
                <a:gd name="T68" fmla="*/ 118739 w 2838617"/>
                <a:gd name="T69" fmla="*/ 184657 h 2473612"/>
                <a:gd name="T70" fmla="*/ 119659 w 2838617"/>
                <a:gd name="T71" fmla="*/ 183069 h 2473612"/>
                <a:gd name="T72" fmla="*/ 222429 w 2838617"/>
                <a:gd name="T73" fmla="*/ 5686 h 24736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38617" h="2473612">
                  <a:moveTo>
                    <a:pt x="1369695" y="35136"/>
                  </a:moveTo>
                  <a:lnTo>
                    <a:pt x="1395755" y="6723"/>
                  </a:lnTo>
                  <a:lnTo>
                    <a:pt x="1415382" y="0"/>
                  </a:lnTo>
                  <a:lnTo>
                    <a:pt x="1425373" y="303"/>
                  </a:lnTo>
                  <a:lnTo>
                    <a:pt x="1462632" y="25957"/>
                  </a:lnTo>
                  <a:lnTo>
                    <a:pt x="2098396" y="1126015"/>
                  </a:lnTo>
                  <a:lnTo>
                    <a:pt x="2103840" y="1135439"/>
                  </a:lnTo>
                  <a:lnTo>
                    <a:pt x="2109658" y="1145508"/>
                  </a:lnTo>
                  <a:lnTo>
                    <a:pt x="2128805" y="1178630"/>
                  </a:lnTo>
                  <a:lnTo>
                    <a:pt x="2142430" y="1202196"/>
                  </a:lnTo>
                  <a:lnTo>
                    <a:pt x="2149336" y="1214141"/>
                  </a:lnTo>
                  <a:lnTo>
                    <a:pt x="2169765" y="1249483"/>
                  </a:lnTo>
                  <a:lnTo>
                    <a:pt x="2194277" y="1291924"/>
                  </a:lnTo>
                  <a:lnTo>
                    <a:pt x="2826957" y="2387989"/>
                  </a:lnTo>
                  <a:lnTo>
                    <a:pt x="2833372" y="2401072"/>
                  </a:lnTo>
                  <a:lnTo>
                    <a:pt x="2837230" y="2413542"/>
                  </a:lnTo>
                  <a:lnTo>
                    <a:pt x="2838617" y="2425248"/>
                  </a:lnTo>
                  <a:lnTo>
                    <a:pt x="2837623" y="2436042"/>
                  </a:lnTo>
                  <a:lnTo>
                    <a:pt x="2811597" y="2467091"/>
                  </a:lnTo>
                  <a:lnTo>
                    <a:pt x="1518018" y="2473612"/>
                  </a:lnTo>
                  <a:lnTo>
                    <a:pt x="1320330" y="2473612"/>
                  </a:lnTo>
                  <a:lnTo>
                    <a:pt x="60820" y="2473612"/>
                  </a:lnTo>
                  <a:lnTo>
                    <a:pt x="22712" y="2465038"/>
                  </a:lnTo>
                  <a:lnTo>
                    <a:pt x="59" y="2431836"/>
                  </a:lnTo>
                  <a:lnTo>
                    <a:pt x="0" y="2420650"/>
                  </a:lnTo>
                  <a:lnTo>
                    <a:pt x="2353" y="2408609"/>
                  </a:lnTo>
                  <a:lnTo>
                    <a:pt x="7207" y="2395864"/>
                  </a:lnTo>
                  <a:lnTo>
                    <a:pt x="641071" y="1297237"/>
                  </a:lnTo>
                  <a:lnTo>
                    <a:pt x="646498" y="1287787"/>
                  </a:lnTo>
                  <a:lnTo>
                    <a:pt x="671423" y="1244519"/>
                  </a:lnTo>
                  <a:lnTo>
                    <a:pt x="691940" y="1208983"/>
                  </a:lnTo>
                  <a:lnTo>
                    <a:pt x="712359" y="1173646"/>
                  </a:lnTo>
                  <a:lnTo>
                    <a:pt x="718885" y="1162354"/>
                  </a:lnTo>
                  <a:lnTo>
                    <a:pt x="725178" y="1151463"/>
                  </a:lnTo>
                  <a:lnTo>
                    <a:pt x="731184" y="1141068"/>
                  </a:lnTo>
                  <a:lnTo>
                    <a:pt x="736846" y="1131264"/>
                  </a:lnTo>
                  <a:lnTo>
                    <a:pt x="1369695" y="35136"/>
                  </a:lnTo>
                  <a:close/>
                </a:path>
              </a:pathLst>
            </a:custGeom>
            <a:noFill/>
            <a:ln w="12700">
              <a:solidFill>
                <a:srgbClr val="E9743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690" name="object 5"/>
            <p:cNvSpPr>
              <a:spLocks/>
            </p:cNvSpPr>
            <p:nvPr/>
          </p:nvSpPr>
          <p:spPr bwMode="auto">
            <a:xfrm>
              <a:off x="3491860" y="2995463"/>
              <a:ext cx="303063" cy="234173"/>
            </a:xfrm>
            <a:custGeom>
              <a:avLst/>
              <a:gdLst>
                <a:gd name="T0" fmla="*/ 16264 w 358783"/>
                <a:gd name="T1" fmla="*/ 611 h 274650"/>
                <a:gd name="T2" fmla="*/ 15030 w 358783"/>
                <a:gd name="T3" fmla="*/ 640 h 274650"/>
                <a:gd name="T4" fmla="*/ 13693 w 358783"/>
                <a:gd name="T5" fmla="*/ 1488 h 274650"/>
                <a:gd name="T6" fmla="*/ 13304 w 358783"/>
                <a:gd name="T7" fmla="*/ 2053 h 274650"/>
                <a:gd name="T8" fmla="*/ 13078 w 358783"/>
                <a:gd name="T9" fmla="*/ 2840 h 274650"/>
                <a:gd name="T10" fmla="*/ 12800 w 358783"/>
                <a:gd name="T11" fmla="*/ 3603 h 274650"/>
                <a:gd name="T12" fmla="*/ 427 w 358783"/>
                <a:gd name="T13" fmla="*/ 37117 h 274650"/>
                <a:gd name="T14" fmla="*/ 394 w 358783"/>
                <a:gd name="T15" fmla="*/ 37191 h 274650"/>
                <a:gd name="T16" fmla="*/ 369 w 358783"/>
                <a:gd name="T17" fmla="*/ 37267 h 274650"/>
                <a:gd name="T18" fmla="*/ 0 w 358783"/>
                <a:gd name="T19" fmla="*/ 38738 h 274650"/>
                <a:gd name="T20" fmla="*/ 319 w 358783"/>
                <a:gd name="T21" fmla="*/ 39748 h 274650"/>
                <a:gd name="T22" fmla="*/ 1317 w 358783"/>
                <a:gd name="T23" fmla="*/ 41585 h 274650"/>
                <a:gd name="T24" fmla="*/ 2461 w 358783"/>
                <a:gd name="T25" fmla="*/ 41919 h 274650"/>
                <a:gd name="T26" fmla="*/ 2679 w 358783"/>
                <a:gd name="T27" fmla="*/ 41976 h 274650"/>
                <a:gd name="T28" fmla="*/ 34276 w 358783"/>
                <a:gd name="T29" fmla="*/ 47072 h 274650"/>
                <a:gd name="T30" fmla="*/ 34895 w 358783"/>
                <a:gd name="T31" fmla="*/ 47199 h 274650"/>
                <a:gd name="T32" fmla="*/ 35938 w 358783"/>
                <a:gd name="T33" fmla="*/ 47508 h 274650"/>
                <a:gd name="T34" fmla="*/ 36698 w 358783"/>
                <a:gd name="T35" fmla="*/ 47545 h 274650"/>
                <a:gd name="T36" fmla="*/ 37350 w 358783"/>
                <a:gd name="T37" fmla="*/ 47337 h 274650"/>
                <a:gd name="T38" fmla="*/ 37565 w 358783"/>
                <a:gd name="T39" fmla="*/ 47273 h 274650"/>
                <a:gd name="T40" fmla="*/ 39245 w 358783"/>
                <a:gd name="T41" fmla="*/ 44454 h 274650"/>
                <a:gd name="T42" fmla="*/ 39169 w 358783"/>
                <a:gd name="T43" fmla="*/ 44066 h 274650"/>
                <a:gd name="T44" fmla="*/ 38992 w 358783"/>
                <a:gd name="T45" fmla="*/ 43726 h 274650"/>
                <a:gd name="T46" fmla="*/ 32262 w 358783"/>
                <a:gd name="T47" fmla="*/ 30555 h 274650"/>
                <a:gd name="T48" fmla="*/ 54706 w 358783"/>
                <a:gd name="T49" fmla="*/ 16665 h 274650"/>
                <a:gd name="T50" fmla="*/ 55901 w 358783"/>
                <a:gd name="T51" fmla="*/ 14737 h 274650"/>
                <a:gd name="T52" fmla="*/ 23983 w 358783"/>
                <a:gd name="T53" fmla="*/ 14737 h 274650"/>
                <a:gd name="T54" fmla="*/ 17707 w 358783"/>
                <a:gd name="T55" fmla="*/ 2450 h 274650"/>
                <a:gd name="T56" fmla="*/ 17326 w 358783"/>
                <a:gd name="T57" fmla="*/ 1976 h 274650"/>
                <a:gd name="T58" fmla="*/ 16264 w 358783"/>
                <a:gd name="T59" fmla="*/ 611 h 274650"/>
                <a:gd name="T60" fmla="*/ 47470 w 358783"/>
                <a:gd name="T61" fmla="*/ 0 h 274650"/>
                <a:gd name="T62" fmla="*/ 23983 w 358783"/>
                <a:gd name="T63" fmla="*/ 14737 h 274650"/>
                <a:gd name="T64" fmla="*/ 55901 w 358783"/>
                <a:gd name="T65" fmla="*/ 14737 h 274650"/>
                <a:gd name="T66" fmla="*/ 56045 w 358783"/>
                <a:gd name="T67" fmla="*/ 12813 h 274650"/>
                <a:gd name="T68" fmla="*/ 51081 w 358783"/>
                <a:gd name="T69" fmla="*/ 2508 h 274650"/>
                <a:gd name="T70" fmla="*/ 50876 w 358783"/>
                <a:gd name="T71" fmla="*/ 1976 h 274650"/>
                <a:gd name="T72" fmla="*/ 50361 w 358783"/>
                <a:gd name="T73" fmla="*/ 952 h 274650"/>
                <a:gd name="T74" fmla="*/ 48569 w 358783"/>
                <a:gd name="T75" fmla="*/ 171 h 274650"/>
                <a:gd name="T76" fmla="*/ 47470 w 358783"/>
                <a:gd name="T77" fmla="*/ 0 h 274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783" h="274650">
                  <a:moveTo>
                    <a:pt x="104114" y="3530"/>
                  </a:moveTo>
                  <a:lnTo>
                    <a:pt x="96215" y="3695"/>
                  </a:lnTo>
                  <a:lnTo>
                    <a:pt x="87655" y="8597"/>
                  </a:lnTo>
                  <a:lnTo>
                    <a:pt x="85166" y="11861"/>
                  </a:lnTo>
                  <a:lnTo>
                    <a:pt x="83718" y="16408"/>
                  </a:lnTo>
                  <a:lnTo>
                    <a:pt x="81940" y="20815"/>
                  </a:lnTo>
                  <a:lnTo>
                    <a:pt x="2730" y="214414"/>
                  </a:lnTo>
                  <a:lnTo>
                    <a:pt x="2527" y="214833"/>
                  </a:lnTo>
                  <a:lnTo>
                    <a:pt x="2362" y="215277"/>
                  </a:lnTo>
                  <a:lnTo>
                    <a:pt x="0" y="223774"/>
                  </a:lnTo>
                  <a:lnTo>
                    <a:pt x="2044" y="229603"/>
                  </a:lnTo>
                  <a:lnTo>
                    <a:pt x="8432" y="240220"/>
                  </a:lnTo>
                  <a:lnTo>
                    <a:pt x="15748" y="242150"/>
                  </a:lnTo>
                  <a:lnTo>
                    <a:pt x="17145" y="242481"/>
                  </a:lnTo>
                  <a:lnTo>
                    <a:pt x="219418" y="271919"/>
                  </a:lnTo>
                  <a:lnTo>
                    <a:pt x="223384" y="272655"/>
                  </a:lnTo>
                  <a:lnTo>
                    <a:pt x="230060" y="274434"/>
                  </a:lnTo>
                  <a:lnTo>
                    <a:pt x="234924" y="274650"/>
                  </a:lnTo>
                  <a:lnTo>
                    <a:pt x="239102" y="273443"/>
                  </a:lnTo>
                  <a:lnTo>
                    <a:pt x="240474" y="273075"/>
                  </a:lnTo>
                  <a:lnTo>
                    <a:pt x="251231" y="256794"/>
                  </a:lnTo>
                  <a:lnTo>
                    <a:pt x="250748" y="254546"/>
                  </a:lnTo>
                  <a:lnTo>
                    <a:pt x="249605" y="252590"/>
                  </a:lnTo>
                  <a:lnTo>
                    <a:pt x="206527" y="176504"/>
                  </a:lnTo>
                  <a:lnTo>
                    <a:pt x="350202" y="96266"/>
                  </a:lnTo>
                  <a:lnTo>
                    <a:pt x="357859" y="85128"/>
                  </a:lnTo>
                  <a:lnTo>
                    <a:pt x="153530" y="85128"/>
                  </a:lnTo>
                  <a:lnTo>
                    <a:pt x="113347" y="14160"/>
                  </a:lnTo>
                  <a:lnTo>
                    <a:pt x="110915" y="11417"/>
                  </a:lnTo>
                  <a:lnTo>
                    <a:pt x="104114" y="3530"/>
                  </a:lnTo>
                  <a:close/>
                </a:path>
                <a:path w="358783" h="274650">
                  <a:moveTo>
                    <a:pt x="303885" y="0"/>
                  </a:moveTo>
                  <a:lnTo>
                    <a:pt x="153530" y="85128"/>
                  </a:lnTo>
                  <a:lnTo>
                    <a:pt x="357859" y="85128"/>
                  </a:lnTo>
                  <a:lnTo>
                    <a:pt x="358783" y="74018"/>
                  </a:lnTo>
                  <a:lnTo>
                    <a:pt x="326999" y="14490"/>
                  </a:lnTo>
                  <a:lnTo>
                    <a:pt x="325691" y="11417"/>
                  </a:lnTo>
                  <a:lnTo>
                    <a:pt x="322389" y="5499"/>
                  </a:lnTo>
                  <a:lnTo>
                    <a:pt x="310921" y="990"/>
                  </a:lnTo>
                  <a:lnTo>
                    <a:pt x="303885" y="0"/>
                  </a:lnTo>
                  <a:close/>
                </a:path>
              </a:pathLst>
            </a:custGeom>
            <a:solidFill>
              <a:srgbClr val="E9743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8691" name="object 6"/>
            <p:cNvSpPr>
              <a:spLocks/>
            </p:cNvSpPr>
            <p:nvPr/>
          </p:nvSpPr>
          <p:spPr bwMode="auto">
            <a:xfrm>
              <a:off x="3491860" y="2980828"/>
              <a:ext cx="303063" cy="232546"/>
            </a:xfrm>
            <a:custGeom>
              <a:avLst/>
              <a:gdLst>
                <a:gd name="T0" fmla="*/ 37959 w 358783"/>
                <a:gd name="T1" fmla="*/ 43588 h 274650"/>
                <a:gd name="T2" fmla="*/ 38851 w 358783"/>
                <a:gd name="T3" fmla="*/ 43062 h 274650"/>
                <a:gd name="T4" fmla="*/ 39191 w 358783"/>
                <a:gd name="T5" fmla="*/ 42183 h 274650"/>
                <a:gd name="T6" fmla="*/ 39231 w 358783"/>
                <a:gd name="T7" fmla="*/ 41537 h 274650"/>
                <a:gd name="T8" fmla="*/ 39245 w 358783"/>
                <a:gd name="T9" fmla="*/ 41172 h 274650"/>
                <a:gd name="T10" fmla="*/ 39169 w 358783"/>
                <a:gd name="T11" fmla="*/ 40813 h 274650"/>
                <a:gd name="T12" fmla="*/ 38992 w 358783"/>
                <a:gd name="T13" fmla="*/ 40499 h 274650"/>
                <a:gd name="T14" fmla="*/ 32262 w 358783"/>
                <a:gd name="T15" fmla="*/ 28299 h 274650"/>
                <a:gd name="T16" fmla="*/ 54706 w 358783"/>
                <a:gd name="T17" fmla="*/ 15434 h 274650"/>
                <a:gd name="T18" fmla="*/ 56045 w 358783"/>
                <a:gd name="T19" fmla="*/ 11866 h 274650"/>
                <a:gd name="T20" fmla="*/ 51081 w 358783"/>
                <a:gd name="T21" fmla="*/ 2323 h 274650"/>
                <a:gd name="T22" fmla="*/ 50876 w 358783"/>
                <a:gd name="T23" fmla="*/ 1831 h 274650"/>
                <a:gd name="T24" fmla="*/ 50361 w 358783"/>
                <a:gd name="T25" fmla="*/ 881 h 274650"/>
                <a:gd name="T26" fmla="*/ 49246 w 358783"/>
                <a:gd name="T27" fmla="*/ 429 h 274650"/>
                <a:gd name="T28" fmla="*/ 48569 w 358783"/>
                <a:gd name="T29" fmla="*/ 159 h 274650"/>
                <a:gd name="T30" fmla="*/ 47470 w 358783"/>
                <a:gd name="T31" fmla="*/ 0 h 274650"/>
                <a:gd name="T32" fmla="*/ 46089 w 358783"/>
                <a:gd name="T33" fmla="*/ 806 h 274650"/>
                <a:gd name="T34" fmla="*/ 24682 w 358783"/>
                <a:gd name="T35" fmla="*/ 13239 h 274650"/>
                <a:gd name="T36" fmla="*/ 23983 w 358783"/>
                <a:gd name="T37" fmla="*/ 13649 h 274650"/>
                <a:gd name="T38" fmla="*/ 17974 w 358783"/>
                <a:gd name="T39" fmla="*/ 2754 h 274650"/>
                <a:gd name="T40" fmla="*/ 17707 w 358783"/>
                <a:gd name="T41" fmla="*/ 2270 h 274650"/>
                <a:gd name="T42" fmla="*/ 17346 w 358783"/>
                <a:gd name="T43" fmla="*/ 1853 h 274650"/>
                <a:gd name="T44" fmla="*/ 16264 w 358783"/>
                <a:gd name="T45" fmla="*/ 566 h 274650"/>
                <a:gd name="T46" fmla="*/ 13078 w 358783"/>
                <a:gd name="T47" fmla="*/ 2631 h 274650"/>
                <a:gd name="T48" fmla="*/ 12800 w 358783"/>
                <a:gd name="T49" fmla="*/ 3337 h 274650"/>
                <a:gd name="T50" fmla="*/ 427 w 358783"/>
                <a:gd name="T51" fmla="*/ 34378 h 274650"/>
                <a:gd name="T52" fmla="*/ 394 w 358783"/>
                <a:gd name="T53" fmla="*/ 34445 h 274650"/>
                <a:gd name="T54" fmla="*/ 369 w 358783"/>
                <a:gd name="T55" fmla="*/ 34516 h 274650"/>
                <a:gd name="T56" fmla="*/ 349 w 358783"/>
                <a:gd name="T57" fmla="*/ 34594 h 274650"/>
                <a:gd name="T58" fmla="*/ 0 w 358783"/>
                <a:gd name="T59" fmla="*/ 35878 h 274650"/>
                <a:gd name="T60" fmla="*/ 319 w 358783"/>
                <a:gd name="T61" fmla="*/ 36813 h 274650"/>
                <a:gd name="T62" fmla="*/ 646 w 358783"/>
                <a:gd name="T63" fmla="*/ 37372 h 274650"/>
                <a:gd name="T64" fmla="*/ 1317 w 358783"/>
                <a:gd name="T65" fmla="*/ 38516 h 274650"/>
                <a:gd name="T66" fmla="*/ 2461 w 358783"/>
                <a:gd name="T67" fmla="*/ 38825 h 274650"/>
                <a:gd name="T68" fmla="*/ 2679 w 358783"/>
                <a:gd name="T69" fmla="*/ 38878 h 274650"/>
                <a:gd name="T70" fmla="*/ 4985 w 358783"/>
                <a:gd name="T71" fmla="*/ 39211 h 274650"/>
                <a:gd name="T72" fmla="*/ 7401 w 358783"/>
                <a:gd name="T73" fmla="*/ 39560 h 274650"/>
                <a:gd name="T74" fmla="*/ 14977 w 358783"/>
                <a:gd name="T75" fmla="*/ 40664 h 274650"/>
                <a:gd name="T76" fmla="*/ 22388 w 358783"/>
                <a:gd name="T77" fmla="*/ 41756 h 274650"/>
                <a:gd name="T78" fmla="*/ 28786 w 358783"/>
                <a:gd name="T79" fmla="*/ 42719 h 274650"/>
                <a:gd name="T80" fmla="*/ 34895 w 358783"/>
                <a:gd name="T81" fmla="*/ 43715 h 274650"/>
                <a:gd name="T82" fmla="*/ 35938 w 358783"/>
                <a:gd name="T83" fmla="*/ 44000 h 274650"/>
                <a:gd name="T84" fmla="*/ 36698 w 358783"/>
                <a:gd name="T85" fmla="*/ 44036 h 274650"/>
                <a:gd name="T86" fmla="*/ 37350 w 358783"/>
                <a:gd name="T87" fmla="*/ 43842 h 274650"/>
                <a:gd name="T88" fmla="*/ 37565 w 358783"/>
                <a:gd name="T89" fmla="*/ 43783 h 274650"/>
                <a:gd name="T90" fmla="*/ 37769 w 358783"/>
                <a:gd name="T91" fmla="*/ 43697 h 274650"/>
                <a:gd name="T92" fmla="*/ 37959 w 358783"/>
                <a:gd name="T93" fmla="*/ 43588 h 2746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8783" h="274650">
                  <a:moveTo>
                    <a:pt x="243001" y="271856"/>
                  </a:moveTo>
                  <a:lnTo>
                    <a:pt x="248704" y="268579"/>
                  </a:lnTo>
                  <a:lnTo>
                    <a:pt x="250888" y="263105"/>
                  </a:lnTo>
                  <a:lnTo>
                    <a:pt x="251142" y="259067"/>
                  </a:lnTo>
                  <a:lnTo>
                    <a:pt x="251231" y="256794"/>
                  </a:lnTo>
                  <a:lnTo>
                    <a:pt x="250748" y="254546"/>
                  </a:lnTo>
                  <a:lnTo>
                    <a:pt x="249605" y="252590"/>
                  </a:lnTo>
                  <a:lnTo>
                    <a:pt x="206527" y="176504"/>
                  </a:lnTo>
                  <a:lnTo>
                    <a:pt x="350202" y="96266"/>
                  </a:lnTo>
                  <a:lnTo>
                    <a:pt x="358783" y="74018"/>
                  </a:lnTo>
                  <a:lnTo>
                    <a:pt x="326999" y="14490"/>
                  </a:lnTo>
                  <a:lnTo>
                    <a:pt x="325691" y="11417"/>
                  </a:lnTo>
                  <a:lnTo>
                    <a:pt x="322389" y="5499"/>
                  </a:lnTo>
                  <a:lnTo>
                    <a:pt x="315252" y="2679"/>
                  </a:lnTo>
                  <a:lnTo>
                    <a:pt x="310921" y="990"/>
                  </a:lnTo>
                  <a:lnTo>
                    <a:pt x="303885" y="0"/>
                  </a:lnTo>
                  <a:lnTo>
                    <a:pt x="295046" y="5029"/>
                  </a:lnTo>
                  <a:lnTo>
                    <a:pt x="158000" y="82575"/>
                  </a:lnTo>
                  <a:lnTo>
                    <a:pt x="153530" y="85128"/>
                  </a:lnTo>
                  <a:lnTo>
                    <a:pt x="115062" y="17183"/>
                  </a:lnTo>
                  <a:lnTo>
                    <a:pt x="113347" y="14160"/>
                  </a:lnTo>
                  <a:lnTo>
                    <a:pt x="111036" y="11557"/>
                  </a:lnTo>
                  <a:lnTo>
                    <a:pt x="104114" y="3530"/>
                  </a:lnTo>
                  <a:lnTo>
                    <a:pt x="83718" y="16408"/>
                  </a:lnTo>
                  <a:lnTo>
                    <a:pt x="81940" y="20815"/>
                  </a:lnTo>
                  <a:lnTo>
                    <a:pt x="2730" y="214414"/>
                  </a:lnTo>
                  <a:lnTo>
                    <a:pt x="2527" y="214833"/>
                  </a:lnTo>
                  <a:lnTo>
                    <a:pt x="2362" y="215277"/>
                  </a:lnTo>
                  <a:lnTo>
                    <a:pt x="2235" y="215760"/>
                  </a:lnTo>
                  <a:lnTo>
                    <a:pt x="0" y="223774"/>
                  </a:lnTo>
                  <a:lnTo>
                    <a:pt x="2044" y="229603"/>
                  </a:lnTo>
                  <a:lnTo>
                    <a:pt x="4140" y="233083"/>
                  </a:lnTo>
                  <a:lnTo>
                    <a:pt x="8432" y="240220"/>
                  </a:lnTo>
                  <a:lnTo>
                    <a:pt x="15748" y="242150"/>
                  </a:lnTo>
                  <a:lnTo>
                    <a:pt x="17145" y="242481"/>
                  </a:lnTo>
                  <a:lnTo>
                    <a:pt x="31918" y="244559"/>
                  </a:lnTo>
                  <a:lnTo>
                    <a:pt x="47379" y="246739"/>
                  </a:lnTo>
                  <a:lnTo>
                    <a:pt x="95876" y="253618"/>
                  </a:lnTo>
                  <a:lnTo>
                    <a:pt x="143321" y="260432"/>
                  </a:lnTo>
                  <a:lnTo>
                    <a:pt x="184281" y="266440"/>
                  </a:lnTo>
                  <a:lnTo>
                    <a:pt x="223384" y="272655"/>
                  </a:lnTo>
                  <a:lnTo>
                    <a:pt x="230060" y="274434"/>
                  </a:lnTo>
                  <a:lnTo>
                    <a:pt x="234924" y="274650"/>
                  </a:lnTo>
                  <a:lnTo>
                    <a:pt x="239102" y="273443"/>
                  </a:lnTo>
                  <a:lnTo>
                    <a:pt x="240474" y="273075"/>
                  </a:lnTo>
                  <a:lnTo>
                    <a:pt x="241782" y="272542"/>
                  </a:lnTo>
                  <a:lnTo>
                    <a:pt x="243001" y="271856"/>
                  </a:lnTo>
                  <a:close/>
                </a:path>
              </a:pathLst>
            </a:custGeom>
            <a:noFill/>
            <a:ln w="12700">
              <a:solidFill>
                <a:srgbClr val="E9743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692" name="object 7"/>
            <p:cNvSpPr>
              <a:spLocks/>
            </p:cNvSpPr>
            <p:nvPr/>
          </p:nvSpPr>
          <p:spPr bwMode="auto">
            <a:xfrm>
              <a:off x="5419779" y="2995463"/>
              <a:ext cx="304280" cy="234173"/>
            </a:xfrm>
            <a:custGeom>
              <a:avLst/>
              <a:gdLst>
                <a:gd name="T0" fmla="*/ 8937 w 359043"/>
                <a:gd name="T1" fmla="*/ 0 h 274650"/>
                <a:gd name="T2" fmla="*/ 7802 w 359043"/>
                <a:gd name="T3" fmla="*/ 171 h 274650"/>
                <a:gd name="T4" fmla="*/ 5936 w 359043"/>
                <a:gd name="T5" fmla="*/ 952 h 274650"/>
                <a:gd name="T6" fmla="*/ 5401 w 359043"/>
                <a:gd name="T7" fmla="*/ 1976 h 274650"/>
                <a:gd name="T8" fmla="*/ 5192 w 359043"/>
                <a:gd name="T9" fmla="*/ 2508 h 274650"/>
                <a:gd name="T10" fmla="*/ 609 w 359043"/>
                <a:gd name="T11" fmla="*/ 11169 h 274650"/>
                <a:gd name="T12" fmla="*/ 0 w 359043"/>
                <a:gd name="T13" fmla="*/ 13564 h 274650"/>
                <a:gd name="T14" fmla="*/ 425 w 359043"/>
                <a:gd name="T15" fmla="*/ 15432 h 274650"/>
                <a:gd name="T16" fmla="*/ 1078 w 359043"/>
                <a:gd name="T17" fmla="*/ 16405 h 274650"/>
                <a:gd name="T18" fmla="*/ 1226 w 359043"/>
                <a:gd name="T19" fmla="*/ 16522 h 274650"/>
                <a:gd name="T20" fmla="*/ 1431 w 359043"/>
                <a:gd name="T21" fmla="*/ 16665 h 274650"/>
                <a:gd name="T22" fmla="*/ 24703 w 359043"/>
                <a:gd name="T23" fmla="*/ 30555 h 274650"/>
                <a:gd name="T24" fmla="*/ 17728 w 359043"/>
                <a:gd name="T25" fmla="*/ 43726 h 274650"/>
                <a:gd name="T26" fmla="*/ 17545 w 359043"/>
                <a:gd name="T27" fmla="*/ 44066 h 274650"/>
                <a:gd name="T28" fmla="*/ 17465 w 359043"/>
                <a:gd name="T29" fmla="*/ 44454 h 274650"/>
                <a:gd name="T30" fmla="*/ 17516 w 359043"/>
                <a:gd name="T31" fmla="*/ 45546 h 274650"/>
                <a:gd name="T32" fmla="*/ 17882 w 359043"/>
                <a:gd name="T33" fmla="*/ 46494 h 274650"/>
                <a:gd name="T34" fmla="*/ 18998 w 359043"/>
                <a:gd name="T35" fmla="*/ 47181 h 274650"/>
                <a:gd name="T36" fmla="*/ 19207 w 359043"/>
                <a:gd name="T37" fmla="*/ 47273 h 274650"/>
                <a:gd name="T38" fmla="*/ 19431 w 359043"/>
                <a:gd name="T39" fmla="*/ 47337 h 274650"/>
                <a:gd name="T40" fmla="*/ 20108 w 359043"/>
                <a:gd name="T41" fmla="*/ 47545 h 274650"/>
                <a:gd name="T42" fmla="*/ 20898 w 359043"/>
                <a:gd name="T43" fmla="*/ 47508 h 274650"/>
                <a:gd name="T44" fmla="*/ 21792 w 359043"/>
                <a:gd name="T45" fmla="*/ 47244 h 274650"/>
                <a:gd name="T46" fmla="*/ 22251 w 359043"/>
                <a:gd name="T47" fmla="*/ 47144 h 274650"/>
                <a:gd name="T48" fmla="*/ 23068 w 359043"/>
                <a:gd name="T49" fmla="*/ 46991 h 274650"/>
                <a:gd name="T50" fmla="*/ 55607 w 359043"/>
                <a:gd name="T51" fmla="*/ 41919 h 274650"/>
                <a:gd name="T52" fmla="*/ 56794 w 359043"/>
                <a:gd name="T53" fmla="*/ 41585 h 274650"/>
                <a:gd name="T54" fmla="*/ 57488 w 359043"/>
                <a:gd name="T55" fmla="*/ 40350 h 274650"/>
                <a:gd name="T56" fmla="*/ 57822 w 359043"/>
                <a:gd name="T57" fmla="*/ 39748 h 274650"/>
                <a:gd name="T58" fmla="*/ 58150 w 359043"/>
                <a:gd name="T59" fmla="*/ 38738 h 274650"/>
                <a:gd name="T60" fmla="*/ 57791 w 359043"/>
                <a:gd name="T61" fmla="*/ 37351 h 274650"/>
                <a:gd name="T62" fmla="*/ 57775 w 359043"/>
                <a:gd name="T63" fmla="*/ 37267 h 274650"/>
                <a:gd name="T64" fmla="*/ 57748 w 359043"/>
                <a:gd name="T65" fmla="*/ 37191 h 274650"/>
                <a:gd name="T66" fmla="*/ 57714 w 359043"/>
                <a:gd name="T67" fmla="*/ 37117 h 274650"/>
                <a:gd name="T68" fmla="*/ 49143 w 359043"/>
                <a:gd name="T69" fmla="*/ 14737 h 274650"/>
                <a:gd name="T70" fmla="*/ 33292 w 359043"/>
                <a:gd name="T71" fmla="*/ 14737 h 274650"/>
                <a:gd name="T72" fmla="*/ 8937 w 359043"/>
                <a:gd name="T73" fmla="*/ 0 h 274650"/>
                <a:gd name="T74" fmla="*/ 41291 w 359043"/>
                <a:gd name="T75" fmla="*/ 611 h 274650"/>
                <a:gd name="T76" fmla="*/ 39797 w 359043"/>
                <a:gd name="T77" fmla="*/ 2450 h 274650"/>
                <a:gd name="T78" fmla="*/ 39518 w 359043"/>
                <a:gd name="T79" fmla="*/ 2975 h 274650"/>
                <a:gd name="T80" fmla="*/ 33292 w 359043"/>
                <a:gd name="T81" fmla="*/ 14737 h 274650"/>
                <a:gd name="T82" fmla="*/ 49143 w 359043"/>
                <a:gd name="T83" fmla="*/ 14737 h 274650"/>
                <a:gd name="T84" fmla="*/ 44879 w 359043"/>
                <a:gd name="T85" fmla="*/ 3603 h 274650"/>
                <a:gd name="T86" fmla="*/ 44599 w 359043"/>
                <a:gd name="T87" fmla="*/ 2840 h 274650"/>
                <a:gd name="T88" fmla="*/ 44362 w 359043"/>
                <a:gd name="T89" fmla="*/ 2053 h 274650"/>
                <a:gd name="T90" fmla="*/ 43963 w 359043"/>
                <a:gd name="T91" fmla="*/ 1488 h 274650"/>
                <a:gd name="T92" fmla="*/ 42573 w 359043"/>
                <a:gd name="T93" fmla="*/ 640 h 274650"/>
                <a:gd name="T94" fmla="*/ 41291 w 359043"/>
                <a:gd name="T95" fmla="*/ 611 h 274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9043" h="274650">
                  <a:moveTo>
                    <a:pt x="55183" y="0"/>
                  </a:moveTo>
                  <a:lnTo>
                    <a:pt x="48173" y="990"/>
                  </a:lnTo>
                  <a:lnTo>
                    <a:pt x="36654" y="5499"/>
                  </a:lnTo>
                  <a:lnTo>
                    <a:pt x="33352" y="11417"/>
                  </a:lnTo>
                  <a:lnTo>
                    <a:pt x="32056" y="14490"/>
                  </a:lnTo>
                  <a:lnTo>
                    <a:pt x="3761" y="64516"/>
                  </a:lnTo>
                  <a:lnTo>
                    <a:pt x="0" y="78356"/>
                  </a:lnTo>
                  <a:lnTo>
                    <a:pt x="2626" y="89137"/>
                  </a:lnTo>
                  <a:lnTo>
                    <a:pt x="6656" y="94767"/>
                  </a:lnTo>
                  <a:lnTo>
                    <a:pt x="7571" y="95440"/>
                  </a:lnTo>
                  <a:lnTo>
                    <a:pt x="8841" y="96266"/>
                  </a:lnTo>
                  <a:lnTo>
                    <a:pt x="152528" y="176504"/>
                  </a:lnTo>
                  <a:lnTo>
                    <a:pt x="109463" y="252590"/>
                  </a:lnTo>
                  <a:lnTo>
                    <a:pt x="108332" y="254546"/>
                  </a:lnTo>
                  <a:lnTo>
                    <a:pt x="107837" y="256794"/>
                  </a:lnTo>
                  <a:lnTo>
                    <a:pt x="108155" y="263105"/>
                  </a:lnTo>
                  <a:lnTo>
                    <a:pt x="110415" y="268579"/>
                  </a:lnTo>
                  <a:lnTo>
                    <a:pt x="117299" y="272542"/>
                  </a:lnTo>
                  <a:lnTo>
                    <a:pt x="118594" y="273075"/>
                  </a:lnTo>
                  <a:lnTo>
                    <a:pt x="119978" y="273443"/>
                  </a:lnTo>
                  <a:lnTo>
                    <a:pt x="124157" y="274650"/>
                  </a:lnTo>
                  <a:lnTo>
                    <a:pt x="129033" y="274434"/>
                  </a:lnTo>
                  <a:lnTo>
                    <a:pt x="134558" y="272910"/>
                  </a:lnTo>
                  <a:lnTo>
                    <a:pt x="137384" y="272326"/>
                  </a:lnTo>
                  <a:lnTo>
                    <a:pt x="142440" y="271447"/>
                  </a:lnTo>
                  <a:lnTo>
                    <a:pt x="343346" y="242150"/>
                  </a:lnTo>
                  <a:lnTo>
                    <a:pt x="350674" y="240220"/>
                  </a:lnTo>
                  <a:lnTo>
                    <a:pt x="354966" y="233083"/>
                  </a:lnTo>
                  <a:lnTo>
                    <a:pt x="357024" y="229603"/>
                  </a:lnTo>
                  <a:lnTo>
                    <a:pt x="359043" y="223774"/>
                  </a:lnTo>
                  <a:lnTo>
                    <a:pt x="356833" y="215760"/>
                  </a:lnTo>
                  <a:lnTo>
                    <a:pt x="356732" y="215277"/>
                  </a:lnTo>
                  <a:lnTo>
                    <a:pt x="356567" y="214833"/>
                  </a:lnTo>
                  <a:lnTo>
                    <a:pt x="356363" y="214414"/>
                  </a:lnTo>
                  <a:lnTo>
                    <a:pt x="303433" y="85128"/>
                  </a:lnTo>
                  <a:lnTo>
                    <a:pt x="205564" y="85128"/>
                  </a:lnTo>
                  <a:lnTo>
                    <a:pt x="55183" y="0"/>
                  </a:lnTo>
                  <a:close/>
                </a:path>
                <a:path w="359043" h="274650">
                  <a:moveTo>
                    <a:pt x="254954" y="3530"/>
                  </a:moveTo>
                  <a:lnTo>
                    <a:pt x="245734" y="14160"/>
                  </a:lnTo>
                  <a:lnTo>
                    <a:pt x="244007" y="17183"/>
                  </a:lnTo>
                  <a:lnTo>
                    <a:pt x="205564" y="85128"/>
                  </a:lnTo>
                  <a:lnTo>
                    <a:pt x="303433" y="85128"/>
                  </a:lnTo>
                  <a:lnTo>
                    <a:pt x="277103" y="20815"/>
                  </a:lnTo>
                  <a:lnTo>
                    <a:pt x="275376" y="16408"/>
                  </a:lnTo>
                  <a:lnTo>
                    <a:pt x="273915" y="11861"/>
                  </a:lnTo>
                  <a:lnTo>
                    <a:pt x="271451" y="8597"/>
                  </a:lnTo>
                  <a:lnTo>
                    <a:pt x="262866" y="3695"/>
                  </a:lnTo>
                  <a:lnTo>
                    <a:pt x="254954" y="3530"/>
                  </a:lnTo>
                  <a:close/>
                </a:path>
              </a:pathLst>
            </a:custGeom>
            <a:solidFill>
              <a:srgbClr val="E9743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8693" name="object 8"/>
            <p:cNvSpPr>
              <a:spLocks/>
            </p:cNvSpPr>
            <p:nvPr/>
          </p:nvSpPr>
          <p:spPr bwMode="auto">
            <a:xfrm>
              <a:off x="5411258" y="2980828"/>
              <a:ext cx="305498" cy="232546"/>
            </a:xfrm>
            <a:custGeom>
              <a:avLst/>
              <a:gdLst>
                <a:gd name="T0" fmla="*/ 20304 w 359043"/>
                <a:gd name="T1" fmla="*/ 43842 h 274650"/>
                <a:gd name="T2" fmla="*/ 21011 w 359043"/>
                <a:gd name="T3" fmla="*/ 44036 h 274650"/>
                <a:gd name="T4" fmla="*/ 21837 w 359043"/>
                <a:gd name="T5" fmla="*/ 44000 h 274650"/>
                <a:gd name="T6" fmla="*/ 22772 w 359043"/>
                <a:gd name="T7" fmla="*/ 43756 h 274650"/>
                <a:gd name="T8" fmla="*/ 23250 w 359043"/>
                <a:gd name="T9" fmla="*/ 43662 h 274650"/>
                <a:gd name="T10" fmla="*/ 30620 w 359043"/>
                <a:gd name="T11" fmla="*/ 42573 h 274650"/>
                <a:gd name="T12" fmla="*/ 37797 w 359043"/>
                <a:gd name="T13" fmla="*/ 41581 h 274650"/>
                <a:gd name="T14" fmla="*/ 45920 w 359043"/>
                <a:gd name="T15" fmla="*/ 40476 h 274650"/>
                <a:gd name="T16" fmla="*/ 54063 w 359043"/>
                <a:gd name="T17" fmla="*/ 39383 h 274650"/>
                <a:gd name="T18" fmla="*/ 56625 w 359043"/>
                <a:gd name="T19" fmla="*/ 39042 h 274650"/>
                <a:gd name="T20" fmla="*/ 58105 w 359043"/>
                <a:gd name="T21" fmla="*/ 38825 h 274650"/>
                <a:gd name="T22" fmla="*/ 59345 w 359043"/>
                <a:gd name="T23" fmla="*/ 38516 h 274650"/>
                <a:gd name="T24" fmla="*/ 60071 w 359043"/>
                <a:gd name="T25" fmla="*/ 37372 h 274650"/>
                <a:gd name="T26" fmla="*/ 60420 w 359043"/>
                <a:gd name="T27" fmla="*/ 36813 h 274650"/>
                <a:gd name="T28" fmla="*/ 60762 w 359043"/>
                <a:gd name="T29" fmla="*/ 35878 h 274650"/>
                <a:gd name="T30" fmla="*/ 60388 w 359043"/>
                <a:gd name="T31" fmla="*/ 34594 h 274650"/>
                <a:gd name="T32" fmla="*/ 60370 w 359043"/>
                <a:gd name="T33" fmla="*/ 34516 h 274650"/>
                <a:gd name="T34" fmla="*/ 60342 w 359043"/>
                <a:gd name="T35" fmla="*/ 34445 h 274650"/>
                <a:gd name="T36" fmla="*/ 60308 w 359043"/>
                <a:gd name="T37" fmla="*/ 34378 h 274650"/>
                <a:gd name="T38" fmla="*/ 46895 w 359043"/>
                <a:gd name="T39" fmla="*/ 3337 h 274650"/>
                <a:gd name="T40" fmla="*/ 46601 w 359043"/>
                <a:gd name="T41" fmla="*/ 2631 h 274650"/>
                <a:gd name="T42" fmla="*/ 46354 w 359043"/>
                <a:gd name="T43" fmla="*/ 1902 h 274650"/>
                <a:gd name="T44" fmla="*/ 45938 w 359043"/>
                <a:gd name="T45" fmla="*/ 1378 h 274650"/>
                <a:gd name="T46" fmla="*/ 45340 w 359043"/>
                <a:gd name="T47" fmla="*/ 1058 h 274650"/>
                <a:gd name="T48" fmla="*/ 44485 w 359043"/>
                <a:gd name="T49" fmla="*/ 592 h 274650"/>
                <a:gd name="T50" fmla="*/ 43146 w 359043"/>
                <a:gd name="T51" fmla="*/ 566 h 274650"/>
                <a:gd name="T52" fmla="*/ 41966 w 359043"/>
                <a:gd name="T53" fmla="*/ 1853 h 274650"/>
                <a:gd name="T54" fmla="*/ 41586 w 359043"/>
                <a:gd name="T55" fmla="*/ 2270 h 274650"/>
                <a:gd name="T56" fmla="*/ 41294 w 359043"/>
                <a:gd name="T57" fmla="*/ 2754 h 274650"/>
                <a:gd name="T58" fmla="*/ 34788 w 359043"/>
                <a:gd name="T59" fmla="*/ 13649 h 274650"/>
                <a:gd name="T60" fmla="*/ 34026 w 359043"/>
                <a:gd name="T61" fmla="*/ 13239 h 274650"/>
                <a:gd name="T62" fmla="*/ 10833 w 359043"/>
                <a:gd name="T63" fmla="*/ 806 h 274650"/>
                <a:gd name="T64" fmla="*/ 9338 w 359043"/>
                <a:gd name="T65" fmla="*/ 0 h 274650"/>
                <a:gd name="T66" fmla="*/ 8152 w 359043"/>
                <a:gd name="T67" fmla="*/ 159 h 274650"/>
                <a:gd name="T68" fmla="*/ 7420 w 359043"/>
                <a:gd name="T69" fmla="*/ 429 h 274650"/>
                <a:gd name="T70" fmla="*/ 6203 w 359043"/>
                <a:gd name="T71" fmla="*/ 881 h 274650"/>
                <a:gd name="T72" fmla="*/ 5644 w 359043"/>
                <a:gd name="T73" fmla="*/ 1831 h 274650"/>
                <a:gd name="T74" fmla="*/ 5425 w 359043"/>
                <a:gd name="T75" fmla="*/ 2323 h 274650"/>
                <a:gd name="T76" fmla="*/ 636 w 359043"/>
                <a:gd name="T77" fmla="*/ 10344 h 274650"/>
                <a:gd name="T78" fmla="*/ 0 w 359043"/>
                <a:gd name="T79" fmla="*/ 12563 h 274650"/>
                <a:gd name="T80" fmla="*/ 444 w 359043"/>
                <a:gd name="T81" fmla="*/ 14292 h 274650"/>
                <a:gd name="T82" fmla="*/ 1126 w 359043"/>
                <a:gd name="T83" fmla="*/ 15194 h 274650"/>
                <a:gd name="T84" fmla="*/ 1281 w 359043"/>
                <a:gd name="T85" fmla="*/ 15302 h 274650"/>
                <a:gd name="T86" fmla="*/ 1497 w 359043"/>
                <a:gd name="T87" fmla="*/ 15434 h 274650"/>
                <a:gd name="T88" fmla="*/ 25813 w 359043"/>
                <a:gd name="T89" fmla="*/ 28299 h 274650"/>
                <a:gd name="T90" fmla="*/ 18524 w 359043"/>
                <a:gd name="T91" fmla="*/ 40499 h 274650"/>
                <a:gd name="T92" fmla="*/ 18334 w 359043"/>
                <a:gd name="T93" fmla="*/ 40813 h 274650"/>
                <a:gd name="T94" fmla="*/ 18249 w 359043"/>
                <a:gd name="T95" fmla="*/ 41172 h 274650"/>
                <a:gd name="T96" fmla="*/ 18267 w 359043"/>
                <a:gd name="T97" fmla="*/ 41537 h 274650"/>
                <a:gd name="T98" fmla="*/ 20070 w 359043"/>
                <a:gd name="T99" fmla="*/ 43783 h 274650"/>
                <a:gd name="T100" fmla="*/ 20304 w 359043"/>
                <a:gd name="T101" fmla="*/ 43842 h 2746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043" h="274650">
                  <a:moveTo>
                    <a:pt x="119978" y="273443"/>
                  </a:moveTo>
                  <a:lnTo>
                    <a:pt x="124157" y="274650"/>
                  </a:lnTo>
                  <a:lnTo>
                    <a:pt x="129033" y="274434"/>
                  </a:lnTo>
                  <a:lnTo>
                    <a:pt x="134558" y="272910"/>
                  </a:lnTo>
                  <a:lnTo>
                    <a:pt x="137384" y="272326"/>
                  </a:lnTo>
                  <a:lnTo>
                    <a:pt x="180934" y="265530"/>
                  </a:lnTo>
                  <a:lnTo>
                    <a:pt x="223353" y="259336"/>
                  </a:lnTo>
                  <a:lnTo>
                    <a:pt x="271343" y="252460"/>
                  </a:lnTo>
                  <a:lnTo>
                    <a:pt x="319470" y="245640"/>
                  </a:lnTo>
                  <a:lnTo>
                    <a:pt x="334603" y="243507"/>
                  </a:lnTo>
                  <a:lnTo>
                    <a:pt x="343346" y="242150"/>
                  </a:lnTo>
                  <a:lnTo>
                    <a:pt x="350674" y="240220"/>
                  </a:lnTo>
                  <a:lnTo>
                    <a:pt x="354966" y="233083"/>
                  </a:lnTo>
                  <a:lnTo>
                    <a:pt x="357024" y="229603"/>
                  </a:lnTo>
                  <a:lnTo>
                    <a:pt x="359043" y="223774"/>
                  </a:lnTo>
                  <a:lnTo>
                    <a:pt x="356833" y="215760"/>
                  </a:lnTo>
                  <a:lnTo>
                    <a:pt x="356732" y="215277"/>
                  </a:lnTo>
                  <a:lnTo>
                    <a:pt x="356567" y="214833"/>
                  </a:lnTo>
                  <a:lnTo>
                    <a:pt x="356363" y="214414"/>
                  </a:lnTo>
                  <a:lnTo>
                    <a:pt x="277103" y="20815"/>
                  </a:lnTo>
                  <a:lnTo>
                    <a:pt x="275376" y="16408"/>
                  </a:lnTo>
                  <a:lnTo>
                    <a:pt x="273915" y="11861"/>
                  </a:lnTo>
                  <a:lnTo>
                    <a:pt x="271451" y="8597"/>
                  </a:lnTo>
                  <a:lnTo>
                    <a:pt x="267921" y="6591"/>
                  </a:lnTo>
                  <a:lnTo>
                    <a:pt x="262866" y="3695"/>
                  </a:lnTo>
                  <a:lnTo>
                    <a:pt x="254954" y="3530"/>
                  </a:lnTo>
                  <a:lnTo>
                    <a:pt x="247982" y="11557"/>
                  </a:lnTo>
                  <a:lnTo>
                    <a:pt x="245734" y="14160"/>
                  </a:lnTo>
                  <a:lnTo>
                    <a:pt x="244007" y="17183"/>
                  </a:lnTo>
                  <a:lnTo>
                    <a:pt x="205564" y="85128"/>
                  </a:lnTo>
                  <a:lnTo>
                    <a:pt x="201068" y="82575"/>
                  </a:lnTo>
                  <a:lnTo>
                    <a:pt x="64009" y="5029"/>
                  </a:lnTo>
                  <a:lnTo>
                    <a:pt x="55183" y="0"/>
                  </a:lnTo>
                  <a:lnTo>
                    <a:pt x="48173" y="990"/>
                  </a:lnTo>
                  <a:lnTo>
                    <a:pt x="43842" y="2679"/>
                  </a:lnTo>
                  <a:lnTo>
                    <a:pt x="36654" y="5499"/>
                  </a:lnTo>
                  <a:lnTo>
                    <a:pt x="33352" y="11417"/>
                  </a:lnTo>
                  <a:lnTo>
                    <a:pt x="32056" y="14490"/>
                  </a:lnTo>
                  <a:lnTo>
                    <a:pt x="3761" y="64516"/>
                  </a:lnTo>
                  <a:lnTo>
                    <a:pt x="0" y="78356"/>
                  </a:lnTo>
                  <a:lnTo>
                    <a:pt x="2626" y="89137"/>
                  </a:lnTo>
                  <a:lnTo>
                    <a:pt x="6656" y="94767"/>
                  </a:lnTo>
                  <a:lnTo>
                    <a:pt x="7571" y="95440"/>
                  </a:lnTo>
                  <a:lnTo>
                    <a:pt x="8841" y="96266"/>
                  </a:lnTo>
                  <a:lnTo>
                    <a:pt x="152528" y="176504"/>
                  </a:lnTo>
                  <a:lnTo>
                    <a:pt x="109463" y="252590"/>
                  </a:lnTo>
                  <a:lnTo>
                    <a:pt x="108332" y="254546"/>
                  </a:lnTo>
                  <a:lnTo>
                    <a:pt x="107837" y="256794"/>
                  </a:lnTo>
                  <a:lnTo>
                    <a:pt x="107939" y="259067"/>
                  </a:lnTo>
                  <a:lnTo>
                    <a:pt x="118594" y="273075"/>
                  </a:lnTo>
                  <a:lnTo>
                    <a:pt x="119978" y="273443"/>
                  </a:lnTo>
                  <a:close/>
                </a:path>
              </a:pathLst>
            </a:custGeom>
            <a:noFill/>
            <a:ln w="12700">
              <a:solidFill>
                <a:srgbClr val="E9743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694" name="object 9"/>
            <p:cNvSpPr>
              <a:spLocks/>
            </p:cNvSpPr>
            <p:nvPr/>
          </p:nvSpPr>
          <p:spPr bwMode="auto">
            <a:xfrm>
              <a:off x="3413964" y="188640"/>
              <a:ext cx="2406247" cy="2096174"/>
            </a:xfrm>
            <a:custGeom>
              <a:avLst/>
              <a:gdLst>
                <a:gd name="T0" fmla="*/ 222426 w 2838623"/>
                <a:gd name="T1" fmla="*/ 5683 h 2473705"/>
                <a:gd name="T2" fmla="*/ 226657 w 2838623"/>
                <a:gd name="T3" fmla="*/ 1086 h 2473705"/>
                <a:gd name="T4" fmla="*/ 229844 w 2838623"/>
                <a:gd name="T5" fmla="*/ 0 h 2473705"/>
                <a:gd name="T6" fmla="*/ 231468 w 2838623"/>
                <a:gd name="T7" fmla="*/ 49 h 2473705"/>
                <a:gd name="T8" fmla="*/ 237519 w 2838623"/>
                <a:gd name="T9" fmla="*/ 4200 h 2473705"/>
                <a:gd name="T10" fmla="*/ 340758 w 2838623"/>
                <a:gd name="T11" fmla="*/ 182147 h 2473705"/>
                <a:gd name="T12" fmla="*/ 341643 w 2838623"/>
                <a:gd name="T13" fmla="*/ 183674 h 2473705"/>
                <a:gd name="T14" fmla="*/ 342587 w 2838623"/>
                <a:gd name="T15" fmla="*/ 185304 h 2473705"/>
                <a:gd name="T16" fmla="*/ 345697 w 2838623"/>
                <a:gd name="T17" fmla="*/ 190665 h 2473705"/>
                <a:gd name="T18" fmla="*/ 349031 w 2838623"/>
                <a:gd name="T19" fmla="*/ 196411 h 2473705"/>
                <a:gd name="T20" fmla="*/ 352348 w 2838623"/>
                <a:gd name="T21" fmla="*/ 202128 h 2473705"/>
                <a:gd name="T22" fmla="*/ 353408 w 2838623"/>
                <a:gd name="T23" fmla="*/ 203956 h 2473705"/>
                <a:gd name="T24" fmla="*/ 459064 w 2838623"/>
                <a:gd name="T25" fmla="*/ 386290 h 2473705"/>
                <a:gd name="T26" fmla="*/ 460962 w 2838623"/>
                <a:gd name="T27" fmla="*/ 392312 h 2473705"/>
                <a:gd name="T28" fmla="*/ 460802 w 2838623"/>
                <a:gd name="T29" fmla="*/ 394058 h 2473705"/>
                <a:gd name="T30" fmla="*/ 456583 w 2838623"/>
                <a:gd name="T31" fmla="*/ 399089 h 2473705"/>
                <a:gd name="T32" fmla="*/ 246513 w 2838623"/>
                <a:gd name="T33" fmla="*/ 400148 h 2473705"/>
                <a:gd name="T34" fmla="*/ 214403 w 2838623"/>
                <a:gd name="T35" fmla="*/ 400148 h 2473705"/>
                <a:gd name="T36" fmla="*/ 9871 w 2838623"/>
                <a:gd name="T37" fmla="*/ 400148 h 2473705"/>
                <a:gd name="T38" fmla="*/ 3689 w 2838623"/>
                <a:gd name="T39" fmla="*/ 398759 h 2473705"/>
                <a:gd name="T40" fmla="*/ 10 w 2838623"/>
                <a:gd name="T41" fmla="*/ 393382 h 2473705"/>
                <a:gd name="T42" fmla="*/ 0 w 2838623"/>
                <a:gd name="T43" fmla="*/ 391573 h 2473705"/>
                <a:gd name="T44" fmla="*/ 381 w 2838623"/>
                <a:gd name="T45" fmla="*/ 389625 h 2473705"/>
                <a:gd name="T46" fmla="*/ 1169 w 2838623"/>
                <a:gd name="T47" fmla="*/ 387565 h 2473705"/>
                <a:gd name="T48" fmla="*/ 104105 w 2838623"/>
                <a:gd name="T49" fmla="*/ 209838 h 2473705"/>
                <a:gd name="T50" fmla="*/ 104985 w 2838623"/>
                <a:gd name="T51" fmla="*/ 208313 h 2473705"/>
                <a:gd name="T52" fmla="*/ 109033 w 2838623"/>
                <a:gd name="T53" fmla="*/ 201319 h 2473705"/>
                <a:gd name="T54" fmla="*/ 112364 w 2838623"/>
                <a:gd name="T55" fmla="*/ 195571 h 2473705"/>
                <a:gd name="T56" fmla="*/ 115680 w 2838623"/>
                <a:gd name="T57" fmla="*/ 189853 h 2473705"/>
                <a:gd name="T58" fmla="*/ 118738 w 2838623"/>
                <a:gd name="T59" fmla="*/ 184581 h 2473705"/>
                <a:gd name="T60" fmla="*/ 119659 w 2838623"/>
                <a:gd name="T61" fmla="*/ 182993 h 2473705"/>
                <a:gd name="T62" fmla="*/ 222426 w 2838623"/>
                <a:gd name="T63" fmla="*/ 5683 h 24737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38623" h="2473705">
                  <a:moveTo>
                    <a:pt x="1369704" y="35128"/>
                  </a:moveTo>
                  <a:lnTo>
                    <a:pt x="1395763" y="6719"/>
                  </a:lnTo>
                  <a:lnTo>
                    <a:pt x="1415394" y="0"/>
                  </a:lnTo>
                  <a:lnTo>
                    <a:pt x="1425387" y="306"/>
                  </a:lnTo>
                  <a:lnTo>
                    <a:pt x="1462646" y="25973"/>
                  </a:lnTo>
                  <a:lnTo>
                    <a:pt x="2098405" y="1126032"/>
                  </a:lnTo>
                  <a:lnTo>
                    <a:pt x="2103850" y="1135464"/>
                  </a:lnTo>
                  <a:lnTo>
                    <a:pt x="2109669" y="1145539"/>
                  </a:lnTo>
                  <a:lnTo>
                    <a:pt x="2128818" y="1178684"/>
                  </a:lnTo>
                  <a:lnTo>
                    <a:pt x="2149349" y="1214208"/>
                  </a:lnTo>
                  <a:lnTo>
                    <a:pt x="2169776" y="1249548"/>
                  </a:lnTo>
                  <a:lnTo>
                    <a:pt x="2176305" y="1260843"/>
                  </a:lnTo>
                  <a:lnTo>
                    <a:pt x="2826940" y="2388031"/>
                  </a:lnTo>
                  <a:lnTo>
                    <a:pt x="2838623" y="2425260"/>
                  </a:lnTo>
                  <a:lnTo>
                    <a:pt x="2837639" y="2436056"/>
                  </a:lnTo>
                  <a:lnTo>
                    <a:pt x="2811656" y="2467148"/>
                  </a:lnTo>
                  <a:lnTo>
                    <a:pt x="1518040" y="2473705"/>
                  </a:lnTo>
                  <a:lnTo>
                    <a:pt x="1320301" y="2473705"/>
                  </a:lnTo>
                  <a:lnTo>
                    <a:pt x="60791" y="2473705"/>
                  </a:lnTo>
                  <a:lnTo>
                    <a:pt x="22719" y="2465114"/>
                  </a:lnTo>
                  <a:lnTo>
                    <a:pt x="64" y="2431877"/>
                  </a:lnTo>
                  <a:lnTo>
                    <a:pt x="0" y="2420687"/>
                  </a:lnTo>
                  <a:lnTo>
                    <a:pt x="2348" y="2408648"/>
                  </a:lnTo>
                  <a:lnTo>
                    <a:pt x="7198" y="2395912"/>
                  </a:lnTo>
                  <a:lnTo>
                    <a:pt x="641080" y="1297216"/>
                  </a:lnTo>
                  <a:lnTo>
                    <a:pt x="646508" y="1287782"/>
                  </a:lnTo>
                  <a:lnTo>
                    <a:pt x="671429" y="1244548"/>
                  </a:lnTo>
                  <a:lnTo>
                    <a:pt x="691943" y="1209012"/>
                  </a:lnTo>
                  <a:lnTo>
                    <a:pt x="712363" y="1173663"/>
                  </a:lnTo>
                  <a:lnTo>
                    <a:pt x="731197" y="1141069"/>
                  </a:lnTo>
                  <a:lnTo>
                    <a:pt x="736865" y="1131260"/>
                  </a:lnTo>
                  <a:lnTo>
                    <a:pt x="1369704" y="35128"/>
                  </a:lnTo>
                  <a:close/>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695" name="object 10"/>
            <p:cNvSpPr>
              <a:spLocks/>
            </p:cNvSpPr>
            <p:nvPr/>
          </p:nvSpPr>
          <p:spPr bwMode="auto">
            <a:xfrm>
              <a:off x="3413964" y="2395396"/>
              <a:ext cx="2406247" cy="2096173"/>
            </a:xfrm>
            <a:custGeom>
              <a:avLst/>
              <a:gdLst>
                <a:gd name="T0" fmla="*/ 451160 w 2838580"/>
                <a:gd name="T1" fmla="*/ 0 h 2473625"/>
                <a:gd name="T2" fmla="*/ 214478 w 2838580"/>
                <a:gd name="T3" fmla="*/ 0 h 2473625"/>
                <a:gd name="T4" fmla="*/ 8457 w 2838580"/>
                <a:gd name="T5" fmla="*/ 58 h 2473625"/>
                <a:gd name="T6" fmla="*/ 1589 w 2838580"/>
                <a:gd name="T7" fmla="*/ 3124 h 2473625"/>
                <a:gd name="T8" fmla="*/ 0 w 2838580"/>
                <a:gd name="T9" fmla="*/ 7823 h 2473625"/>
                <a:gd name="T10" fmla="*/ 225 w 2838580"/>
                <a:gd name="T11" fmla="*/ 9716 h 2473625"/>
                <a:gd name="T12" fmla="*/ 223478 w 2838580"/>
                <a:gd name="T13" fmla="*/ 396075 h 2473625"/>
                <a:gd name="T14" fmla="*/ 229529 w 2838580"/>
                <a:gd name="T15" fmla="*/ 400226 h 2473625"/>
                <a:gd name="T16" fmla="*/ 231151 w 2838580"/>
                <a:gd name="T17" fmla="*/ 400276 h 2473625"/>
                <a:gd name="T18" fmla="*/ 232763 w 2838580"/>
                <a:gd name="T19" fmla="*/ 399930 h 2473625"/>
                <a:gd name="T20" fmla="*/ 238572 w 2838580"/>
                <a:gd name="T21" fmla="*/ 394591 h 2473625"/>
                <a:gd name="T22" fmla="*/ 459856 w 2838580"/>
                <a:gd name="T23" fmla="*/ 12583 h 2473625"/>
                <a:gd name="T24" fmla="*/ 461033 w 2838580"/>
                <a:gd name="T25" fmla="*/ 8576 h 2473625"/>
                <a:gd name="T26" fmla="*/ 461024 w 2838580"/>
                <a:gd name="T27" fmla="*/ 6765 h 2473625"/>
                <a:gd name="T28" fmla="*/ 457350 w 2838580"/>
                <a:gd name="T29" fmla="*/ 1390 h 2473625"/>
                <a:gd name="T30" fmla="*/ 451160 w 2838580"/>
                <a:gd name="T31" fmla="*/ 0 h 2473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38580" h="2473625">
                  <a:moveTo>
                    <a:pt x="2777802" y="0"/>
                  </a:moveTo>
                  <a:lnTo>
                    <a:pt x="1320540" y="0"/>
                  </a:lnTo>
                  <a:lnTo>
                    <a:pt x="52062" y="364"/>
                  </a:lnTo>
                  <a:lnTo>
                    <a:pt x="9779" y="19308"/>
                  </a:lnTo>
                  <a:lnTo>
                    <a:pt x="0" y="48346"/>
                  </a:lnTo>
                  <a:lnTo>
                    <a:pt x="1388" y="60046"/>
                  </a:lnTo>
                  <a:lnTo>
                    <a:pt x="1375957" y="2447668"/>
                  </a:lnTo>
                  <a:lnTo>
                    <a:pt x="1413214" y="2473321"/>
                  </a:lnTo>
                  <a:lnTo>
                    <a:pt x="1423201" y="2473625"/>
                  </a:lnTo>
                  <a:lnTo>
                    <a:pt x="1433126" y="2471485"/>
                  </a:lnTo>
                  <a:lnTo>
                    <a:pt x="1468889" y="2438488"/>
                  </a:lnTo>
                  <a:lnTo>
                    <a:pt x="2831343" y="77761"/>
                  </a:lnTo>
                  <a:lnTo>
                    <a:pt x="2838580" y="52992"/>
                  </a:lnTo>
                  <a:lnTo>
                    <a:pt x="2838532" y="41807"/>
                  </a:lnTo>
                  <a:lnTo>
                    <a:pt x="2815908" y="8586"/>
                  </a:lnTo>
                  <a:lnTo>
                    <a:pt x="2777802" y="0"/>
                  </a:lnTo>
                  <a:close/>
                </a:path>
              </a:pathLst>
            </a:custGeom>
            <a:solidFill>
              <a:srgbClr val="30A2D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8696" name="object 11"/>
            <p:cNvSpPr>
              <a:spLocks/>
            </p:cNvSpPr>
            <p:nvPr/>
          </p:nvSpPr>
          <p:spPr bwMode="auto">
            <a:xfrm>
              <a:off x="3413964" y="2395396"/>
              <a:ext cx="2406247" cy="2096173"/>
            </a:xfrm>
            <a:custGeom>
              <a:avLst/>
              <a:gdLst>
                <a:gd name="T0" fmla="*/ 238572 w 2838580"/>
                <a:gd name="T1" fmla="*/ 394591 h 2473625"/>
                <a:gd name="T2" fmla="*/ 234337 w 2838580"/>
                <a:gd name="T3" fmla="*/ 399188 h 2473625"/>
                <a:gd name="T4" fmla="*/ 231151 w 2838580"/>
                <a:gd name="T5" fmla="*/ 400276 h 2473625"/>
                <a:gd name="T6" fmla="*/ 229529 w 2838580"/>
                <a:gd name="T7" fmla="*/ 400226 h 2473625"/>
                <a:gd name="T8" fmla="*/ 223478 w 2838580"/>
                <a:gd name="T9" fmla="*/ 396075 h 2473625"/>
                <a:gd name="T10" fmla="*/ 120215 w 2838580"/>
                <a:gd name="T11" fmla="*/ 218064 h 2473625"/>
                <a:gd name="T12" fmla="*/ 119331 w 2838580"/>
                <a:gd name="T13" fmla="*/ 216539 h 2473625"/>
                <a:gd name="T14" fmla="*/ 118387 w 2838580"/>
                <a:gd name="T15" fmla="*/ 214909 h 2473625"/>
                <a:gd name="T16" fmla="*/ 115279 w 2838580"/>
                <a:gd name="T17" fmla="*/ 209547 h 2473625"/>
                <a:gd name="T18" fmla="*/ 111946 w 2838580"/>
                <a:gd name="T19" fmla="*/ 203797 h 2473625"/>
                <a:gd name="T20" fmla="*/ 110827 w 2838580"/>
                <a:gd name="T21" fmla="*/ 201866 h 2473625"/>
                <a:gd name="T22" fmla="*/ 109717 w 2838580"/>
                <a:gd name="T23" fmla="*/ 199955 h 2473625"/>
                <a:gd name="T24" fmla="*/ 106546 w 2838580"/>
                <a:gd name="T25" fmla="*/ 194486 h 2473625"/>
                <a:gd name="T26" fmla="*/ 104650 w 2838580"/>
                <a:gd name="T27" fmla="*/ 191214 h 2473625"/>
                <a:gd name="T28" fmla="*/ 1895 w 2838580"/>
                <a:gd name="T29" fmla="*/ 13848 h 2473625"/>
                <a:gd name="T30" fmla="*/ 852 w 2838580"/>
                <a:gd name="T31" fmla="*/ 11732 h 2473625"/>
                <a:gd name="T32" fmla="*/ 225 w 2838580"/>
                <a:gd name="T33" fmla="*/ 9716 h 2473625"/>
                <a:gd name="T34" fmla="*/ 0 w 2838580"/>
                <a:gd name="T35" fmla="*/ 7823 h 2473625"/>
                <a:gd name="T36" fmla="*/ 162 w 2838580"/>
                <a:gd name="T37" fmla="*/ 6078 h 2473625"/>
                <a:gd name="T38" fmla="*/ 4391 w 2838580"/>
                <a:gd name="T39" fmla="*/ 1052 h 2473625"/>
                <a:gd name="T40" fmla="*/ 214478 w 2838580"/>
                <a:gd name="T41" fmla="*/ 0 h 2473625"/>
                <a:gd name="T42" fmla="*/ 246597 w 2838580"/>
                <a:gd name="T43" fmla="*/ 0 h 2473625"/>
                <a:gd name="T44" fmla="*/ 451160 w 2838580"/>
                <a:gd name="T45" fmla="*/ 0 h 2473625"/>
                <a:gd name="T46" fmla="*/ 457350 w 2838580"/>
                <a:gd name="T47" fmla="*/ 1390 h 2473625"/>
                <a:gd name="T48" fmla="*/ 461024 w 2838580"/>
                <a:gd name="T49" fmla="*/ 6765 h 2473625"/>
                <a:gd name="T50" fmla="*/ 461033 w 2838580"/>
                <a:gd name="T51" fmla="*/ 8576 h 2473625"/>
                <a:gd name="T52" fmla="*/ 460647 w 2838580"/>
                <a:gd name="T53" fmla="*/ 10522 h 2473625"/>
                <a:gd name="T54" fmla="*/ 459856 w 2838580"/>
                <a:gd name="T55" fmla="*/ 12583 h 2473625"/>
                <a:gd name="T56" fmla="*/ 356912 w 2838580"/>
                <a:gd name="T57" fmla="*/ 190359 h 2473625"/>
                <a:gd name="T58" fmla="*/ 356031 w 2838580"/>
                <a:gd name="T59" fmla="*/ 191887 h 2473625"/>
                <a:gd name="T60" fmla="*/ 351985 w 2838580"/>
                <a:gd name="T61" fmla="*/ 198885 h 2473625"/>
                <a:gd name="T62" fmla="*/ 348653 w 2838580"/>
                <a:gd name="T63" fmla="*/ 204636 h 2473625"/>
                <a:gd name="T64" fmla="*/ 345336 w 2838580"/>
                <a:gd name="T65" fmla="*/ 210355 h 2473625"/>
                <a:gd name="T66" fmla="*/ 341354 w 2838580"/>
                <a:gd name="T67" fmla="*/ 217216 h 2473625"/>
                <a:gd name="T68" fmla="*/ 238572 w 2838580"/>
                <a:gd name="T69" fmla="*/ 394591 h 24736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38580" h="2473625">
                  <a:moveTo>
                    <a:pt x="1468889" y="2438488"/>
                  </a:moveTo>
                  <a:lnTo>
                    <a:pt x="1442823" y="2466902"/>
                  </a:lnTo>
                  <a:lnTo>
                    <a:pt x="1423201" y="2473625"/>
                  </a:lnTo>
                  <a:lnTo>
                    <a:pt x="1413214" y="2473321"/>
                  </a:lnTo>
                  <a:lnTo>
                    <a:pt x="1375957" y="2447668"/>
                  </a:lnTo>
                  <a:lnTo>
                    <a:pt x="740163" y="1347596"/>
                  </a:lnTo>
                  <a:lnTo>
                    <a:pt x="734725" y="1338167"/>
                  </a:lnTo>
                  <a:lnTo>
                    <a:pt x="728911" y="1328093"/>
                  </a:lnTo>
                  <a:lnTo>
                    <a:pt x="709774" y="1294952"/>
                  </a:lnTo>
                  <a:lnTo>
                    <a:pt x="689248" y="1259425"/>
                  </a:lnTo>
                  <a:lnTo>
                    <a:pt x="682356" y="1247496"/>
                  </a:lnTo>
                  <a:lnTo>
                    <a:pt x="675530" y="1235682"/>
                  </a:lnTo>
                  <a:lnTo>
                    <a:pt x="656005" y="1201878"/>
                  </a:lnTo>
                  <a:lnTo>
                    <a:pt x="644334" y="1181658"/>
                  </a:lnTo>
                  <a:lnTo>
                    <a:pt x="11666" y="85572"/>
                  </a:lnTo>
                  <a:lnTo>
                    <a:pt x="5247" y="72505"/>
                  </a:lnTo>
                  <a:lnTo>
                    <a:pt x="1388" y="60046"/>
                  </a:lnTo>
                  <a:lnTo>
                    <a:pt x="0" y="48346"/>
                  </a:lnTo>
                  <a:lnTo>
                    <a:pt x="994" y="37556"/>
                  </a:lnTo>
                  <a:lnTo>
                    <a:pt x="27037" y="6508"/>
                  </a:lnTo>
                  <a:lnTo>
                    <a:pt x="1320540" y="0"/>
                  </a:lnTo>
                  <a:lnTo>
                    <a:pt x="1518305" y="0"/>
                  </a:lnTo>
                  <a:lnTo>
                    <a:pt x="2777802" y="0"/>
                  </a:lnTo>
                  <a:lnTo>
                    <a:pt x="2815908" y="8586"/>
                  </a:lnTo>
                  <a:lnTo>
                    <a:pt x="2838532" y="41807"/>
                  </a:lnTo>
                  <a:lnTo>
                    <a:pt x="2838580" y="52992"/>
                  </a:lnTo>
                  <a:lnTo>
                    <a:pt x="2836212" y="65027"/>
                  </a:lnTo>
                  <a:lnTo>
                    <a:pt x="2831343" y="77761"/>
                  </a:lnTo>
                  <a:lnTo>
                    <a:pt x="2197514" y="1176388"/>
                  </a:lnTo>
                  <a:lnTo>
                    <a:pt x="2192086" y="1185827"/>
                  </a:lnTo>
                  <a:lnTo>
                    <a:pt x="2167171" y="1229071"/>
                  </a:lnTo>
                  <a:lnTo>
                    <a:pt x="2146661" y="1264607"/>
                  </a:lnTo>
                  <a:lnTo>
                    <a:pt x="2126240" y="1299950"/>
                  </a:lnTo>
                  <a:lnTo>
                    <a:pt x="2101721" y="1342345"/>
                  </a:lnTo>
                  <a:lnTo>
                    <a:pt x="1468889" y="2438488"/>
                  </a:lnTo>
                  <a:close/>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32793" name="object 12"/>
            <p:cNvSpPr txBox="1">
              <a:spLocks noChangeArrowheads="1"/>
            </p:cNvSpPr>
            <p:nvPr/>
          </p:nvSpPr>
          <p:spPr bwMode="auto">
            <a:xfrm>
              <a:off x="3764495" y="1018003"/>
              <a:ext cx="1679626" cy="11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charset="0"/>
                  <a:ea typeface="新細明體" charset="0"/>
                  <a:cs typeface="新細明體" charset="0"/>
                </a:defRPr>
              </a:lvl1pPr>
              <a:lvl2pPr marL="742950" indent="-285750">
                <a:defRPr kumimoji="1">
                  <a:solidFill>
                    <a:schemeClr val="tx1"/>
                  </a:solidFill>
                  <a:latin typeface="Arial" charset="0"/>
                  <a:ea typeface="新細明體" charset="0"/>
                </a:defRPr>
              </a:lvl2pPr>
              <a:lvl3pPr marL="1143000" indent="-228600">
                <a:defRPr kumimoji="1">
                  <a:solidFill>
                    <a:schemeClr val="tx1"/>
                  </a:solidFill>
                  <a:latin typeface="Arial" charset="0"/>
                  <a:ea typeface="新細明體" charset="0"/>
                </a:defRPr>
              </a:lvl3pPr>
              <a:lvl4pPr marL="1600200" indent="-228600">
                <a:defRPr kumimoji="1">
                  <a:solidFill>
                    <a:schemeClr val="tx1"/>
                  </a:solidFill>
                  <a:latin typeface="Arial" charset="0"/>
                  <a:ea typeface="新細明體" charset="0"/>
                </a:defRPr>
              </a:lvl4pPr>
              <a:lvl5pPr marL="2057400" indent="-22860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algn="ctr" eaLnBrk="1" hangingPunct="1">
                <a:defRPr/>
              </a:pPr>
              <a:r>
                <a:rPr kumimoji="0" lang="zh-TW" sz="1500" b="1" dirty="0" smtClean="0">
                  <a:solidFill>
                    <a:srgbClr val="30A2D0"/>
                  </a:solidFill>
                  <a:latin typeface="微軟正黑體"/>
                  <a:ea typeface="微軟正黑體"/>
                  <a:cs typeface="微軟正黑體"/>
                </a:rPr>
                <a:t>基礎資訊管理</a:t>
              </a:r>
              <a:endParaRPr kumimoji="0" lang="zh-TW" sz="1500" b="1" dirty="0" smtClean="0">
                <a:solidFill>
                  <a:srgbClr val="000000"/>
                </a:solidFill>
                <a:latin typeface="微軟正黑體"/>
                <a:ea typeface="微軟正黑體"/>
                <a:cs typeface="微軟正黑體"/>
              </a:endParaRPr>
            </a:p>
            <a:p>
              <a:pPr eaLnBrk="1" hangingPunct="1">
                <a:lnSpc>
                  <a:spcPts val="413"/>
                </a:lnSpc>
                <a:spcBef>
                  <a:spcPts val="38"/>
                </a:spcBef>
                <a:defRPr/>
              </a:pPr>
              <a:endParaRPr kumimoji="0" lang="zh-TW" sz="600" b="1" dirty="0" smtClean="0">
                <a:solidFill>
                  <a:srgbClr val="000000"/>
                </a:solidFill>
                <a:latin typeface="微軟正黑體"/>
                <a:ea typeface="微軟正黑體"/>
                <a:cs typeface="微軟正黑體"/>
              </a:endParaRPr>
            </a:p>
            <a:p>
              <a:pPr algn="ctr" eaLnBrk="1" hangingPunct="1">
                <a:lnSpc>
                  <a:spcPct val="117000"/>
                </a:lnSpc>
                <a:defRPr/>
              </a:pPr>
              <a:r>
                <a:rPr kumimoji="0" lang="zh-TW" b="1" dirty="0" smtClean="0">
                  <a:solidFill>
                    <a:schemeClr val="tx1">
                      <a:lumMod val="75000"/>
                      <a:lumOff val="25000"/>
                    </a:schemeClr>
                  </a:solidFill>
                  <a:latin typeface="微軟正黑體"/>
                  <a:ea typeface="微軟正黑體"/>
                  <a:cs typeface="微軟正黑體"/>
                </a:rPr>
                <a:t>人事、薪資、</a:t>
              </a:r>
              <a:r>
                <a:rPr kumimoji="0" lang="zh-TW" altLang="en-US" b="1" dirty="0" smtClean="0">
                  <a:solidFill>
                    <a:schemeClr val="tx1">
                      <a:lumMod val="75000"/>
                      <a:lumOff val="25000"/>
                    </a:schemeClr>
                  </a:solidFill>
                  <a:latin typeface="微軟正黑體"/>
                  <a:ea typeface="微軟正黑體"/>
                  <a:cs typeface="微軟正黑體"/>
                </a:rPr>
                <a:t/>
              </a:r>
              <a:br>
                <a:rPr kumimoji="0" lang="zh-TW" altLang="en-US" b="1" dirty="0" smtClean="0">
                  <a:solidFill>
                    <a:schemeClr val="tx1">
                      <a:lumMod val="75000"/>
                      <a:lumOff val="25000"/>
                    </a:schemeClr>
                  </a:solidFill>
                  <a:latin typeface="微軟正黑體"/>
                  <a:ea typeface="微軟正黑體"/>
                  <a:cs typeface="微軟正黑體"/>
                </a:rPr>
              </a:br>
              <a:r>
                <a:rPr kumimoji="0" lang="zh-TW" b="1" dirty="0" smtClean="0">
                  <a:solidFill>
                    <a:schemeClr val="tx1">
                      <a:lumMod val="75000"/>
                      <a:lumOff val="25000"/>
                    </a:schemeClr>
                  </a:solidFill>
                  <a:latin typeface="微軟正黑體"/>
                  <a:ea typeface="微軟正黑體"/>
                  <a:cs typeface="微軟正黑體"/>
                </a:rPr>
                <a:t>會計</a:t>
              </a:r>
              <a:r>
                <a:rPr kumimoji="0" lang="zh-TW" altLang="en-US" b="1" dirty="0" smtClean="0">
                  <a:solidFill>
                    <a:schemeClr val="tx1">
                      <a:lumMod val="75000"/>
                      <a:lumOff val="25000"/>
                    </a:schemeClr>
                  </a:solidFill>
                  <a:latin typeface="微軟正黑體"/>
                  <a:ea typeface="微軟正黑體"/>
                  <a:cs typeface="微軟正黑體"/>
                </a:rPr>
                <a:t>、</a:t>
              </a:r>
              <a:r>
                <a:rPr kumimoji="0" lang="zh-TW" b="1" dirty="0" smtClean="0">
                  <a:solidFill>
                    <a:schemeClr val="tx1">
                      <a:lumMod val="75000"/>
                      <a:lumOff val="25000"/>
                    </a:schemeClr>
                  </a:solidFill>
                  <a:latin typeface="微軟正黑體"/>
                  <a:ea typeface="微軟正黑體"/>
                  <a:cs typeface="微軟正黑體"/>
                </a:rPr>
                <a:t>公文管理</a:t>
              </a:r>
            </a:p>
          </p:txBody>
        </p:sp>
        <p:sp>
          <p:nvSpPr>
            <p:cNvPr id="28698" name="object 13"/>
            <p:cNvSpPr>
              <a:spLocks/>
            </p:cNvSpPr>
            <p:nvPr/>
          </p:nvSpPr>
          <p:spPr bwMode="auto">
            <a:xfrm>
              <a:off x="4485030" y="2110810"/>
              <a:ext cx="259246" cy="331745"/>
            </a:xfrm>
            <a:custGeom>
              <a:avLst/>
              <a:gdLst>
                <a:gd name="T0" fmla="*/ 25406 w 305650"/>
                <a:gd name="T1" fmla="*/ 0 h 389191"/>
                <a:gd name="T2" fmla="*/ 23379 w 305650"/>
                <a:gd name="T3" fmla="*/ 52 h 389191"/>
                <a:gd name="T4" fmla="*/ 22509 w 305650"/>
                <a:gd name="T5" fmla="*/ 991 h 389191"/>
                <a:gd name="T6" fmla="*/ 22355 w 305650"/>
                <a:gd name="T7" fmla="*/ 1177 h 389191"/>
                <a:gd name="T8" fmla="*/ 5489 w 305650"/>
                <a:gd name="T9" fmla="*/ 24241 h 389191"/>
                <a:gd name="T10" fmla="*/ 3344 w 305650"/>
                <a:gd name="T11" fmla="*/ 27128 h 389191"/>
                <a:gd name="T12" fmla="*/ 2518 w 305650"/>
                <a:gd name="T13" fmla="*/ 28225 h 389191"/>
                <a:gd name="T14" fmla="*/ 1884 w 305650"/>
                <a:gd name="T15" fmla="*/ 29054 h 389191"/>
                <a:gd name="T16" fmla="*/ 1462 w 305650"/>
                <a:gd name="T17" fmla="*/ 29587 h 389191"/>
                <a:gd name="T18" fmla="*/ 671 w 305650"/>
                <a:gd name="T19" fmla="*/ 30439 h 389191"/>
                <a:gd name="T20" fmla="*/ 249 w 305650"/>
                <a:gd name="T21" fmla="*/ 31158 h 389191"/>
                <a:gd name="T22" fmla="*/ 29 w 305650"/>
                <a:gd name="T23" fmla="*/ 32118 h 389191"/>
                <a:gd name="T24" fmla="*/ 0 w 305650"/>
                <a:gd name="T25" fmla="*/ 32362 h 389191"/>
                <a:gd name="T26" fmla="*/ 0 w 305650"/>
                <a:gd name="T27" fmla="*/ 33729 h 389191"/>
                <a:gd name="T28" fmla="*/ 598 w 305650"/>
                <a:gd name="T29" fmla="*/ 34539 h 389191"/>
                <a:gd name="T30" fmla="*/ 1473 w 305650"/>
                <a:gd name="T31" fmla="*/ 35122 h 389191"/>
                <a:gd name="T32" fmla="*/ 1839 w 305650"/>
                <a:gd name="T33" fmla="*/ 35247 h 389191"/>
                <a:gd name="T34" fmla="*/ 16494 w 305650"/>
                <a:gd name="T35" fmla="*/ 35247 h 389191"/>
                <a:gd name="T36" fmla="*/ 16340 w 305650"/>
                <a:gd name="T37" fmla="*/ 63648 h 389191"/>
                <a:gd name="T38" fmla="*/ 29837 w 305650"/>
                <a:gd name="T39" fmla="*/ 67105 h 389191"/>
                <a:gd name="T40" fmla="*/ 30376 w 305650"/>
                <a:gd name="T41" fmla="*/ 67164 h 389191"/>
                <a:gd name="T42" fmla="*/ 31490 w 305650"/>
                <a:gd name="T43" fmla="*/ 67177 h 389191"/>
                <a:gd name="T44" fmla="*/ 33059 w 305650"/>
                <a:gd name="T45" fmla="*/ 65840 h 389191"/>
                <a:gd name="T46" fmla="*/ 33765 w 305650"/>
                <a:gd name="T47" fmla="*/ 64872 h 389191"/>
                <a:gd name="T48" fmla="*/ 33765 w 305650"/>
                <a:gd name="T49" fmla="*/ 35034 h 389191"/>
                <a:gd name="T50" fmla="*/ 47092 w 305650"/>
                <a:gd name="T51" fmla="*/ 35034 h 389191"/>
                <a:gd name="T52" fmla="*/ 49346 w 305650"/>
                <a:gd name="T53" fmla="*/ 34559 h 389191"/>
                <a:gd name="T54" fmla="*/ 49956 w 305650"/>
                <a:gd name="T55" fmla="*/ 33359 h 389191"/>
                <a:gd name="T56" fmla="*/ 49956 w 305650"/>
                <a:gd name="T57" fmla="*/ 31652 h 389191"/>
                <a:gd name="T58" fmla="*/ 49684 w 305650"/>
                <a:gd name="T59" fmla="*/ 31000 h 389191"/>
                <a:gd name="T60" fmla="*/ 49155 w 305650"/>
                <a:gd name="T61" fmla="*/ 30402 h 389191"/>
                <a:gd name="T62" fmla="*/ 48671 w 305650"/>
                <a:gd name="T63" fmla="*/ 29762 h 389191"/>
                <a:gd name="T64" fmla="*/ 27470 w 305650"/>
                <a:gd name="T65" fmla="*/ 1331 h 389191"/>
                <a:gd name="T66" fmla="*/ 27362 w 305650"/>
                <a:gd name="T67" fmla="*/ 1212 h 389191"/>
                <a:gd name="T68" fmla="*/ 26394 w 305650"/>
                <a:gd name="T69" fmla="*/ 197 h 389191"/>
                <a:gd name="T70" fmla="*/ 25406 w 305650"/>
                <a:gd name="T71" fmla="*/ 0 h 389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650" h="389191">
                  <a:moveTo>
                    <a:pt x="155448" y="0"/>
                  </a:moveTo>
                  <a:lnTo>
                    <a:pt x="143040" y="304"/>
                  </a:lnTo>
                  <a:lnTo>
                    <a:pt x="137718" y="5740"/>
                  </a:lnTo>
                  <a:lnTo>
                    <a:pt x="136779" y="6819"/>
                  </a:lnTo>
                  <a:lnTo>
                    <a:pt x="33593" y="140449"/>
                  </a:lnTo>
                  <a:lnTo>
                    <a:pt x="20462" y="157166"/>
                  </a:lnTo>
                  <a:lnTo>
                    <a:pt x="15410" y="163520"/>
                  </a:lnTo>
                  <a:lnTo>
                    <a:pt x="11530" y="168322"/>
                  </a:lnTo>
                  <a:lnTo>
                    <a:pt x="8946" y="171411"/>
                  </a:lnTo>
                  <a:lnTo>
                    <a:pt x="4102" y="176352"/>
                  </a:lnTo>
                  <a:lnTo>
                    <a:pt x="1524" y="180517"/>
                  </a:lnTo>
                  <a:lnTo>
                    <a:pt x="177" y="186080"/>
                  </a:lnTo>
                  <a:lnTo>
                    <a:pt x="0" y="187490"/>
                  </a:lnTo>
                  <a:lnTo>
                    <a:pt x="0" y="195414"/>
                  </a:lnTo>
                  <a:lnTo>
                    <a:pt x="3657" y="200101"/>
                  </a:lnTo>
                  <a:lnTo>
                    <a:pt x="9017" y="203479"/>
                  </a:lnTo>
                  <a:lnTo>
                    <a:pt x="11252" y="204203"/>
                  </a:lnTo>
                  <a:lnTo>
                    <a:pt x="100914" y="204203"/>
                  </a:lnTo>
                  <a:lnTo>
                    <a:pt x="99974" y="368744"/>
                  </a:lnTo>
                  <a:lnTo>
                    <a:pt x="182562" y="388772"/>
                  </a:lnTo>
                  <a:lnTo>
                    <a:pt x="185851" y="389115"/>
                  </a:lnTo>
                  <a:lnTo>
                    <a:pt x="192671" y="389191"/>
                  </a:lnTo>
                  <a:lnTo>
                    <a:pt x="202260" y="381444"/>
                  </a:lnTo>
                  <a:lnTo>
                    <a:pt x="206590" y="375831"/>
                  </a:lnTo>
                  <a:lnTo>
                    <a:pt x="206590" y="202971"/>
                  </a:lnTo>
                  <a:lnTo>
                    <a:pt x="288124" y="202971"/>
                  </a:lnTo>
                  <a:lnTo>
                    <a:pt x="301917" y="200215"/>
                  </a:lnTo>
                  <a:lnTo>
                    <a:pt x="305650" y="193268"/>
                  </a:lnTo>
                  <a:lnTo>
                    <a:pt x="305650" y="183375"/>
                  </a:lnTo>
                  <a:lnTo>
                    <a:pt x="303987" y="179603"/>
                  </a:lnTo>
                  <a:lnTo>
                    <a:pt x="300748" y="176136"/>
                  </a:lnTo>
                  <a:lnTo>
                    <a:pt x="297789" y="172427"/>
                  </a:lnTo>
                  <a:lnTo>
                    <a:pt x="168071" y="7708"/>
                  </a:lnTo>
                  <a:lnTo>
                    <a:pt x="167411" y="7023"/>
                  </a:lnTo>
                  <a:lnTo>
                    <a:pt x="161493" y="1142"/>
                  </a:lnTo>
                  <a:lnTo>
                    <a:pt x="155448" y="0"/>
                  </a:lnTo>
                  <a:close/>
                </a:path>
              </a:pathLst>
            </a:custGeom>
            <a:solidFill>
              <a:srgbClr val="30A2D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8699" name="object 14"/>
            <p:cNvSpPr>
              <a:spLocks/>
            </p:cNvSpPr>
            <p:nvPr/>
          </p:nvSpPr>
          <p:spPr bwMode="auto">
            <a:xfrm>
              <a:off x="4485030" y="2110810"/>
              <a:ext cx="259246" cy="331745"/>
            </a:xfrm>
            <a:custGeom>
              <a:avLst/>
              <a:gdLst>
                <a:gd name="T0" fmla="*/ 0 w 305650"/>
                <a:gd name="T1" fmla="*/ 32604 h 389191"/>
                <a:gd name="T2" fmla="*/ 0 w 305650"/>
                <a:gd name="T3" fmla="*/ 33729 h 389191"/>
                <a:gd name="T4" fmla="*/ 598 w 305650"/>
                <a:gd name="T5" fmla="*/ 34539 h 389191"/>
                <a:gd name="T6" fmla="*/ 1160 w 305650"/>
                <a:gd name="T7" fmla="*/ 34912 h 389191"/>
                <a:gd name="T8" fmla="*/ 1473 w 305650"/>
                <a:gd name="T9" fmla="*/ 35122 h 389191"/>
                <a:gd name="T10" fmla="*/ 1839 w 305650"/>
                <a:gd name="T11" fmla="*/ 35247 h 389191"/>
                <a:gd name="T12" fmla="*/ 2213 w 305650"/>
                <a:gd name="T13" fmla="*/ 35247 h 389191"/>
                <a:gd name="T14" fmla="*/ 16494 w 305650"/>
                <a:gd name="T15" fmla="*/ 35247 h 389191"/>
                <a:gd name="T16" fmla="*/ 16340 w 305650"/>
                <a:gd name="T17" fmla="*/ 63648 h 389191"/>
                <a:gd name="T18" fmla="*/ 16350 w 305650"/>
                <a:gd name="T19" fmla="*/ 63900 h 389191"/>
                <a:gd name="T20" fmla="*/ 16372 w 305650"/>
                <a:gd name="T21" fmla="*/ 64095 h 389191"/>
                <a:gd name="T22" fmla="*/ 16437 w 305650"/>
                <a:gd name="T23" fmla="*/ 64308 h 389191"/>
                <a:gd name="T24" fmla="*/ 17383 w 305650"/>
                <a:gd name="T25" fmla="*/ 65860 h 389191"/>
                <a:gd name="T26" fmla="*/ 19506 w 305650"/>
                <a:gd name="T27" fmla="*/ 67013 h 389191"/>
                <a:gd name="T28" fmla="*/ 29837 w 305650"/>
                <a:gd name="T29" fmla="*/ 67105 h 389191"/>
                <a:gd name="T30" fmla="*/ 30376 w 305650"/>
                <a:gd name="T31" fmla="*/ 67164 h 389191"/>
                <a:gd name="T32" fmla="*/ 31490 w 305650"/>
                <a:gd name="T33" fmla="*/ 67177 h 389191"/>
                <a:gd name="T34" fmla="*/ 32468 w 305650"/>
                <a:gd name="T35" fmla="*/ 66344 h 389191"/>
                <a:gd name="T36" fmla="*/ 33059 w 305650"/>
                <a:gd name="T37" fmla="*/ 65840 h 389191"/>
                <a:gd name="T38" fmla="*/ 33765 w 305650"/>
                <a:gd name="T39" fmla="*/ 64872 h 389191"/>
                <a:gd name="T40" fmla="*/ 33765 w 305650"/>
                <a:gd name="T41" fmla="*/ 63113 h 389191"/>
                <a:gd name="T42" fmla="*/ 33765 w 305650"/>
                <a:gd name="T43" fmla="*/ 35935 h 389191"/>
                <a:gd name="T44" fmla="*/ 33765 w 305650"/>
                <a:gd name="T45" fmla="*/ 35034 h 389191"/>
                <a:gd name="T46" fmla="*/ 46521 w 305650"/>
                <a:gd name="T47" fmla="*/ 35034 h 389191"/>
                <a:gd name="T48" fmla="*/ 47092 w 305650"/>
                <a:gd name="T49" fmla="*/ 35034 h 389191"/>
                <a:gd name="T50" fmla="*/ 47650 w 305650"/>
                <a:gd name="T51" fmla="*/ 34916 h 389191"/>
                <a:gd name="T52" fmla="*/ 49346 w 305650"/>
                <a:gd name="T53" fmla="*/ 34559 h 389191"/>
                <a:gd name="T54" fmla="*/ 49956 w 305650"/>
                <a:gd name="T55" fmla="*/ 33359 h 389191"/>
                <a:gd name="T56" fmla="*/ 49956 w 305650"/>
                <a:gd name="T57" fmla="*/ 32351 h 389191"/>
                <a:gd name="T58" fmla="*/ 49956 w 305650"/>
                <a:gd name="T59" fmla="*/ 31652 h 389191"/>
                <a:gd name="T60" fmla="*/ 49684 w 305650"/>
                <a:gd name="T61" fmla="*/ 31000 h 389191"/>
                <a:gd name="T62" fmla="*/ 49155 w 305650"/>
                <a:gd name="T63" fmla="*/ 30402 h 389191"/>
                <a:gd name="T64" fmla="*/ 48671 w 305650"/>
                <a:gd name="T65" fmla="*/ 29762 h 389191"/>
                <a:gd name="T66" fmla="*/ 27513 w 305650"/>
                <a:gd name="T67" fmla="*/ 1391 h 389191"/>
                <a:gd name="T68" fmla="*/ 27470 w 305650"/>
                <a:gd name="T69" fmla="*/ 1331 h 389191"/>
                <a:gd name="T70" fmla="*/ 27417 w 305650"/>
                <a:gd name="T71" fmla="*/ 1272 h 389191"/>
                <a:gd name="T72" fmla="*/ 27362 w 305650"/>
                <a:gd name="T73" fmla="*/ 1212 h 389191"/>
                <a:gd name="T74" fmla="*/ 26394 w 305650"/>
                <a:gd name="T75" fmla="*/ 197 h 389191"/>
                <a:gd name="T76" fmla="*/ 25406 w 305650"/>
                <a:gd name="T77" fmla="*/ 0 h 389191"/>
                <a:gd name="T78" fmla="*/ 24738 w 305650"/>
                <a:gd name="T79" fmla="*/ 22 h 389191"/>
                <a:gd name="T80" fmla="*/ 23379 w 305650"/>
                <a:gd name="T81" fmla="*/ 52 h 389191"/>
                <a:gd name="T82" fmla="*/ 22509 w 305650"/>
                <a:gd name="T83" fmla="*/ 991 h 389191"/>
                <a:gd name="T84" fmla="*/ 22355 w 305650"/>
                <a:gd name="T85" fmla="*/ 1177 h 389191"/>
                <a:gd name="T86" fmla="*/ 20871 w 305650"/>
                <a:gd name="T87" fmla="*/ 3220 h 389191"/>
                <a:gd name="T88" fmla="*/ 19316 w 305650"/>
                <a:gd name="T89" fmla="*/ 5356 h 389191"/>
                <a:gd name="T90" fmla="*/ 14433 w 305650"/>
                <a:gd name="T91" fmla="*/ 12056 h 389191"/>
                <a:gd name="T92" fmla="*/ 9643 w 305650"/>
                <a:gd name="T93" fmla="*/ 18603 h 389191"/>
                <a:gd name="T94" fmla="*/ 5489 w 305650"/>
                <a:gd name="T95" fmla="*/ 24241 h 389191"/>
                <a:gd name="T96" fmla="*/ 1462 w 305650"/>
                <a:gd name="T97" fmla="*/ 29587 h 389191"/>
                <a:gd name="T98" fmla="*/ 671 w 305650"/>
                <a:gd name="T99" fmla="*/ 30439 h 389191"/>
                <a:gd name="T100" fmla="*/ 249 w 305650"/>
                <a:gd name="T101" fmla="*/ 31158 h 389191"/>
                <a:gd name="T102" fmla="*/ 85 w 305650"/>
                <a:gd name="T103" fmla="*/ 31881 h 389191"/>
                <a:gd name="T104" fmla="*/ 29 w 305650"/>
                <a:gd name="T105" fmla="*/ 32118 h 389191"/>
                <a:gd name="T106" fmla="*/ 0 w 305650"/>
                <a:gd name="T107" fmla="*/ 32362 h 389191"/>
                <a:gd name="T108" fmla="*/ 0 w 305650"/>
                <a:gd name="T109" fmla="*/ 32604 h 389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5650" h="389191">
                  <a:moveTo>
                    <a:pt x="0" y="188887"/>
                  </a:moveTo>
                  <a:lnTo>
                    <a:pt x="0" y="195414"/>
                  </a:lnTo>
                  <a:lnTo>
                    <a:pt x="3657" y="200101"/>
                  </a:lnTo>
                  <a:lnTo>
                    <a:pt x="7099" y="202272"/>
                  </a:lnTo>
                  <a:lnTo>
                    <a:pt x="9017" y="203479"/>
                  </a:lnTo>
                  <a:lnTo>
                    <a:pt x="11252" y="204203"/>
                  </a:lnTo>
                  <a:lnTo>
                    <a:pt x="13538" y="204203"/>
                  </a:lnTo>
                  <a:lnTo>
                    <a:pt x="100914" y="204203"/>
                  </a:lnTo>
                  <a:lnTo>
                    <a:pt x="99974" y="368744"/>
                  </a:lnTo>
                  <a:lnTo>
                    <a:pt x="100037" y="370204"/>
                  </a:lnTo>
                  <a:lnTo>
                    <a:pt x="100164" y="371335"/>
                  </a:lnTo>
                  <a:lnTo>
                    <a:pt x="100571" y="372567"/>
                  </a:lnTo>
                  <a:lnTo>
                    <a:pt x="106360" y="381557"/>
                  </a:lnTo>
                  <a:lnTo>
                    <a:pt x="119342" y="388243"/>
                  </a:lnTo>
                  <a:lnTo>
                    <a:pt x="182562" y="388772"/>
                  </a:lnTo>
                  <a:lnTo>
                    <a:pt x="185851" y="389115"/>
                  </a:lnTo>
                  <a:lnTo>
                    <a:pt x="192671" y="389191"/>
                  </a:lnTo>
                  <a:lnTo>
                    <a:pt x="198653" y="384365"/>
                  </a:lnTo>
                  <a:lnTo>
                    <a:pt x="202260" y="381444"/>
                  </a:lnTo>
                  <a:lnTo>
                    <a:pt x="206590" y="375831"/>
                  </a:lnTo>
                  <a:lnTo>
                    <a:pt x="206590" y="365645"/>
                  </a:lnTo>
                  <a:lnTo>
                    <a:pt x="206590" y="208191"/>
                  </a:lnTo>
                  <a:lnTo>
                    <a:pt x="206590" y="202971"/>
                  </a:lnTo>
                  <a:lnTo>
                    <a:pt x="284632" y="202971"/>
                  </a:lnTo>
                  <a:lnTo>
                    <a:pt x="288124" y="202971"/>
                  </a:lnTo>
                  <a:lnTo>
                    <a:pt x="291541" y="202285"/>
                  </a:lnTo>
                  <a:lnTo>
                    <a:pt x="301917" y="200215"/>
                  </a:lnTo>
                  <a:lnTo>
                    <a:pt x="305650" y="193268"/>
                  </a:lnTo>
                  <a:lnTo>
                    <a:pt x="305650" y="187426"/>
                  </a:lnTo>
                  <a:lnTo>
                    <a:pt x="305650" y="183375"/>
                  </a:lnTo>
                  <a:lnTo>
                    <a:pt x="303987" y="179603"/>
                  </a:lnTo>
                  <a:lnTo>
                    <a:pt x="300748" y="176136"/>
                  </a:lnTo>
                  <a:lnTo>
                    <a:pt x="297789" y="172427"/>
                  </a:lnTo>
                  <a:lnTo>
                    <a:pt x="168338" y="8064"/>
                  </a:lnTo>
                  <a:lnTo>
                    <a:pt x="168071" y="7708"/>
                  </a:lnTo>
                  <a:lnTo>
                    <a:pt x="167754" y="7365"/>
                  </a:lnTo>
                  <a:lnTo>
                    <a:pt x="167411" y="7023"/>
                  </a:lnTo>
                  <a:lnTo>
                    <a:pt x="161493" y="1142"/>
                  </a:lnTo>
                  <a:lnTo>
                    <a:pt x="155448" y="0"/>
                  </a:lnTo>
                  <a:lnTo>
                    <a:pt x="151358" y="126"/>
                  </a:lnTo>
                  <a:lnTo>
                    <a:pt x="143040" y="304"/>
                  </a:lnTo>
                  <a:lnTo>
                    <a:pt x="137718" y="5740"/>
                  </a:lnTo>
                  <a:lnTo>
                    <a:pt x="136779" y="6819"/>
                  </a:lnTo>
                  <a:lnTo>
                    <a:pt x="127697" y="18653"/>
                  </a:lnTo>
                  <a:lnTo>
                    <a:pt x="118186" y="31034"/>
                  </a:lnTo>
                  <a:lnTo>
                    <a:pt x="88308" y="69847"/>
                  </a:lnTo>
                  <a:lnTo>
                    <a:pt x="59001" y="107771"/>
                  </a:lnTo>
                  <a:lnTo>
                    <a:pt x="33593" y="140449"/>
                  </a:lnTo>
                  <a:lnTo>
                    <a:pt x="8946" y="171411"/>
                  </a:lnTo>
                  <a:lnTo>
                    <a:pt x="4102" y="176352"/>
                  </a:lnTo>
                  <a:lnTo>
                    <a:pt x="1524" y="180517"/>
                  </a:lnTo>
                  <a:lnTo>
                    <a:pt x="520" y="184708"/>
                  </a:lnTo>
                  <a:lnTo>
                    <a:pt x="177" y="186080"/>
                  </a:lnTo>
                  <a:lnTo>
                    <a:pt x="0" y="187490"/>
                  </a:lnTo>
                  <a:lnTo>
                    <a:pt x="0" y="188887"/>
                  </a:lnTo>
                  <a:close/>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0" name="object 15"/>
            <p:cNvSpPr>
              <a:spLocks/>
            </p:cNvSpPr>
            <p:nvPr/>
          </p:nvSpPr>
          <p:spPr bwMode="auto">
            <a:xfrm>
              <a:off x="4220915" y="4631422"/>
              <a:ext cx="808168" cy="352886"/>
            </a:xfrm>
            <a:custGeom>
              <a:avLst/>
              <a:gdLst>
                <a:gd name="T0" fmla="*/ 157734 w 951611"/>
                <a:gd name="T1" fmla="*/ 0 h 416890"/>
                <a:gd name="T2" fmla="*/ 156720 w 951611"/>
                <a:gd name="T3" fmla="*/ 10809 h 416890"/>
                <a:gd name="T4" fmla="*/ 153783 w 951611"/>
                <a:gd name="T5" fmla="*/ 21064 h 416890"/>
                <a:gd name="T6" fmla="*/ 149073 w 951611"/>
                <a:gd name="T7" fmla="*/ 30626 h 416890"/>
                <a:gd name="T8" fmla="*/ 142738 w 951611"/>
                <a:gd name="T9" fmla="*/ 39359 h 416890"/>
                <a:gd name="T10" fmla="*/ 134934 w 951611"/>
                <a:gd name="T11" fmla="*/ 47125 h 416890"/>
                <a:gd name="T12" fmla="*/ 125814 w 951611"/>
                <a:gd name="T13" fmla="*/ 53786 h 416890"/>
                <a:gd name="T14" fmla="*/ 115523 w 951611"/>
                <a:gd name="T15" fmla="*/ 59205 h 416890"/>
                <a:gd name="T16" fmla="*/ 104216 w 951611"/>
                <a:gd name="T17" fmla="*/ 63247 h 416890"/>
                <a:gd name="T18" fmla="*/ 92046 w 951611"/>
                <a:gd name="T19" fmla="*/ 65772 h 416890"/>
                <a:gd name="T20" fmla="*/ 85684 w 951611"/>
                <a:gd name="T21" fmla="*/ 66424 h 416890"/>
                <a:gd name="T22" fmla="*/ 79162 w 951611"/>
                <a:gd name="T23" fmla="*/ 66644 h 416890"/>
                <a:gd name="T24" fmla="*/ 72634 w 951611"/>
                <a:gd name="T25" fmla="*/ 66424 h 416890"/>
                <a:gd name="T26" fmla="*/ 66258 w 951611"/>
                <a:gd name="T27" fmla="*/ 65772 h 416890"/>
                <a:gd name="T28" fmla="*/ 54042 w 951611"/>
                <a:gd name="T29" fmla="*/ 63247 h 416890"/>
                <a:gd name="T30" fmla="*/ 42670 w 951611"/>
                <a:gd name="T31" fmla="*/ 59205 h 416890"/>
                <a:gd name="T32" fmla="*/ 32299 w 951611"/>
                <a:gd name="T33" fmla="*/ 53786 h 416890"/>
                <a:gd name="T34" fmla="*/ 23090 w 951611"/>
                <a:gd name="T35" fmla="*/ 47125 h 416890"/>
                <a:gd name="T36" fmla="*/ 15199 w 951611"/>
                <a:gd name="T37" fmla="*/ 39359 h 416890"/>
                <a:gd name="T38" fmla="*/ 8787 w 951611"/>
                <a:gd name="T39" fmla="*/ 30626 h 416890"/>
                <a:gd name="T40" fmla="*/ 4011 w 951611"/>
                <a:gd name="T41" fmla="*/ 21064 h 416890"/>
                <a:gd name="T42" fmla="*/ 1030 w 951611"/>
                <a:gd name="T43" fmla="*/ 10809 h 416890"/>
                <a:gd name="T44" fmla="*/ 261 w 951611"/>
                <a:gd name="T45" fmla="*/ 5466 h 416890"/>
                <a:gd name="T46" fmla="*/ 0 w 951611"/>
                <a:gd name="T47" fmla="*/ 0 h 4168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51611" h="416890">
                  <a:moveTo>
                    <a:pt x="951611" y="0"/>
                  </a:moveTo>
                  <a:lnTo>
                    <a:pt x="945500" y="67620"/>
                  </a:lnTo>
                  <a:lnTo>
                    <a:pt x="927777" y="131768"/>
                  </a:lnTo>
                  <a:lnTo>
                    <a:pt x="899356" y="191583"/>
                  </a:lnTo>
                  <a:lnTo>
                    <a:pt x="861149" y="246208"/>
                  </a:lnTo>
                  <a:lnTo>
                    <a:pt x="814071" y="294784"/>
                  </a:lnTo>
                  <a:lnTo>
                    <a:pt x="759035" y="336453"/>
                  </a:lnTo>
                  <a:lnTo>
                    <a:pt x="696955" y="370356"/>
                  </a:lnTo>
                  <a:lnTo>
                    <a:pt x="628744" y="395636"/>
                  </a:lnTo>
                  <a:lnTo>
                    <a:pt x="555315" y="411433"/>
                  </a:lnTo>
                  <a:lnTo>
                    <a:pt x="516930" y="415508"/>
                  </a:lnTo>
                  <a:lnTo>
                    <a:pt x="477583" y="416890"/>
                  </a:lnTo>
                  <a:lnTo>
                    <a:pt x="438205" y="415508"/>
                  </a:lnTo>
                  <a:lnTo>
                    <a:pt x="399742" y="411433"/>
                  </a:lnTo>
                  <a:lnTo>
                    <a:pt x="326038" y="395636"/>
                  </a:lnTo>
                  <a:lnTo>
                    <a:pt x="257426" y="370356"/>
                  </a:lnTo>
                  <a:lnTo>
                    <a:pt x="194863" y="336453"/>
                  </a:lnTo>
                  <a:lnTo>
                    <a:pt x="139303" y="294784"/>
                  </a:lnTo>
                  <a:lnTo>
                    <a:pt x="91702" y="246208"/>
                  </a:lnTo>
                  <a:lnTo>
                    <a:pt x="53015" y="191583"/>
                  </a:lnTo>
                  <a:lnTo>
                    <a:pt x="24199" y="131768"/>
                  </a:lnTo>
                  <a:lnTo>
                    <a:pt x="6209" y="67620"/>
                  </a:lnTo>
                  <a:lnTo>
                    <a:pt x="1572" y="34190"/>
                  </a:lnTo>
                  <a:lnTo>
                    <a:pt x="0" y="0"/>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1" name="object 16"/>
            <p:cNvSpPr>
              <a:spLocks/>
            </p:cNvSpPr>
            <p:nvPr/>
          </p:nvSpPr>
          <p:spPr bwMode="auto">
            <a:xfrm>
              <a:off x="4985266" y="4631422"/>
              <a:ext cx="76679" cy="60170"/>
            </a:xfrm>
            <a:custGeom>
              <a:avLst/>
              <a:gdLst>
                <a:gd name="T0" fmla="*/ 14723 w 90436"/>
                <a:gd name="T1" fmla="*/ 8544 h 73139"/>
                <a:gd name="T2" fmla="*/ 8033 w 90436"/>
                <a:gd name="T3" fmla="*/ 0 h 73139"/>
                <a:gd name="T4" fmla="*/ 0 w 90436"/>
                <a:gd name="T5" fmla="*/ 7260 h 73139"/>
                <a:gd name="T6" fmla="*/ 0 60000 65536"/>
                <a:gd name="T7" fmla="*/ 0 60000 65536"/>
                <a:gd name="T8" fmla="*/ 0 60000 65536"/>
              </a:gdLst>
              <a:ahLst/>
              <a:cxnLst>
                <a:cxn ang="T6">
                  <a:pos x="T0" y="T1"/>
                </a:cxn>
                <a:cxn ang="T7">
                  <a:pos x="T2" y="T3"/>
                </a:cxn>
                <a:cxn ang="T8">
                  <a:pos x="T4" y="T5"/>
                </a:cxn>
              </a:cxnLst>
              <a:rect l="0" t="0" r="r" b="b"/>
              <a:pathLst>
                <a:path w="90436" h="73139">
                  <a:moveTo>
                    <a:pt x="90436" y="73139"/>
                  </a:moveTo>
                  <a:lnTo>
                    <a:pt x="49339" y="0"/>
                  </a:lnTo>
                  <a:lnTo>
                    <a:pt x="0" y="62141"/>
                  </a:lnTo>
                </a:path>
              </a:pathLst>
            </a:custGeom>
            <a:noFill/>
            <a:ln w="12699">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2" name="object 17"/>
            <p:cNvSpPr>
              <a:spLocks/>
            </p:cNvSpPr>
            <p:nvPr/>
          </p:nvSpPr>
          <p:spPr bwMode="auto">
            <a:xfrm>
              <a:off x="4185618" y="4631422"/>
              <a:ext cx="76678" cy="60170"/>
            </a:xfrm>
            <a:custGeom>
              <a:avLst/>
              <a:gdLst>
                <a:gd name="T0" fmla="*/ 0 w 90500"/>
                <a:gd name="T1" fmla="*/ 8544 h 73139"/>
                <a:gd name="T2" fmla="*/ 6649 w 90500"/>
                <a:gd name="T3" fmla="*/ 0 h 73139"/>
                <a:gd name="T4" fmla="*/ 14619 w 90500"/>
                <a:gd name="T5" fmla="*/ 7260 h 73139"/>
                <a:gd name="T6" fmla="*/ 0 60000 65536"/>
                <a:gd name="T7" fmla="*/ 0 60000 65536"/>
                <a:gd name="T8" fmla="*/ 0 60000 65536"/>
              </a:gdLst>
              <a:ahLst/>
              <a:cxnLst>
                <a:cxn ang="T6">
                  <a:pos x="T0" y="T1"/>
                </a:cxn>
                <a:cxn ang="T7">
                  <a:pos x="T2" y="T3"/>
                </a:cxn>
                <a:cxn ang="T8">
                  <a:pos x="T4" y="T5"/>
                </a:cxn>
              </a:cxnLst>
              <a:rect l="0" t="0" r="r" b="b"/>
              <a:pathLst>
                <a:path w="90500" h="73139">
                  <a:moveTo>
                    <a:pt x="0" y="73139"/>
                  </a:moveTo>
                  <a:lnTo>
                    <a:pt x="41160" y="0"/>
                  </a:lnTo>
                  <a:lnTo>
                    <a:pt x="90500" y="62141"/>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3" name="object 18"/>
            <p:cNvSpPr txBox="1">
              <a:spLocks noChangeArrowheads="1"/>
            </p:cNvSpPr>
            <p:nvPr/>
          </p:nvSpPr>
          <p:spPr bwMode="auto">
            <a:xfrm>
              <a:off x="5003523" y="3340218"/>
              <a:ext cx="1864629" cy="113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500" b="1">
                  <a:solidFill>
                    <a:srgbClr val="E97437"/>
                  </a:solidFill>
                  <a:latin typeface="微軟正黑體" pitchFamily="34" charset="-120"/>
                  <a:ea typeface="微軟正黑體" pitchFamily="34" charset="-120"/>
                </a:rPr>
                <a:t>市場開拓</a:t>
              </a:r>
              <a:endParaRPr kumimoji="0" lang="zh-TW" altLang="en-US" sz="1500" b="1">
                <a:solidFill>
                  <a:srgbClr val="000000"/>
                </a:solidFill>
                <a:latin typeface="微軟正黑體" pitchFamily="34" charset="-120"/>
                <a:ea typeface="微軟正黑體" pitchFamily="34" charset="-120"/>
              </a:endParaRPr>
            </a:p>
            <a:p>
              <a:pPr algn="ctr" eaLnBrk="1" hangingPunct="1">
                <a:lnSpc>
                  <a:spcPts val="638"/>
                </a:lnSpc>
                <a:spcBef>
                  <a:spcPts val="25"/>
                </a:spcBef>
              </a:pPr>
              <a:endParaRPr kumimoji="0" lang="zh-TW" altLang="en-US" sz="700" b="1">
                <a:solidFill>
                  <a:srgbClr val="000000"/>
                </a:solidFill>
                <a:latin typeface="微軟正黑體" pitchFamily="34" charset="-120"/>
                <a:ea typeface="微軟正黑體" pitchFamily="34" charset="-120"/>
              </a:endParaRPr>
            </a:p>
            <a:p>
              <a:pPr algn="ctr" eaLnBrk="1" hangingPunct="1"/>
              <a:r>
                <a:rPr kumimoji="0" lang="zh-TW" altLang="en-US" b="1">
                  <a:solidFill>
                    <a:srgbClr val="404040"/>
                  </a:solidFill>
                  <a:latin typeface="微軟正黑體" pitchFamily="34" charset="-120"/>
                  <a:ea typeface="微軟正黑體" pitchFamily="34" charset="-120"/>
                </a:rPr>
                <a:t>客戶關係管理</a:t>
              </a:r>
            </a:p>
            <a:p>
              <a:pPr algn="ctr" eaLnBrk="1" hangingPunct="1">
                <a:spcBef>
                  <a:spcPts val="213"/>
                </a:spcBef>
              </a:pPr>
              <a:r>
                <a:rPr kumimoji="0" lang="zh-TW" altLang="en-US" b="1">
                  <a:solidFill>
                    <a:srgbClr val="E97437"/>
                  </a:solidFill>
                  <a:latin typeface="微軟正黑體" pitchFamily="34" charset="-120"/>
                  <a:ea typeface="微軟正黑體" pitchFamily="34" charset="-120"/>
                </a:rPr>
                <a:t>（多語言國際版）</a:t>
              </a:r>
              <a:endParaRPr kumimoji="0" lang="zh-TW" altLang="en-US" b="1">
                <a:solidFill>
                  <a:srgbClr val="000000"/>
                </a:solidFill>
                <a:latin typeface="微軟正黑體" pitchFamily="34" charset="-120"/>
                <a:ea typeface="微軟正黑體" pitchFamily="34" charset="-120"/>
              </a:endParaRPr>
            </a:p>
          </p:txBody>
        </p:sp>
        <p:sp>
          <p:nvSpPr>
            <p:cNvPr id="28704" name="object 19"/>
            <p:cNvSpPr txBox="1">
              <a:spLocks noChangeArrowheads="1"/>
            </p:cNvSpPr>
            <p:nvPr/>
          </p:nvSpPr>
          <p:spPr bwMode="auto">
            <a:xfrm>
              <a:off x="3575841" y="2592165"/>
              <a:ext cx="2076408" cy="13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938">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rgbClr val="FFFFFF"/>
                  </a:solidFill>
                  <a:latin typeface="微軟正黑體" pitchFamily="34" charset="-120"/>
                  <a:ea typeface="微軟正黑體" pitchFamily="34" charset="-120"/>
                </a:rPr>
                <a:t>多系統單一簽入</a:t>
              </a:r>
              <a:r>
                <a:rPr kumimoji="0" lang="zh-TW" altLang="zh-TW" b="1">
                  <a:solidFill>
                    <a:srgbClr val="FFFFFF"/>
                  </a:solidFill>
                  <a:latin typeface="微軟正黑體" pitchFamily="34" charset="-120"/>
                  <a:ea typeface="微軟正黑體" pitchFamily="34" charset="-120"/>
                </a:rPr>
                <a:t>(SSO)</a:t>
              </a:r>
              <a:endParaRPr kumimoji="0" lang="en-US" altLang="zh-TW" b="1">
                <a:solidFill>
                  <a:srgbClr val="FFFFFF"/>
                </a:solidFill>
                <a:latin typeface="微軟正黑體" pitchFamily="34" charset="-120"/>
                <a:ea typeface="微軟正黑體" pitchFamily="34" charset="-120"/>
              </a:endParaRPr>
            </a:p>
            <a:p>
              <a:pPr algn="ctr" eaLnBrk="1" hangingPunct="1">
                <a:spcBef>
                  <a:spcPts val="1200"/>
                </a:spcBef>
              </a:pPr>
              <a:r>
                <a:rPr kumimoji="0" lang="zh-TW" altLang="en-US" sz="1600" b="1">
                  <a:solidFill>
                    <a:srgbClr val="FFFFFF"/>
                  </a:solidFill>
                  <a:latin typeface="微軟正黑體" pitchFamily="34" charset="-120"/>
                  <a:ea typeface="微軟正黑體" pitchFamily="34" charset="-120"/>
                </a:rPr>
                <a:t>提供使用者</a:t>
              </a:r>
              <a:endParaRPr kumimoji="0" lang="en-US" altLang="zh-TW" sz="1600" b="1">
                <a:solidFill>
                  <a:srgbClr val="FFFFFF"/>
                </a:solidFill>
                <a:latin typeface="微軟正黑體" pitchFamily="34" charset="-120"/>
                <a:ea typeface="微軟正黑體" pitchFamily="34" charset="-120"/>
              </a:endParaRPr>
            </a:p>
            <a:p>
              <a:pPr algn="ctr" eaLnBrk="1" hangingPunct="1"/>
              <a:r>
                <a:rPr kumimoji="0" lang="zh-TW" altLang="en-US" sz="1600" b="1">
                  <a:solidFill>
                    <a:srgbClr val="FFFFFF"/>
                  </a:solidFill>
                  <a:latin typeface="微軟正黑體" pitchFamily="34" charset="-120"/>
                  <a:ea typeface="微軟正黑體" pitchFamily="34" charset="-120"/>
                </a:rPr>
                <a:t>切換系統使用</a:t>
              </a:r>
              <a:endParaRPr kumimoji="0" lang="zh-TW" altLang="en-US" sz="1600" b="1">
                <a:solidFill>
                  <a:srgbClr val="000000"/>
                </a:solidFill>
                <a:latin typeface="微軟正黑體" pitchFamily="34" charset="-120"/>
                <a:ea typeface="微軟正黑體" pitchFamily="34" charset="-120"/>
              </a:endParaRPr>
            </a:p>
          </p:txBody>
        </p:sp>
        <p:sp>
          <p:nvSpPr>
            <p:cNvPr id="28705" name="object 20"/>
            <p:cNvSpPr txBox="1">
              <a:spLocks noChangeArrowheads="1"/>
            </p:cNvSpPr>
            <p:nvPr/>
          </p:nvSpPr>
          <p:spPr bwMode="auto">
            <a:xfrm>
              <a:off x="2128685" y="3195487"/>
              <a:ext cx="2306443" cy="144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500" b="1">
                  <a:solidFill>
                    <a:srgbClr val="E97437"/>
                  </a:solidFill>
                  <a:latin typeface="微軟正黑體" pitchFamily="34" charset="-120"/>
                  <a:ea typeface="微軟正黑體" pitchFamily="34" charset="-120"/>
                </a:rPr>
                <a:t>營運效能與</a:t>
              </a:r>
            </a:p>
            <a:p>
              <a:pPr algn="ctr" eaLnBrk="1" hangingPunct="1"/>
              <a:r>
                <a:rPr kumimoji="0" lang="zh-TW" altLang="en-US" sz="1500" b="1">
                  <a:solidFill>
                    <a:srgbClr val="E97437"/>
                  </a:solidFill>
                  <a:latin typeface="微軟正黑體" pitchFamily="34" charset="-120"/>
                  <a:ea typeface="微軟正黑體" pitchFamily="34" charset="-120"/>
                </a:rPr>
                <a:t>智慧資產管理</a:t>
              </a:r>
              <a:endParaRPr kumimoji="0" lang="zh-TW" altLang="zh-TW" sz="1500" b="1">
                <a:solidFill>
                  <a:srgbClr val="000000"/>
                </a:solidFill>
                <a:latin typeface="微軟正黑體" pitchFamily="34" charset="-120"/>
                <a:ea typeface="微軟正黑體" pitchFamily="34" charset="-120"/>
              </a:endParaRPr>
            </a:p>
            <a:p>
              <a:pPr algn="ctr" eaLnBrk="1" hangingPunct="1"/>
              <a:endParaRPr kumimoji="0" lang="zh-TW" altLang="zh-TW" sz="500" b="1">
                <a:solidFill>
                  <a:srgbClr val="000000"/>
                </a:solidFill>
                <a:latin typeface="微軟正黑體" pitchFamily="34" charset="-120"/>
                <a:ea typeface="微軟正黑體" pitchFamily="34" charset="-120"/>
              </a:endParaRPr>
            </a:p>
            <a:p>
              <a:pPr algn="ctr" eaLnBrk="1" hangingPunct="1"/>
              <a:r>
                <a:rPr kumimoji="0" lang="zh-TW" altLang="en-US" sz="1700" b="1">
                  <a:solidFill>
                    <a:srgbClr val="404040"/>
                  </a:solidFill>
                  <a:latin typeface="微軟正黑體" pitchFamily="34" charset="-120"/>
                  <a:ea typeface="微軟正黑體" pitchFamily="34" charset="-120"/>
                </a:rPr>
                <a:t>表單</a:t>
              </a:r>
              <a:r>
                <a:rPr kumimoji="0" lang="zh-TW" altLang="zh-TW" sz="1700" b="1">
                  <a:solidFill>
                    <a:srgbClr val="404040"/>
                  </a:solidFill>
                  <a:latin typeface="微軟正黑體" pitchFamily="34" charset="-120"/>
                  <a:ea typeface="微軟正黑體" pitchFamily="34" charset="-120"/>
                </a:rPr>
                <a:t>/</a:t>
              </a:r>
              <a:r>
                <a:rPr kumimoji="0" lang="zh-TW" altLang="en-US" sz="1700" b="1">
                  <a:solidFill>
                    <a:srgbClr val="404040"/>
                  </a:solidFill>
                  <a:latin typeface="微軟正黑體" pitchFamily="34" charset="-120"/>
                  <a:ea typeface="微軟正黑體" pitchFamily="34" charset="-120"/>
                </a:rPr>
                <a:t>文件、企業</a:t>
              </a:r>
            </a:p>
            <a:p>
              <a:pPr algn="ctr" eaLnBrk="1" hangingPunct="1"/>
              <a:r>
                <a:rPr kumimoji="0" lang="zh-TW" altLang="en-US" sz="1700" b="1">
                  <a:solidFill>
                    <a:srgbClr val="404040"/>
                  </a:solidFill>
                  <a:latin typeface="微軟正黑體" pitchFamily="34" charset="-120"/>
                  <a:ea typeface="微軟正黑體" pitchFamily="34" charset="-120"/>
                </a:rPr>
                <a:t>知識社群、會議工作管理</a:t>
              </a:r>
              <a:endParaRPr kumimoji="0" lang="zh-TW" altLang="zh-TW" sz="1700" b="1">
                <a:solidFill>
                  <a:srgbClr val="404040"/>
                </a:solidFill>
                <a:latin typeface="微軟正黑體" pitchFamily="34" charset="-120"/>
                <a:ea typeface="微軟正黑體" pitchFamily="34" charset="-120"/>
              </a:endParaRPr>
            </a:p>
            <a:p>
              <a:pPr algn="ctr" eaLnBrk="1" hangingPunct="1">
                <a:spcBef>
                  <a:spcPts val="213"/>
                </a:spcBef>
              </a:pPr>
              <a:r>
                <a:rPr kumimoji="0" lang="zh-TW" altLang="en-US" b="1">
                  <a:solidFill>
                    <a:srgbClr val="E97437"/>
                  </a:solidFill>
                  <a:latin typeface="微軟正黑體" pitchFamily="34" charset="-120"/>
                  <a:ea typeface="微軟正黑體" pitchFamily="34" charset="-120"/>
                </a:rPr>
                <a:t>（多語言國際版）</a:t>
              </a:r>
              <a:endParaRPr kumimoji="0" lang="zh-TW" altLang="en-US" sz="1200" b="1">
                <a:solidFill>
                  <a:srgbClr val="000000"/>
                </a:solidFill>
                <a:latin typeface="微軟正黑體" pitchFamily="34" charset="-120"/>
                <a:ea typeface="微軟正黑體" pitchFamily="34" charset="-120"/>
              </a:endParaRPr>
            </a:p>
          </p:txBody>
        </p:sp>
        <p:sp>
          <p:nvSpPr>
            <p:cNvPr id="28706" name="object 21"/>
            <p:cNvSpPr>
              <a:spLocks/>
            </p:cNvSpPr>
            <p:nvPr/>
          </p:nvSpPr>
          <p:spPr bwMode="auto">
            <a:xfrm>
              <a:off x="2917379" y="1946564"/>
              <a:ext cx="573263" cy="738295"/>
            </a:xfrm>
            <a:custGeom>
              <a:avLst/>
              <a:gdLst>
                <a:gd name="T0" fmla="*/ 31490 w 675643"/>
                <a:gd name="T1" fmla="*/ 140983 h 871237"/>
                <a:gd name="T2" fmla="*/ 22445 w 675643"/>
                <a:gd name="T3" fmla="*/ 134569 h 871237"/>
                <a:gd name="T4" fmla="*/ 14861 w 675643"/>
                <a:gd name="T5" fmla="*/ 126823 h 871237"/>
                <a:gd name="T6" fmla="*/ 8782 w 675643"/>
                <a:gd name="T7" fmla="*/ 117942 h 871237"/>
                <a:gd name="T8" fmla="*/ 4251 w 675643"/>
                <a:gd name="T9" fmla="*/ 108125 h 871237"/>
                <a:gd name="T10" fmla="*/ 1315 w 675643"/>
                <a:gd name="T11" fmla="*/ 97568 h 871237"/>
                <a:gd name="T12" fmla="*/ 19 w 675643"/>
                <a:gd name="T13" fmla="*/ 86471 h 871237"/>
                <a:gd name="T14" fmla="*/ 0 w 675643"/>
                <a:gd name="T15" fmla="*/ 80781 h 871237"/>
                <a:gd name="T16" fmla="*/ 408 w 675643"/>
                <a:gd name="T17" fmla="*/ 75031 h 871237"/>
                <a:gd name="T18" fmla="*/ 2525 w 675643"/>
                <a:gd name="T19" fmla="*/ 63446 h 871237"/>
                <a:gd name="T20" fmla="*/ 6418 w 675643"/>
                <a:gd name="T21" fmla="*/ 51914 h 871237"/>
                <a:gd name="T22" fmla="*/ 9043 w 675643"/>
                <a:gd name="T23" fmla="*/ 46230 h 871237"/>
                <a:gd name="T24" fmla="*/ 12129 w 675643"/>
                <a:gd name="T25" fmla="*/ 40633 h 871237"/>
                <a:gd name="T26" fmla="*/ 15608 w 675643"/>
                <a:gd name="T27" fmla="*/ 35261 h 871237"/>
                <a:gd name="T28" fmla="*/ 19391 w 675643"/>
                <a:gd name="T29" fmla="*/ 30236 h 871237"/>
                <a:gd name="T30" fmla="*/ 27767 w 675643"/>
                <a:gd name="T31" fmla="*/ 21265 h 871237"/>
                <a:gd name="T32" fmla="*/ 37061 w 675643"/>
                <a:gd name="T33" fmla="*/ 13783 h 871237"/>
                <a:gd name="T34" fmla="*/ 47068 w 675643"/>
                <a:gd name="T35" fmla="*/ 7852 h 871237"/>
                <a:gd name="T36" fmla="*/ 57587 w 675643"/>
                <a:gd name="T37" fmla="*/ 3537 h 871237"/>
                <a:gd name="T38" fmla="*/ 68420 w 675643"/>
                <a:gd name="T39" fmla="*/ 899 h 871237"/>
                <a:gd name="T40" fmla="*/ 79363 w 675643"/>
                <a:gd name="T41" fmla="*/ 0 h 871237"/>
                <a:gd name="T42" fmla="*/ 84813 w 675643"/>
                <a:gd name="T43" fmla="*/ 221 h 871237"/>
                <a:gd name="T44" fmla="*/ 90216 w 675643"/>
                <a:gd name="T45" fmla="*/ 903 h 871237"/>
                <a:gd name="T46" fmla="*/ 95545 w 675643"/>
                <a:gd name="T47" fmla="*/ 2050 h 871237"/>
                <a:gd name="T48" fmla="*/ 100777 w 675643"/>
                <a:gd name="T49" fmla="*/ 3671 h 871237"/>
                <a:gd name="T50" fmla="*/ 105886 w 675643"/>
                <a:gd name="T51" fmla="*/ 5773 h 871237"/>
                <a:gd name="T52" fmla="*/ 110846 w 675643"/>
                <a:gd name="T53" fmla="*/ 8365 h 871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5643" h="871237">
                  <a:moveTo>
                    <a:pt x="191938" y="871237"/>
                  </a:moveTo>
                  <a:lnTo>
                    <a:pt x="136813" y="831602"/>
                  </a:lnTo>
                  <a:lnTo>
                    <a:pt x="90584" y="783732"/>
                  </a:lnTo>
                  <a:lnTo>
                    <a:pt x="53526" y="728850"/>
                  </a:lnTo>
                  <a:lnTo>
                    <a:pt x="25913" y="668180"/>
                  </a:lnTo>
                  <a:lnTo>
                    <a:pt x="8018" y="602944"/>
                  </a:lnTo>
                  <a:lnTo>
                    <a:pt x="117" y="534367"/>
                  </a:lnTo>
                  <a:lnTo>
                    <a:pt x="0" y="499208"/>
                  </a:lnTo>
                  <a:lnTo>
                    <a:pt x="2483" y="463671"/>
                  </a:lnTo>
                  <a:lnTo>
                    <a:pt x="15391" y="392081"/>
                  </a:lnTo>
                  <a:lnTo>
                    <a:pt x="39115" y="320819"/>
                  </a:lnTo>
                  <a:lnTo>
                    <a:pt x="55119" y="285693"/>
                  </a:lnTo>
                  <a:lnTo>
                    <a:pt x="73930" y="251108"/>
                  </a:lnTo>
                  <a:lnTo>
                    <a:pt x="95133" y="217901"/>
                  </a:lnTo>
                  <a:lnTo>
                    <a:pt x="118191" y="186850"/>
                  </a:lnTo>
                  <a:lnTo>
                    <a:pt x="169255" y="131410"/>
                  </a:lnTo>
                  <a:lnTo>
                    <a:pt x="225898" y="85174"/>
                  </a:lnTo>
                  <a:lnTo>
                    <a:pt x="286894" y="48529"/>
                  </a:lnTo>
                  <a:lnTo>
                    <a:pt x="351017" y="21861"/>
                  </a:lnTo>
                  <a:lnTo>
                    <a:pt x="417041" y="5555"/>
                  </a:lnTo>
                  <a:lnTo>
                    <a:pt x="483741" y="0"/>
                  </a:lnTo>
                  <a:lnTo>
                    <a:pt x="516962" y="1373"/>
                  </a:lnTo>
                  <a:lnTo>
                    <a:pt x="549892" y="5580"/>
                  </a:lnTo>
                  <a:lnTo>
                    <a:pt x="582378" y="12666"/>
                  </a:lnTo>
                  <a:lnTo>
                    <a:pt x="614268" y="22682"/>
                  </a:lnTo>
                  <a:lnTo>
                    <a:pt x="645407" y="35675"/>
                  </a:lnTo>
                  <a:lnTo>
                    <a:pt x="675643" y="51693"/>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7" name="object 22"/>
            <p:cNvSpPr>
              <a:spLocks/>
            </p:cNvSpPr>
            <p:nvPr/>
          </p:nvSpPr>
          <p:spPr bwMode="auto">
            <a:xfrm>
              <a:off x="3009880" y="2621437"/>
              <a:ext cx="70593" cy="63422"/>
            </a:xfrm>
            <a:custGeom>
              <a:avLst/>
              <a:gdLst>
                <a:gd name="T0" fmla="*/ 0 w 83896"/>
                <a:gd name="T1" fmla="*/ 13031 h 74117"/>
                <a:gd name="T2" fmla="*/ 12559 w 83896"/>
                <a:gd name="T3" fmla="*/ 13349 h 74117"/>
                <a:gd name="T4" fmla="*/ 8298 w 83896"/>
                <a:gd name="T5" fmla="*/ 0 h 74117"/>
                <a:gd name="T6" fmla="*/ 0 60000 65536"/>
                <a:gd name="T7" fmla="*/ 0 60000 65536"/>
                <a:gd name="T8" fmla="*/ 0 60000 65536"/>
              </a:gdLst>
              <a:ahLst/>
              <a:cxnLst>
                <a:cxn ang="T6">
                  <a:pos x="T0" y="T1"/>
                </a:cxn>
                <a:cxn ang="T7">
                  <a:pos x="T2" y="T3"/>
                </a:cxn>
                <a:cxn ang="T8">
                  <a:pos x="T4" y="T5"/>
                </a:cxn>
              </a:cxnLst>
              <a:rect l="0" t="0" r="r" b="b"/>
              <a:pathLst>
                <a:path w="83896" h="74117">
                  <a:moveTo>
                    <a:pt x="0" y="72351"/>
                  </a:moveTo>
                  <a:lnTo>
                    <a:pt x="83896" y="74117"/>
                  </a:lnTo>
                  <a:lnTo>
                    <a:pt x="55435" y="0"/>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8" name="object 23"/>
            <p:cNvSpPr>
              <a:spLocks/>
            </p:cNvSpPr>
            <p:nvPr/>
          </p:nvSpPr>
          <p:spPr bwMode="auto">
            <a:xfrm>
              <a:off x="3422484" y="1930302"/>
              <a:ext cx="68159" cy="68300"/>
            </a:xfrm>
            <a:custGeom>
              <a:avLst/>
              <a:gdLst>
                <a:gd name="T0" fmla="*/ 7670 w 78549"/>
                <a:gd name="T1" fmla="*/ 0 h 83540"/>
                <a:gd name="T2" fmla="*/ 16495 w 78549"/>
                <a:gd name="T3" fmla="*/ 7917 h 83540"/>
                <a:gd name="T4" fmla="*/ 0 w 78549"/>
                <a:gd name="T5" fmla="*/ 9114 h 83540"/>
                <a:gd name="T6" fmla="*/ 0 60000 65536"/>
                <a:gd name="T7" fmla="*/ 0 60000 65536"/>
                <a:gd name="T8" fmla="*/ 0 60000 65536"/>
              </a:gdLst>
              <a:ahLst/>
              <a:cxnLst>
                <a:cxn ang="T6">
                  <a:pos x="T0" y="T1"/>
                </a:cxn>
                <a:cxn ang="T7">
                  <a:pos x="T2" y="T3"/>
                </a:cxn>
                <a:cxn ang="T8">
                  <a:pos x="T4" y="T5"/>
                </a:cxn>
              </a:cxnLst>
              <a:rect l="0" t="0" r="r" b="b"/>
              <a:pathLst>
                <a:path w="78549" h="83540">
                  <a:moveTo>
                    <a:pt x="36525" y="0"/>
                  </a:moveTo>
                  <a:lnTo>
                    <a:pt x="78549" y="72580"/>
                  </a:lnTo>
                  <a:lnTo>
                    <a:pt x="0" y="83540"/>
                  </a:lnTo>
                </a:path>
              </a:pathLst>
            </a:custGeom>
            <a:noFill/>
            <a:ln w="12699">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09" name="object 24"/>
            <p:cNvSpPr>
              <a:spLocks/>
            </p:cNvSpPr>
            <p:nvPr/>
          </p:nvSpPr>
          <p:spPr bwMode="auto">
            <a:xfrm>
              <a:off x="5739881" y="1946564"/>
              <a:ext cx="572047" cy="738295"/>
            </a:xfrm>
            <a:custGeom>
              <a:avLst/>
              <a:gdLst>
                <a:gd name="T0" fmla="*/ 77486 w 675678"/>
                <a:gd name="T1" fmla="*/ 140983 h 871237"/>
                <a:gd name="T2" fmla="*/ 86314 w 675678"/>
                <a:gd name="T3" fmla="*/ 134569 h 871237"/>
                <a:gd name="T4" fmla="*/ 93717 w 675678"/>
                <a:gd name="T5" fmla="*/ 126823 h 871237"/>
                <a:gd name="T6" fmla="*/ 99654 w 675678"/>
                <a:gd name="T7" fmla="*/ 117942 h 871237"/>
                <a:gd name="T8" fmla="*/ 104078 w 675678"/>
                <a:gd name="T9" fmla="*/ 108125 h 871237"/>
                <a:gd name="T10" fmla="*/ 106944 w 675678"/>
                <a:gd name="T11" fmla="*/ 97568 h 871237"/>
                <a:gd name="T12" fmla="*/ 108212 w 675678"/>
                <a:gd name="T13" fmla="*/ 86471 h 871237"/>
                <a:gd name="T14" fmla="*/ 108231 w 675678"/>
                <a:gd name="T15" fmla="*/ 80781 h 871237"/>
                <a:gd name="T16" fmla="*/ 107834 w 675678"/>
                <a:gd name="T17" fmla="*/ 75031 h 871237"/>
                <a:gd name="T18" fmla="*/ 105767 w 675678"/>
                <a:gd name="T19" fmla="*/ 63446 h 871237"/>
                <a:gd name="T20" fmla="*/ 101969 w 675678"/>
                <a:gd name="T21" fmla="*/ 51914 h 871237"/>
                <a:gd name="T22" fmla="*/ 99406 w 675678"/>
                <a:gd name="T23" fmla="*/ 46230 h 871237"/>
                <a:gd name="T24" fmla="*/ 96394 w 675678"/>
                <a:gd name="T25" fmla="*/ 40633 h 871237"/>
                <a:gd name="T26" fmla="*/ 92994 w 675678"/>
                <a:gd name="T27" fmla="*/ 35261 h 871237"/>
                <a:gd name="T28" fmla="*/ 89300 w 675678"/>
                <a:gd name="T29" fmla="*/ 30236 h 871237"/>
                <a:gd name="T30" fmla="*/ 81117 w 675678"/>
                <a:gd name="T31" fmla="*/ 21265 h 871237"/>
                <a:gd name="T32" fmla="*/ 72043 w 675678"/>
                <a:gd name="T33" fmla="*/ 13783 h 871237"/>
                <a:gd name="T34" fmla="*/ 62271 w 675678"/>
                <a:gd name="T35" fmla="*/ 7852 h 871237"/>
                <a:gd name="T36" fmla="*/ 51999 w 675678"/>
                <a:gd name="T37" fmla="*/ 3537 h 871237"/>
                <a:gd name="T38" fmla="*/ 41422 w 675678"/>
                <a:gd name="T39" fmla="*/ 899 h 871237"/>
                <a:gd name="T40" fmla="*/ 30738 w 675678"/>
                <a:gd name="T41" fmla="*/ 0 h 871237"/>
                <a:gd name="T42" fmla="*/ 25417 w 675678"/>
                <a:gd name="T43" fmla="*/ 221 h 871237"/>
                <a:gd name="T44" fmla="*/ 20141 w 675678"/>
                <a:gd name="T45" fmla="*/ 903 h 871237"/>
                <a:gd name="T46" fmla="*/ 14939 w 675678"/>
                <a:gd name="T47" fmla="*/ 2050 h 871237"/>
                <a:gd name="T48" fmla="*/ 9830 w 675678"/>
                <a:gd name="T49" fmla="*/ 3671 h 871237"/>
                <a:gd name="T50" fmla="*/ 4843 w 675678"/>
                <a:gd name="T51" fmla="*/ 5773 h 871237"/>
                <a:gd name="T52" fmla="*/ 0 w 675678"/>
                <a:gd name="T53" fmla="*/ 8365 h 871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5678" h="871237">
                  <a:moveTo>
                    <a:pt x="483742" y="871237"/>
                  </a:moveTo>
                  <a:lnTo>
                    <a:pt x="538852" y="831602"/>
                  </a:lnTo>
                  <a:lnTo>
                    <a:pt x="585073" y="783732"/>
                  </a:lnTo>
                  <a:lnTo>
                    <a:pt x="622130" y="728850"/>
                  </a:lnTo>
                  <a:lnTo>
                    <a:pt x="649746" y="668180"/>
                  </a:lnTo>
                  <a:lnTo>
                    <a:pt x="667646" y="602944"/>
                  </a:lnTo>
                  <a:lnTo>
                    <a:pt x="675556" y="534367"/>
                  </a:lnTo>
                  <a:lnTo>
                    <a:pt x="675678" y="499208"/>
                  </a:lnTo>
                  <a:lnTo>
                    <a:pt x="673200" y="463671"/>
                  </a:lnTo>
                  <a:lnTo>
                    <a:pt x="660301" y="392081"/>
                  </a:lnTo>
                  <a:lnTo>
                    <a:pt x="636585" y="320819"/>
                  </a:lnTo>
                  <a:lnTo>
                    <a:pt x="620584" y="285693"/>
                  </a:lnTo>
                  <a:lnTo>
                    <a:pt x="601776" y="251108"/>
                  </a:lnTo>
                  <a:lnTo>
                    <a:pt x="580562" y="217901"/>
                  </a:lnTo>
                  <a:lnTo>
                    <a:pt x="557495" y="186850"/>
                  </a:lnTo>
                  <a:lnTo>
                    <a:pt x="506413" y="131410"/>
                  </a:lnTo>
                  <a:lnTo>
                    <a:pt x="449758" y="85174"/>
                  </a:lnTo>
                  <a:lnTo>
                    <a:pt x="388753" y="48529"/>
                  </a:lnTo>
                  <a:lnTo>
                    <a:pt x="324624" y="21861"/>
                  </a:lnTo>
                  <a:lnTo>
                    <a:pt x="258596" y="5555"/>
                  </a:lnTo>
                  <a:lnTo>
                    <a:pt x="191895" y="0"/>
                  </a:lnTo>
                  <a:lnTo>
                    <a:pt x="158674" y="1373"/>
                  </a:lnTo>
                  <a:lnTo>
                    <a:pt x="125745" y="5580"/>
                  </a:lnTo>
                  <a:lnTo>
                    <a:pt x="93260" y="12666"/>
                  </a:lnTo>
                  <a:lnTo>
                    <a:pt x="61371" y="22682"/>
                  </a:lnTo>
                  <a:lnTo>
                    <a:pt x="30234" y="35675"/>
                  </a:lnTo>
                  <a:lnTo>
                    <a:pt x="0" y="51693"/>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10" name="object 25"/>
            <p:cNvSpPr>
              <a:spLocks/>
            </p:cNvSpPr>
            <p:nvPr/>
          </p:nvSpPr>
          <p:spPr bwMode="auto">
            <a:xfrm>
              <a:off x="6150051" y="2621437"/>
              <a:ext cx="71810" cy="63422"/>
            </a:xfrm>
            <a:custGeom>
              <a:avLst/>
              <a:gdLst>
                <a:gd name="T0" fmla="*/ 15182 w 83883"/>
                <a:gd name="T1" fmla="*/ 13031 h 74117"/>
                <a:gd name="T2" fmla="*/ 0 w 83883"/>
                <a:gd name="T3" fmla="*/ 13349 h 74117"/>
                <a:gd name="T4" fmla="*/ 5154 w 83883"/>
                <a:gd name="T5" fmla="*/ 0 h 74117"/>
                <a:gd name="T6" fmla="*/ 0 60000 65536"/>
                <a:gd name="T7" fmla="*/ 0 60000 65536"/>
                <a:gd name="T8" fmla="*/ 0 60000 65536"/>
              </a:gdLst>
              <a:ahLst/>
              <a:cxnLst>
                <a:cxn ang="T6">
                  <a:pos x="T0" y="T1"/>
                </a:cxn>
                <a:cxn ang="T7">
                  <a:pos x="T2" y="T3"/>
                </a:cxn>
                <a:cxn ang="T8">
                  <a:pos x="T4" y="T5"/>
                </a:cxn>
              </a:cxnLst>
              <a:rect l="0" t="0" r="r" b="b"/>
              <a:pathLst>
                <a:path w="83883" h="74117">
                  <a:moveTo>
                    <a:pt x="83883" y="72351"/>
                  </a:moveTo>
                  <a:lnTo>
                    <a:pt x="0" y="74117"/>
                  </a:lnTo>
                  <a:lnTo>
                    <a:pt x="28473" y="0"/>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711" name="object 26"/>
            <p:cNvSpPr>
              <a:spLocks/>
            </p:cNvSpPr>
            <p:nvPr/>
          </p:nvSpPr>
          <p:spPr bwMode="auto">
            <a:xfrm>
              <a:off x="5739881" y="1930302"/>
              <a:ext cx="66942" cy="68300"/>
            </a:xfrm>
            <a:custGeom>
              <a:avLst/>
              <a:gdLst>
                <a:gd name="T0" fmla="*/ 7164 w 78625"/>
                <a:gd name="T1" fmla="*/ 0 h 83540"/>
                <a:gd name="T2" fmla="*/ 0 w 78625"/>
                <a:gd name="T3" fmla="*/ 7917 h 83540"/>
                <a:gd name="T4" fmla="*/ 13399 w 78625"/>
                <a:gd name="T5" fmla="*/ 9114 h 83540"/>
                <a:gd name="T6" fmla="*/ 0 60000 65536"/>
                <a:gd name="T7" fmla="*/ 0 60000 65536"/>
                <a:gd name="T8" fmla="*/ 0 60000 65536"/>
              </a:gdLst>
              <a:ahLst/>
              <a:cxnLst>
                <a:cxn ang="T6">
                  <a:pos x="T0" y="T1"/>
                </a:cxn>
                <a:cxn ang="T7">
                  <a:pos x="T2" y="T3"/>
                </a:cxn>
                <a:cxn ang="T8">
                  <a:pos x="T4" y="T5"/>
                </a:cxn>
              </a:cxnLst>
              <a:rect l="0" t="0" r="r" b="b"/>
              <a:pathLst>
                <a:path w="78625" h="83540">
                  <a:moveTo>
                    <a:pt x="42037" y="0"/>
                  </a:moveTo>
                  <a:lnTo>
                    <a:pt x="0" y="72580"/>
                  </a:lnTo>
                  <a:lnTo>
                    <a:pt x="78625" y="83540"/>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grpSp>
      <p:sp>
        <p:nvSpPr>
          <p:cNvPr id="28677" name="bk object 17"/>
          <p:cNvSpPr>
            <a:spLocks/>
          </p:cNvSpPr>
          <p:nvPr/>
        </p:nvSpPr>
        <p:spPr bwMode="auto">
          <a:xfrm>
            <a:off x="1174750" y="5353050"/>
            <a:ext cx="7200900" cy="0"/>
          </a:xfrm>
          <a:custGeom>
            <a:avLst/>
            <a:gdLst>
              <a:gd name="T0" fmla="*/ 0 w 6330556"/>
              <a:gd name="T1" fmla="*/ 26111752 w 6330556"/>
              <a:gd name="T2" fmla="*/ 0 60000 65536"/>
              <a:gd name="T3" fmla="*/ 0 60000 65536"/>
            </a:gdLst>
            <a:ahLst/>
            <a:cxnLst>
              <a:cxn ang="T2">
                <a:pos x="T0" y="0"/>
              </a:cxn>
              <a:cxn ang="T3">
                <a:pos x="T1" y="0"/>
              </a:cxn>
            </a:cxnLst>
            <a:rect l="0" t="0" r="r" b="b"/>
            <a:pathLst>
              <a:path w="6330556">
                <a:moveTo>
                  <a:pt x="0" y="0"/>
                </a:moveTo>
                <a:lnTo>
                  <a:pt x="6330556" y="0"/>
                </a:lnTo>
              </a:path>
            </a:pathLst>
          </a:custGeom>
          <a:noFill/>
          <a:ln w="12700">
            <a:solidFill>
              <a:srgbClr val="30A2D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8678" name="文字方塊 57"/>
          <p:cNvSpPr txBox="1">
            <a:spLocks noChangeArrowheads="1"/>
          </p:cNvSpPr>
          <p:nvPr/>
        </p:nvSpPr>
        <p:spPr bwMode="auto">
          <a:xfrm>
            <a:off x="1498600" y="5392738"/>
            <a:ext cx="662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a:solidFill>
                  <a:srgbClr val="262626"/>
                </a:solidFill>
                <a:latin typeface="微軟正黑體" pitchFamily="34" charset="-120"/>
                <a:ea typeface="微軟正黑體" pitchFamily="34" charset="-120"/>
              </a:rPr>
              <a:t>全自助式服務，使用者可於線上瀏覽產品功能、線上開通測試、</a:t>
            </a:r>
            <a:r>
              <a:rPr kumimoji="0" lang="en-US" altLang="zh-TW">
                <a:solidFill>
                  <a:srgbClr val="262626"/>
                </a:solidFill>
                <a:latin typeface="微軟正黑體" pitchFamily="34" charset="-120"/>
                <a:ea typeface="微軟正黑體" pitchFamily="34" charset="-120"/>
              </a:rPr>
              <a:t/>
            </a:r>
            <a:br>
              <a:rPr kumimoji="0" lang="en-US" altLang="zh-TW">
                <a:solidFill>
                  <a:srgbClr val="262626"/>
                </a:solidFill>
                <a:latin typeface="微軟正黑體" pitchFamily="34" charset="-120"/>
                <a:ea typeface="微軟正黑體" pitchFamily="34" charset="-120"/>
              </a:rPr>
            </a:br>
            <a:r>
              <a:rPr kumimoji="0" lang="zh-TW" altLang="en-US">
                <a:solidFill>
                  <a:srgbClr val="262626"/>
                </a:solidFill>
                <a:latin typeface="微軟正黑體" pitchFamily="34" charset="-120"/>
                <a:ea typeface="微軟正黑體" pitchFamily="34" charset="-120"/>
              </a:rPr>
              <a:t>依所需資源與服務計價租用、線上付款隨即使用。</a:t>
            </a:r>
          </a:p>
        </p:txBody>
      </p:sp>
      <p:pic>
        <p:nvPicPr>
          <p:cNvPr id="286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784225"/>
            <a:ext cx="5889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790575"/>
            <a:ext cx="1320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125" y="1152525"/>
            <a:ext cx="168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3188" y="3067050"/>
            <a:ext cx="5889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588" y="3646488"/>
            <a:ext cx="10731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9213" y="2805113"/>
            <a:ext cx="10175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7050" y="2493963"/>
            <a:ext cx="8778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AutoShape 1041"/>
          <p:cNvSpPr>
            <a:spLocks noChangeArrowheads="1"/>
          </p:cNvSpPr>
          <p:nvPr/>
        </p:nvSpPr>
        <p:spPr bwMode="auto">
          <a:xfrm>
            <a:off x="0" y="6094413"/>
            <a:ext cx="9144000" cy="763587"/>
          </a:xfrm>
          <a:prstGeom prst="flowChartAlternateProcess">
            <a:avLst/>
          </a:prstGeom>
          <a:solidFill>
            <a:srgbClr val="C0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1424" tIns="45713" rIns="91424" bIns="45713" anchor="ctr"/>
          <a:lstStyle>
            <a:lvl1pPr marL="85725">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spcBef>
                <a:spcPts val="275"/>
              </a:spcBef>
            </a:pPr>
            <a:r>
              <a:rPr lang="zh-TW" altLang="en-US" sz="2400" dirty="0" smtClean="0">
                <a:solidFill>
                  <a:srgbClr val="FFFFFF"/>
                </a:solidFill>
                <a:latin typeface="微軟正黑體" pitchFamily="34" charset="-120"/>
                <a:ea typeface="微軟正黑體" pitchFamily="34" charset="-120"/>
              </a:rPr>
              <a:t> </a:t>
            </a:r>
            <a:r>
              <a:rPr lang="en-US" altLang="zh-TW" sz="2800" dirty="0">
                <a:solidFill>
                  <a:srgbClr val="FFFFFF"/>
                </a:solidFill>
                <a:latin typeface="微軟正黑體" pitchFamily="34" charset="-120"/>
                <a:ea typeface="微軟正黑體" pitchFamily="34" charset="-120"/>
              </a:rPr>
              <a:t>IDC </a:t>
            </a:r>
            <a:r>
              <a:rPr lang="zh-TW" altLang="en-US" sz="2800" dirty="0" smtClean="0">
                <a:solidFill>
                  <a:srgbClr val="FFFFFF"/>
                </a:solidFill>
                <a:latin typeface="微軟正黑體" pitchFamily="34" charset="-120"/>
                <a:ea typeface="微軟正黑體" pitchFamily="34" charset="-120"/>
              </a:rPr>
              <a:t>調查，</a:t>
            </a:r>
            <a:r>
              <a:rPr lang="en-US" altLang="zh-TW" sz="2800" dirty="0" smtClean="0">
                <a:solidFill>
                  <a:srgbClr val="FFFFFF"/>
                </a:solidFill>
                <a:latin typeface="微軟正黑體" pitchFamily="34" charset="-120"/>
                <a:ea typeface="微軟正黑體" pitchFamily="34" charset="-120"/>
              </a:rPr>
              <a:t>67</a:t>
            </a:r>
            <a:r>
              <a:rPr lang="en-US" altLang="zh-TW" sz="2800" dirty="0">
                <a:solidFill>
                  <a:srgbClr val="FFFFFF"/>
                </a:solidFill>
                <a:latin typeface="微軟正黑體" pitchFamily="34" charset="-120"/>
                <a:ea typeface="微軟正黑體" pitchFamily="34" charset="-120"/>
              </a:rPr>
              <a:t>% </a:t>
            </a:r>
            <a:r>
              <a:rPr lang="zh-TW" altLang="en-US" sz="2800" dirty="0">
                <a:solidFill>
                  <a:srgbClr val="FFFFFF"/>
                </a:solidFill>
                <a:latin typeface="微軟正黑體" pitchFamily="34" charset="-120"/>
                <a:ea typeface="微軟正黑體" pitchFamily="34" charset="-120"/>
              </a:rPr>
              <a:t>企業</a:t>
            </a:r>
            <a:r>
              <a:rPr lang="zh-TW" altLang="en-US" sz="2800" dirty="0" smtClean="0">
                <a:solidFill>
                  <a:srgbClr val="FFFFFF"/>
                </a:solidFill>
                <a:latin typeface="微軟正黑體" pitchFamily="34" charset="-120"/>
                <a:ea typeface="微軟正黑體" pitchFamily="34" charset="-120"/>
              </a:rPr>
              <a:t>尋求提供多樣雲端服務單一</a:t>
            </a:r>
            <a:r>
              <a:rPr lang="zh-TW" altLang="en-US" sz="2800" dirty="0">
                <a:solidFill>
                  <a:srgbClr val="FFFFFF"/>
                </a:solidFill>
                <a:latin typeface="微軟正黑體" pitchFamily="34" charset="-120"/>
                <a:ea typeface="微軟正黑體" pitchFamily="34" charset="-120"/>
              </a:rPr>
              <a:t>供應商</a:t>
            </a:r>
          </a:p>
        </p:txBody>
      </p:sp>
      <p:sp>
        <p:nvSpPr>
          <p:cNvPr id="28687" name="圖片 43"/>
          <p:cNvSpPr>
            <a:spLocks noChangeAspect="1"/>
          </p:cNvSpPr>
          <p:nvPr/>
        </p:nvSpPr>
        <p:spPr bwMode="auto">
          <a:xfrm>
            <a:off x="1417638" y="1190625"/>
            <a:ext cx="6905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734498381"/>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bk object 16"/>
          <p:cNvSpPr>
            <a:spLocks/>
          </p:cNvSpPr>
          <p:nvPr/>
        </p:nvSpPr>
        <p:spPr bwMode="auto">
          <a:xfrm>
            <a:off x="455364" y="1844675"/>
            <a:ext cx="8293100" cy="4457700"/>
          </a:xfrm>
          <a:custGeom>
            <a:avLst/>
            <a:gdLst>
              <a:gd name="T0" fmla="*/ 0 w 11793220"/>
              <a:gd name="T1" fmla="*/ 165 h 6337934"/>
              <a:gd name="T2" fmla="*/ 305 w 11793220"/>
              <a:gd name="T3" fmla="*/ 165 h 6337934"/>
              <a:gd name="T4" fmla="*/ 305 w 11793220"/>
              <a:gd name="T5" fmla="*/ 0 h 6337934"/>
              <a:gd name="T6" fmla="*/ 0 w 11793220"/>
              <a:gd name="T7" fmla="*/ 0 h 6337934"/>
              <a:gd name="T8" fmla="*/ 0 w 11793220"/>
              <a:gd name="T9" fmla="*/ 165 h 6337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3220" h="6337934">
                <a:moveTo>
                  <a:pt x="0" y="6337896"/>
                </a:moveTo>
                <a:lnTo>
                  <a:pt x="11792902" y="6337896"/>
                </a:lnTo>
                <a:lnTo>
                  <a:pt x="11792902" y="0"/>
                </a:lnTo>
                <a:lnTo>
                  <a:pt x="0" y="0"/>
                </a:lnTo>
                <a:lnTo>
                  <a:pt x="0" y="6337896"/>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7" name="bk object 17"/>
          <p:cNvSpPr>
            <a:spLocks noChangeArrowheads="1"/>
          </p:cNvSpPr>
          <p:nvPr/>
        </p:nvSpPr>
        <p:spPr bwMode="auto">
          <a:xfrm>
            <a:off x="1431925" y="5259388"/>
            <a:ext cx="7078663" cy="406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8" name="bk object 18"/>
          <p:cNvSpPr>
            <a:spLocks noChangeArrowheads="1"/>
          </p:cNvSpPr>
          <p:nvPr/>
        </p:nvSpPr>
        <p:spPr bwMode="auto">
          <a:xfrm>
            <a:off x="1431925" y="5718175"/>
            <a:ext cx="7078663" cy="406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9" name="object 2"/>
          <p:cNvSpPr txBox="1"/>
          <p:nvPr/>
        </p:nvSpPr>
        <p:spPr>
          <a:xfrm>
            <a:off x="3821113" y="5216525"/>
            <a:ext cx="2325687" cy="425450"/>
          </a:xfrm>
          <a:prstGeom prst="rect">
            <a:avLst/>
          </a:prstGeom>
        </p:spPr>
        <p:txBody>
          <a:bodyPr lIns="0" tIns="0" rIns="0" bIns="0">
            <a:spAutoFit/>
          </a:bodyPr>
          <a:lstStyle/>
          <a:p>
            <a:pPr marL="667024" indent="-667470" algn="ctr" eaLnBrk="1" fontAlgn="auto" hangingPunct="1">
              <a:lnSpc>
                <a:spcPct val="145800"/>
              </a:lnSpc>
              <a:spcBef>
                <a:spcPts val="0"/>
              </a:spcBef>
              <a:spcAft>
                <a:spcPts val="0"/>
              </a:spcAft>
              <a:defRPr/>
            </a:pPr>
            <a:r>
              <a:rPr kumimoji="0" lang="en-US" sz="2000" spc="-39" dirty="0">
                <a:solidFill>
                  <a:prstClr val="white"/>
                </a:solidFill>
                <a:latin typeface="微軟正黑體" pitchFamily="34" charset="-120"/>
                <a:ea typeface="微軟正黑體" pitchFamily="34" charset="-120"/>
                <a:cs typeface="Arial"/>
              </a:rPr>
              <a:t>Microsoft Azure</a:t>
            </a:r>
            <a:r>
              <a:rPr kumimoji="0" sz="2000" dirty="0">
                <a:solidFill>
                  <a:prstClr val="white"/>
                </a:solidFill>
                <a:latin typeface="微軟正黑體" pitchFamily="34" charset="-120"/>
                <a:ea typeface="微軟正黑體" pitchFamily="34" charset="-120"/>
                <a:cs typeface="Arial"/>
              </a:rPr>
              <a:t> </a:t>
            </a:r>
          </a:p>
        </p:txBody>
      </p:sp>
      <p:sp>
        <p:nvSpPr>
          <p:cNvPr id="10" name="object 3"/>
          <p:cNvSpPr>
            <a:spLocks noChangeArrowheads="1"/>
          </p:cNvSpPr>
          <p:nvPr/>
        </p:nvSpPr>
        <p:spPr bwMode="auto">
          <a:xfrm>
            <a:off x="1431925" y="3138488"/>
            <a:ext cx="7078663" cy="40798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1" name="object 4"/>
          <p:cNvSpPr>
            <a:spLocks noChangeArrowheads="1"/>
          </p:cNvSpPr>
          <p:nvPr/>
        </p:nvSpPr>
        <p:spPr bwMode="auto">
          <a:xfrm>
            <a:off x="1423988" y="3643313"/>
            <a:ext cx="3440112"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2" name="object 6"/>
          <p:cNvSpPr>
            <a:spLocks noChangeArrowheads="1"/>
          </p:cNvSpPr>
          <p:nvPr/>
        </p:nvSpPr>
        <p:spPr bwMode="auto">
          <a:xfrm>
            <a:off x="1570038" y="4175125"/>
            <a:ext cx="692150"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3" name="object 8"/>
          <p:cNvSpPr>
            <a:spLocks noChangeArrowheads="1"/>
          </p:cNvSpPr>
          <p:nvPr/>
        </p:nvSpPr>
        <p:spPr bwMode="auto">
          <a:xfrm>
            <a:off x="5124450" y="3643313"/>
            <a:ext cx="1609725"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4" name="object 10"/>
          <p:cNvSpPr>
            <a:spLocks noChangeArrowheads="1"/>
          </p:cNvSpPr>
          <p:nvPr/>
        </p:nvSpPr>
        <p:spPr bwMode="auto">
          <a:xfrm>
            <a:off x="6994525" y="3654425"/>
            <a:ext cx="1495425" cy="1295400"/>
          </a:xfrm>
          <a:prstGeom prst="roundRect">
            <a:avLst>
              <a:gd name="adj" fmla="val 10875"/>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5" name="object 13"/>
          <p:cNvSpPr>
            <a:spLocks noChangeArrowheads="1"/>
          </p:cNvSpPr>
          <p:nvPr/>
        </p:nvSpPr>
        <p:spPr bwMode="auto">
          <a:xfrm>
            <a:off x="3211513" y="4175125"/>
            <a:ext cx="690562"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6" name="object 15"/>
          <p:cNvSpPr>
            <a:spLocks noChangeArrowheads="1"/>
          </p:cNvSpPr>
          <p:nvPr/>
        </p:nvSpPr>
        <p:spPr bwMode="auto">
          <a:xfrm>
            <a:off x="2387600" y="4175125"/>
            <a:ext cx="700088"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7" name="object 17"/>
          <p:cNvSpPr>
            <a:spLocks noChangeArrowheads="1"/>
          </p:cNvSpPr>
          <p:nvPr/>
        </p:nvSpPr>
        <p:spPr bwMode="auto">
          <a:xfrm>
            <a:off x="4033838" y="4175125"/>
            <a:ext cx="693737"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82958" name="object 19"/>
          <p:cNvSpPr>
            <a:spLocks/>
          </p:cNvSpPr>
          <p:nvPr/>
        </p:nvSpPr>
        <p:spPr bwMode="auto">
          <a:xfrm>
            <a:off x="882650" y="5081588"/>
            <a:ext cx="7721600" cy="0"/>
          </a:xfrm>
          <a:custGeom>
            <a:avLst/>
            <a:gdLst>
              <a:gd name="T0" fmla="*/ 0 w 10983595"/>
              <a:gd name="T1" fmla="*/ 282 w 10983595"/>
              <a:gd name="T2" fmla="*/ 0 60000 65536"/>
              <a:gd name="T3" fmla="*/ 0 60000 65536"/>
            </a:gdLst>
            <a:ahLst/>
            <a:cxnLst>
              <a:cxn ang="T2">
                <a:pos x="T0" y="0"/>
              </a:cxn>
              <a:cxn ang="T3">
                <a:pos x="T1" y="0"/>
              </a:cxn>
            </a:cxnLst>
            <a:rect l="0" t="0" r="r" b="b"/>
            <a:pathLst>
              <a:path w="10983595">
                <a:moveTo>
                  <a:pt x="0" y="0"/>
                </a:moveTo>
                <a:lnTo>
                  <a:pt x="10983277" y="0"/>
                </a:lnTo>
              </a:path>
            </a:pathLst>
          </a:custGeom>
          <a:noFill/>
          <a:ln w="14516">
            <a:solidFill>
              <a:srgbClr val="40414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82959" name="object 20"/>
          <p:cNvSpPr>
            <a:spLocks/>
          </p:cNvSpPr>
          <p:nvPr/>
        </p:nvSpPr>
        <p:spPr bwMode="auto">
          <a:xfrm>
            <a:off x="882650" y="2971800"/>
            <a:ext cx="7721600" cy="0"/>
          </a:xfrm>
          <a:custGeom>
            <a:avLst/>
            <a:gdLst>
              <a:gd name="T0" fmla="*/ 0 w 10983595"/>
              <a:gd name="T1" fmla="*/ 282 w 10983595"/>
              <a:gd name="T2" fmla="*/ 0 60000 65536"/>
              <a:gd name="T3" fmla="*/ 0 60000 65536"/>
            </a:gdLst>
            <a:ahLst/>
            <a:cxnLst>
              <a:cxn ang="T2">
                <a:pos x="T0" y="0"/>
              </a:cxn>
              <a:cxn ang="T3">
                <a:pos x="T1" y="0"/>
              </a:cxn>
            </a:cxnLst>
            <a:rect l="0" t="0" r="r" b="b"/>
            <a:pathLst>
              <a:path w="10983595">
                <a:moveTo>
                  <a:pt x="0" y="0"/>
                </a:moveTo>
                <a:lnTo>
                  <a:pt x="10983277" y="0"/>
                </a:lnTo>
              </a:path>
            </a:pathLst>
          </a:custGeom>
          <a:noFill/>
          <a:ln w="14516">
            <a:solidFill>
              <a:srgbClr val="40414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20" name="object 21"/>
          <p:cNvSpPr>
            <a:spLocks noChangeArrowheads="1"/>
          </p:cNvSpPr>
          <p:nvPr/>
        </p:nvSpPr>
        <p:spPr bwMode="auto">
          <a:xfrm>
            <a:off x="1331640" y="2060848"/>
            <a:ext cx="830263" cy="719137"/>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kumimoji="0" lang="zh-TW" altLang="en-US" sz="1600" b="1" dirty="0" smtClean="0">
                <a:solidFill>
                  <a:srgbClr val="FFFFFF"/>
                </a:solidFill>
                <a:latin typeface="微軟正黑體" pitchFamily="34" charset="-120"/>
                <a:ea typeface="微軟正黑體" pitchFamily="34" charset="-120"/>
              </a:rPr>
              <a:t>客戶關係管理</a:t>
            </a:r>
          </a:p>
        </p:txBody>
      </p:sp>
      <p:sp>
        <p:nvSpPr>
          <p:cNvPr id="21" name="object 22"/>
          <p:cNvSpPr>
            <a:spLocks noChangeArrowheads="1"/>
          </p:cNvSpPr>
          <p:nvPr/>
        </p:nvSpPr>
        <p:spPr bwMode="auto">
          <a:xfrm>
            <a:off x="2195736" y="2074863"/>
            <a:ext cx="635000" cy="719137"/>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表單文件</a:t>
            </a:r>
          </a:p>
        </p:txBody>
      </p:sp>
      <p:sp>
        <p:nvSpPr>
          <p:cNvPr id="22" name="object 23"/>
          <p:cNvSpPr>
            <a:spLocks noChangeArrowheads="1"/>
          </p:cNvSpPr>
          <p:nvPr/>
        </p:nvSpPr>
        <p:spPr bwMode="auto">
          <a:xfrm>
            <a:off x="4932040" y="2076451"/>
            <a:ext cx="628650" cy="719137"/>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smtClean="0">
                <a:solidFill>
                  <a:prstClr val="white"/>
                </a:solidFill>
                <a:latin typeface="微軟正黑體" pitchFamily="34" charset="-120"/>
                <a:ea typeface="微軟正黑體" panose="020B0604030504040204" pitchFamily="34" charset="-120"/>
              </a:rPr>
              <a:t>公文</a:t>
            </a:r>
            <a:endParaRPr kumimoji="0" lang="en-US" altLang="zh-TW" sz="1600" b="1" kern="0" dirty="0" smtClean="0">
              <a:solidFill>
                <a:prstClr val="white"/>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600" b="1" kern="0" dirty="0" smtClean="0">
                <a:solidFill>
                  <a:prstClr val="white"/>
                </a:solidFill>
                <a:latin typeface="微軟正黑體" pitchFamily="34" charset="-120"/>
                <a:ea typeface="微軟正黑體" panose="020B0604030504040204" pitchFamily="34" charset="-120"/>
              </a:rPr>
              <a:t>管理</a:t>
            </a:r>
            <a:endParaRPr kumimoji="0" sz="1600" b="1" kern="0" dirty="0">
              <a:solidFill>
                <a:prstClr val="white"/>
              </a:solidFill>
              <a:latin typeface="微軟正黑體" pitchFamily="34" charset="-120"/>
            </a:endParaRPr>
          </a:p>
        </p:txBody>
      </p:sp>
      <p:sp>
        <p:nvSpPr>
          <p:cNvPr id="23" name="object 29"/>
          <p:cNvSpPr>
            <a:spLocks noChangeArrowheads="1"/>
          </p:cNvSpPr>
          <p:nvPr/>
        </p:nvSpPr>
        <p:spPr bwMode="auto">
          <a:xfrm>
            <a:off x="3923928" y="2074863"/>
            <a:ext cx="971550" cy="720725"/>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會議與</a:t>
            </a:r>
            <a:endParaRPr kumimoji="0" lang="en-US" altLang="zh-TW" sz="1600" b="1" kern="0" dirty="0">
              <a:solidFill>
                <a:prstClr val="white"/>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工作管理</a:t>
            </a:r>
          </a:p>
        </p:txBody>
      </p:sp>
      <p:sp>
        <p:nvSpPr>
          <p:cNvPr id="24" name="object 28"/>
          <p:cNvSpPr>
            <a:spLocks noChangeArrowheads="1"/>
          </p:cNvSpPr>
          <p:nvPr/>
        </p:nvSpPr>
        <p:spPr bwMode="auto">
          <a:xfrm>
            <a:off x="2880370" y="2074863"/>
            <a:ext cx="971550" cy="719137"/>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知識社群</a:t>
            </a:r>
            <a:endParaRPr kumimoji="0" lang="en-US" altLang="zh-TW" sz="1600" b="1" kern="0" dirty="0">
              <a:solidFill>
                <a:prstClr val="white"/>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平台</a:t>
            </a:r>
            <a:endParaRPr kumimoji="0" sz="1600" b="1" kern="0" dirty="0">
              <a:solidFill>
                <a:prstClr val="white"/>
              </a:solidFill>
              <a:latin typeface="微軟正黑體" pitchFamily="34" charset="-120"/>
            </a:endParaRPr>
          </a:p>
        </p:txBody>
      </p:sp>
      <p:sp>
        <p:nvSpPr>
          <p:cNvPr id="82965" name="object 30"/>
          <p:cNvSpPr txBox="1">
            <a:spLocks noChangeArrowheads="1"/>
          </p:cNvSpPr>
          <p:nvPr/>
        </p:nvSpPr>
        <p:spPr bwMode="auto">
          <a:xfrm>
            <a:off x="392113" y="2338388"/>
            <a:ext cx="1225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solidFill>
                  <a:srgbClr val="BD3936"/>
                </a:solidFill>
                <a:latin typeface="微軟正黑體" pitchFamily="34" charset="-120"/>
              </a:rPr>
              <a:t>SaaS</a:t>
            </a:r>
            <a:endParaRPr kumimoji="0" lang="en-US" altLang="zh-TW" sz="2000" b="1">
              <a:solidFill>
                <a:srgbClr val="000000"/>
              </a:solidFill>
              <a:latin typeface="微軟正黑體" pitchFamily="34" charset="-120"/>
              <a:cs typeface="Times New Roman" pitchFamily="18" charset="0"/>
            </a:endParaRPr>
          </a:p>
        </p:txBody>
      </p:sp>
      <p:sp>
        <p:nvSpPr>
          <p:cNvPr id="82966" name="object 31"/>
          <p:cNvSpPr txBox="1">
            <a:spLocks noChangeArrowheads="1"/>
          </p:cNvSpPr>
          <p:nvPr/>
        </p:nvSpPr>
        <p:spPr bwMode="auto">
          <a:xfrm>
            <a:off x="676275" y="5573713"/>
            <a:ext cx="65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solidFill>
                  <a:srgbClr val="BD3936"/>
                </a:solidFill>
                <a:latin typeface="微軟正黑體" pitchFamily="34" charset="-120"/>
              </a:rPr>
              <a:t>IaaS</a:t>
            </a:r>
            <a:endParaRPr kumimoji="0" lang="en-US" altLang="zh-TW" sz="2000" b="1">
              <a:solidFill>
                <a:srgbClr val="000000"/>
              </a:solidFill>
              <a:latin typeface="微軟正黑體" pitchFamily="34" charset="-120"/>
            </a:endParaRPr>
          </a:p>
        </p:txBody>
      </p:sp>
      <p:sp>
        <p:nvSpPr>
          <p:cNvPr id="82967" name="object 63"/>
          <p:cNvSpPr>
            <a:spLocks/>
          </p:cNvSpPr>
          <p:nvPr/>
        </p:nvSpPr>
        <p:spPr bwMode="auto">
          <a:xfrm>
            <a:off x="463550" y="1236663"/>
            <a:ext cx="8291513" cy="661987"/>
          </a:xfrm>
          <a:custGeom>
            <a:avLst/>
            <a:gdLst>
              <a:gd name="T0" fmla="*/ 0 w 11791950"/>
              <a:gd name="T1" fmla="*/ 2147483647 h 530860"/>
              <a:gd name="T2" fmla="*/ 304 w 11791950"/>
              <a:gd name="T3" fmla="*/ 2147483647 h 530860"/>
              <a:gd name="T4" fmla="*/ 304 w 11791950"/>
              <a:gd name="T5" fmla="*/ 0 h 530860"/>
              <a:gd name="T6" fmla="*/ 0 w 11791950"/>
              <a:gd name="T7" fmla="*/ 0 h 530860"/>
              <a:gd name="T8" fmla="*/ 0 w 11791950"/>
              <a:gd name="T9" fmla="*/ 2147483647 h 530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1950" h="530860">
                <a:moveTo>
                  <a:pt x="0" y="530605"/>
                </a:moveTo>
                <a:lnTo>
                  <a:pt x="11791416" y="530605"/>
                </a:lnTo>
                <a:lnTo>
                  <a:pt x="11791416" y="0"/>
                </a:lnTo>
                <a:lnTo>
                  <a:pt x="0" y="0"/>
                </a:lnTo>
                <a:lnTo>
                  <a:pt x="0" y="530605"/>
                </a:lnTo>
                <a:close/>
              </a:path>
            </a:pathLst>
          </a:custGeom>
          <a:solidFill>
            <a:srgbClr val="00ADD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2968" name="object 65"/>
          <p:cNvSpPr txBox="1">
            <a:spLocks/>
          </p:cNvSpPr>
          <p:nvPr/>
        </p:nvSpPr>
        <p:spPr bwMode="auto">
          <a:xfrm>
            <a:off x="1617663" y="203200"/>
            <a:ext cx="5232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2800" b="1">
                <a:solidFill>
                  <a:srgbClr val="FFFFFF"/>
                </a:solidFill>
                <a:latin typeface="Franklin Gothic Book" pitchFamily="2" charset="0"/>
                <a:ea typeface="微軟正黑體" pitchFamily="34" charset="-120"/>
              </a:rPr>
              <a:t>滿足雲端服務</a:t>
            </a:r>
            <a:r>
              <a:rPr kumimoji="0" lang="en-US" altLang="zh-TW" sz="2800" b="1">
                <a:solidFill>
                  <a:srgbClr val="FFFFFF"/>
                </a:solidFill>
                <a:latin typeface="Franklin Gothic Book" pitchFamily="2" charset="0"/>
                <a:ea typeface="微軟正黑體" pitchFamily="34" charset="-120"/>
              </a:rPr>
              <a:t>5</a:t>
            </a:r>
            <a:r>
              <a:rPr kumimoji="0" lang="zh-TW" altLang="en-US" sz="2800" b="1">
                <a:solidFill>
                  <a:srgbClr val="FFFFFF"/>
                </a:solidFill>
                <a:latin typeface="Franklin Gothic Book" pitchFamily="2" charset="0"/>
                <a:ea typeface="微軟正黑體" pitchFamily="34" charset="-120"/>
              </a:rPr>
              <a:t>大特徵</a:t>
            </a:r>
          </a:p>
        </p:txBody>
      </p:sp>
      <p:sp>
        <p:nvSpPr>
          <p:cNvPr id="82969" name="object 67"/>
          <p:cNvSpPr>
            <a:spLocks noChangeArrowheads="1"/>
          </p:cNvSpPr>
          <p:nvPr/>
        </p:nvSpPr>
        <p:spPr bwMode="auto">
          <a:xfrm>
            <a:off x="552450" y="1335088"/>
            <a:ext cx="209550" cy="1714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en-US" altLang="zh-TW" b="1">
              <a:solidFill>
                <a:srgbClr val="000000"/>
              </a:solidFill>
              <a:latin typeface="微軟正黑體" pitchFamily="34" charset="-120"/>
              <a:ea typeface="微軟正黑體" pitchFamily="34" charset="-120"/>
            </a:endParaRPr>
          </a:p>
        </p:txBody>
      </p:sp>
      <p:sp>
        <p:nvSpPr>
          <p:cNvPr id="31" name="object 68"/>
          <p:cNvSpPr txBox="1"/>
          <p:nvPr/>
        </p:nvSpPr>
        <p:spPr>
          <a:xfrm>
            <a:off x="793750" y="1250950"/>
            <a:ext cx="1739900" cy="554038"/>
          </a:xfrm>
          <a:prstGeom prst="rect">
            <a:avLst/>
          </a:prstGeom>
        </p:spPr>
        <p:txBody>
          <a:bodyPr lIns="0" tIns="0" rIns="0" bIns="0">
            <a:spAutoFit/>
          </a:bodyPr>
          <a:lstStyle/>
          <a:p>
            <a:pPr marL="8929" eaLnBrk="1" fontAlgn="auto" hangingPunct="1">
              <a:spcBef>
                <a:spcPts val="0"/>
              </a:spcBef>
              <a:spcAft>
                <a:spcPts val="0"/>
              </a:spcAft>
              <a:defRPr/>
            </a:pPr>
            <a:r>
              <a:rPr kumimoji="0" b="1" spc="11" dirty="0">
                <a:solidFill>
                  <a:prstClr val="white"/>
                </a:solidFill>
                <a:latin typeface="微軟正黑體" pitchFamily="34" charset="-120"/>
                <a:ea typeface="微軟正黑體" pitchFamily="34" charset="-120"/>
                <a:cs typeface="Arial"/>
              </a:rPr>
              <a:t>On-demand</a:t>
            </a:r>
            <a:r>
              <a:rPr kumimoji="0" b="1" spc="4" dirty="0">
                <a:solidFill>
                  <a:prstClr val="white"/>
                </a:solidFill>
                <a:latin typeface="微軟正黑體" pitchFamily="34" charset="-120"/>
                <a:ea typeface="微軟正黑體" pitchFamily="34" charset="-120"/>
                <a:cs typeface="Arial"/>
              </a:rPr>
              <a:t> </a:t>
            </a:r>
            <a:r>
              <a:rPr kumimoji="0" b="1" spc="7" dirty="0">
                <a:solidFill>
                  <a:prstClr val="white"/>
                </a:solidFill>
                <a:latin typeface="微軟正黑體" pitchFamily="34" charset="-120"/>
                <a:ea typeface="微軟正黑體" pitchFamily="34" charset="-120"/>
                <a:cs typeface="Arial"/>
              </a:rPr>
              <a:t>self-service</a:t>
            </a:r>
            <a:endParaRPr kumimoji="0" b="1" dirty="0">
              <a:solidFill>
                <a:prstClr val="white"/>
              </a:solidFill>
              <a:latin typeface="微軟正黑體" pitchFamily="34" charset="-120"/>
              <a:ea typeface="微軟正黑體" pitchFamily="34" charset="-120"/>
              <a:cs typeface="Arial"/>
            </a:endParaRPr>
          </a:p>
        </p:txBody>
      </p:sp>
      <p:sp>
        <p:nvSpPr>
          <p:cNvPr id="82971" name="object 69"/>
          <p:cNvSpPr>
            <a:spLocks noChangeArrowheads="1"/>
          </p:cNvSpPr>
          <p:nvPr/>
        </p:nvSpPr>
        <p:spPr bwMode="auto">
          <a:xfrm>
            <a:off x="2344738" y="1335088"/>
            <a:ext cx="200025" cy="158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en-US" altLang="zh-TW" b="1">
              <a:solidFill>
                <a:srgbClr val="000000"/>
              </a:solidFill>
              <a:latin typeface="微軟正黑體" pitchFamily="34" charset="-120"/>
              <a:ea typeface="微軟正黑體" pitchFamily="34" charset="-120"/>
            </a:endParaRPr>
          </a:p>
        </p:txBody>
      </p:sp>
      <p:sp>
        <p:nvSpPr>
          <p:cNvPr id="34" name="object 71"/>
          <p:cNvSpPr txBox="1"/>
          <p:nvPr/>
        </p:nvSpPr>
        <p:spPr>
          <a:xfrm>
            <a:off x="6121400" y="1282700"/>
            <a:ext cx="1341438" cy="554038"/>
          </a:xfrm>
          <a:prstGeom prst="rect">
            <a:avLst/>
          </a:prstGeom>
        </p:spPr>
        <p:txBody>
          <a:bodyPr lIns="0" tIns="0" rIns="0" bIns="0">
            <a:spAutoFit/>
          </a:bodyPr>
          <a:lstStyle/>
          <a:p>
            <a:pPr marL="8929" eaLnBrk="1" fontAlgn="auto" hangingPunct="1">
              <a:spcBef>
                <a:spcPts val="0"/>
              </a:spcBef>
              <a:spcAft>
                <a:spcPts val="0"/>
              </a:spcAft>
              <a:defRPr/>
            </a:pPr>
            <a:r>
              <a:rPr kumimoji="0" b="1" spc="7" dirty="0">
                <a:solidFill>
                  <a:prstClr val="white"/>
                </a:solidFill>
                <a:latin typeface="微軟正黑體" pitchFamily="34" charset="-120"/>
                <a:ea typeface="微軟正黑體" pitchFamily="34" charset="-120"/>
                <a:cs typeface="Arial"/>
              </a:rPr>
              <a:t>Rapi</a:t>
            </a:r>
            <a:r>
              <a:rPr kumimoji="0" b="1" spc="11" dirty="0">
                <a:solidFill>
                  <a:prstClr val="white"/>
                </a:solidFill>
                <a:latin typeface="微軟正黑體" pitchFamily="34" charset="-120"/>
                <a:ea typeface="微軟正黑體" pitchFamily="34" charset="-120"/>
                <a:cs typeface="Arial"/>
              </a:rPr>
              <a:t>d</a:t>
            </a:r>
            <a:r>
              <a:rPr kumimoji="0" b="1" spc="7" dirty="0">
                <a:solidFill>
                  <a:prstClr val="white"/>
                </a:solidFill>
                <a:latin typeface="微軟正黑體" pitchFamily="34" charset="-120"/>
                <a:ea typeface="微軟正黑體" pitchFamily="34" charset="-120"/>
                <a:cs typeface="Arial"/>
              </a:rPr>
              <a:t> </a:t>
            </a:r>
            <a:r>
              <a:rPr kumimoji="0" b="1" spc="4" dirty="0">
                <a:solidFill>
                  <a:prstClr val="white"/>
                </a:solidFill>
                <a:latin typeface="微軟正黑體" pitchFamily="34" charset="-120"/>
                <a:ea typeface="微軟正黑體" pitchFamily="34" charset="-120"/>
                <a:cs typeface="Arial"/>
              </a:rPr>
              <a:t>elasticity</a:t>
            </a:r>
            <a:endParaRPr kumimoji="0" b="1" dirty="0">
              <a:solidFill>
                <a:prstClr val="white"/>
              </a:solidFill>
              <a:latin typeface="微軟正黑體" pitchFamily="34" charset="-120"/>
              <a:ea typeface="微軟正黑體" pitchFamily="34" charset="-120"/>
              <a:cs typeface="Arial"/>
            </a:endParaRPr>
          </a:p>
        </p:txBody>
      </p:sp>
      <p:sp>
        <p:nvSpPr>
          <p:cNvPr id="36" name="object 73"/>
          <p:cNvSpPr txBox="1"/>
          <p:nvPr/>
        </p:nvSpPr>
        <p:spPr>
          <a:xfrm>
            <a:off x="7477125" y="1282700"/>
            <a:ext cx="1487488" cy="554038"/>
          </a:xfrm>
          <a:prstGeom prst="rect">
            <a:avLst/>
          </a:prstGeom>
        </p:spPr>
        <p:txBody>
          <a:bodyPr lIns="0" tIns="0" rIns="0" bIns="0">
            <a:spAutoFit/>
          </a:bodyPr>
          <a:lstStyle/>
          <a:p>
            <a:pPr marL="8929" eaLnBrk="1" fontAlgn="auto" hangingPunct="1">
              <a:spcBef>
                <a:spcPts val="0"/>
              </a:spcBef>
              <a:spcAft>
                <a:spcPts val="0"/>
              </a:spcAft>
              <a:defRPr/>
            </a:pPr>
            <a:r>
              <a:rPr kumimoji="0" b="1" spc="11" dirty="0">
                <a:solidFill>
                  <a:prstClr val="white"/>
                </a:solidFill>
                <a:latin typeface="微軟正黑體" pitchFamily="34" charset="-120"/>
                <a:ea typeface="微軟正黑體" pitchFamily="34" charset="-120"/>
                <a:cs typeface="Arial"/>
              </a:rPr>
              <a:t>Measured</a:t>
            </a:r>
            <a:r>
              <a:rPr kumimoji="0" b="1" spc="4" dirty="0">
                <a:solidFill>
                  <a:prstClr val="white"/>
                </a:solidFill>
                <a:latin typeface="微軟正黑體" pitchFamily="34" charset="-120"/>
                <a:ea typeface="微軟正黑體" pitchFamily="34" charset="-120"/>
                <a:cs typeface="Arial"/>
              </a:rPr>
              <a:t> </a:t>
            </a:r>
            <a:r>
              <a:rPr kumimoji="0" b="1" spc="7" dirty="0">
                <a:solidFill>
                  <a:prstClr val="white"/>
                </a:solidFill>
                <a:latin typeface="微軟正黑體" pitchFamily="34" charset="-120"/>
                <a:ea typeface="微軟正黑體" pitchFamily="34" charset="-120"/>
                <a:cs typeface="Arial"/>
              </a:rPr>
              <a:t>service</a:t>
            </a:r>
            <a:endParaRPr kumimoji="0" b="1" dirty="0">
              <a:solidFill>
                <a:prstClr val="white"/>
              </a:solidFill>
              <a:latin typeface="微軟正黑體" pitchFamily="34" charset="-120"/>
              <a:ea typeface="微軟正黑體" pitchFamily="34" charset="-120"/>
              <a:cs typeface="Arial"/>
            </a:endParaRPr>
          </a:p>
        </p:txBody>
      </p:sp>
      <p:sp>
        <p:nvSpPr>
          <p:cNvPr id="82974" name="object 74"/>
          <p:cNvSpPr>
            <a:spLocks noChangeArrowheads="1"/>
          </p:cNvSpPr>
          <p:nvPr/>
        </p:nvSpPr>
        <p:spPr bwMode="auto">
          <a:xfrm>
            <a:off x="4346575" y="1335088"/>
            <a:ext cx="184150" cy="158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en-US" altLang="zh-TW" b="1">
              <a:solidFill>
                <a:srgbClr val="000000"/>
              </a:solidFill>
              <a:latin typeface="微軟正黑體" pitchFamily="34" charset="-120"/>
              <a:ea typeface="微軟正黑體" pitchFamily="34" charset="-120"/>
            </a:endParaRPr>
          </a:p>
        </p:txBody>
      </p:sp>
      <p:sp>
        <p:nvSpPr>
          <p:cNvPr id="82975" name="object 75"/>
          <p:cNvSpPr txBox="1">
            <a:spLocks noChangeArrowheads="1"/>
          </p:cNvSpPr>
          <p:nvPr/>
        </p:nvSpPr>
        <p:spPr bwMode="auto">
          <a:xfrm>
            <a:off x="2552700" y="1281113"/>
            <a:ext cx="1854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938">
              <a:tabLst>
                <a:tab pos="1739900" algn="l"/>
              </a:tabLst>
              <a:defRPr kumimoji="1">
                <a:solidFill>
                  <a:schemeClr val="tx1"/>
                </a:solidFill>
                <a:latin typeface="Arial" pitchFamily="34" charset="0"/>
                <a:ea typeface="新細明體" pitchFamily="18" charset="-120"/>
              </a:defRPr>
            </a:lvl1pPr>
            <a:lvl2pPr marL="742950" indent="-285750">
              <a:tabLst>
                <a:tab pos="1739900" algn="l"/>
              </a:tabLst>
              <a:defRPr kumimoji="1">
                <a:solidFill>
                  <a:schemeClr val="tx1"/>
                </a:solidFill>
                <a:latin typeface="Arial" pitchFamily="34" charset="0"/>
                <a:ea typeface="新細明體" pitchFamily="18" charset="-120"/>
              </a:defRPr>
            </a:lvl2pPr>
            <a:lvl3pPr marL="1143000" indent="-228600">
              <a:tabLst>
                <a:tab pos="1739900" algn="l"/>
              </a:tabLst>
              <a:defRPr kumimoji="1">
                <a:solidFill>
                  <a:schemeClr val="tx1"/>
                </a:solidFill>
                <a:latin typeface="Arial" pitchFamily="34" charset="0"/>
                <a:ea typeface="新細明體" pitchFamily="18" charset="-120"/>
              </a:defRPr>
            </a:lvl3pPr>
            <a:lvl4pPr marL="1600200" indent="-228600">
              <a:tabLst>
                <a:tab pos="1739900" algn="l"/>
              </a:tabLst>
              <a:defRPr kumimoji="1">
                <a:solidFill>
                  <a:schemeClr val="tx1"/>
                </a:solidFill>
                <a:latin typeface="Arial" pitchFamily="34" charset="0"/>
                <a:ea typeface="新細明體" pitchFamily="18" charset="-120"/>
              </a:defRPr>
            </a:lvl4pPr>
            <a:lvl5pPr marL="2057400" indent="-228600">
              <a:tabLst>
                <a:tab pos="1739900"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1739900"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1739900"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1739900"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1739900" algn="l"/>
              </a:tabLst>
              <a:defRPr kumimoji="1">
                <a:solidFill>
                  <a:schemeClr val="tx1"/>
                </a:solidFill>
                <a:latin typeface="Arial" pitchFamily="34" charset="0"/>
                <a:ea typeface="新細明體" pitchFamily="18" charset="-120"/>
              </a:defRPr>
            </a:lvl9pPr>
          </a:lstStyle>
          <a:p>
            <a:pPr eaLnBrk="1" hangingPunct="1"/>
            <a:r>
              <a:rPr kumimoji="0" lang="zh-TW" altLang="zh-TW" b="1">
                <a:solidFill>
                  <a:srgbClr val="FFFFFF"/>
                </a:solidFill>
                <a:latin typeface="微軟正黑體" pitchFamily="34" charset="-120"/>
                <a:ea typeface="微軟正黑體" pitchFamily="34" charset="-120"/>
              </a:rPr>
              <a:t>Broad network access	</a:t>
            </a:r>
            <a:endParaRPr kumimoji="0" lang="zh-TW" altLang="zh-TW" b="1" baseline="4000">
              <a:solidFill>
                <a:srgbClr val="FFFFFF"/>
              </a:solidFill>
              <a:latin typeface="微軟正黑體" pitchFamily="34" charset="-120"/>
              <a:ea typeface="微軟正黑體" pitchFamily="34" charset="-120"/>
            </a:endParaRPr>
          </a:p>
        </p:txBody>
      </p:sp>
      <p:sp>
        <p:nvSpPr>
          <p:cNvPr id="82976" name="object 2"/>
          <p:cNvSpPr txBox="1">
            <a:spLocks noChangeArrowheads="1"/>
          </p:cNvSpPr>
          <p:nvPr/>
        </p:nvSpPr>
        <p:spPr bwMode="auto">
          <a:xfrm>
            <a:off x="4092575" y="5670550"/>
            <a:ext cx="1781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66750" indent="-6667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146000"/>
              </a:lnSpc>
            </a:pPr>
            <a:r>
              <a:rPr kumimoji="0" lang="en-US" altLang="zh-TW" sz="2000">
                <a:solidFill>
                  <a:srgbClr val="FFFFFF"/>
                </a:solidFill>
                <a:latin typeface="微軟正黑體" pitchFamily="34" charset="-120"/>
                <a:cs typeface="Arial" pitchFamily="34" charset="0"/>
              </a:rPr>
              <a:t>IDC</a:t>
            </a:r>
          </a:p>
        </p:txBody>
      </p:sp>
      <p:sp>
        <p:nvSpPr>
          <p:cNvPr id="82977" name="文字方塊 39"/>
          <p:cNvSpPr txBox="1">
            <a:spLocks noChangeArrowheads="1"/>
          </p:cNvSpPr>
          <p:nvPr/>
        </p:nvSpPr>
        <p:spPr bwMode="auto">
          <a:xfrm>
            <a:off x="392113" y="4051300"/>
            <a:ext cx="106203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marL="9525">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800" b="1">
                <a:solidFill>
                  <a:srgbClr val="BD3936"/>
                </a:solidFill>
                <a:latin typeface="微軟正黑體" pitchFamily="34" charset="-120"/>
              </a:rPr>
              <a:t>PaaS</a:t>
            </a:r>
          </a:p>
          <a:p>
            <a:pPr algn="ctr" eaLnBrk="1" hangingPunct="1"/>
            <a:endParaRPr kumimoji="0" lang="zh-TW" altLang="en-US" b="1">
              <a:solidFill>
                <a:srgbClr val="000000"/>
              </a:solidFill>
              <a:latin typeface="微軟正黑體" pitchFamily="34" charset="-120"/>
              <a:ea typeface="微軟正黑體" pitchFamily="34" charset="-120"/>
            </a:endParaRPr>
          </a:p>
        </p:txBody>
      </p:sp>
      <p:sp>
        <p:nvSpPr>
          <p:cNvPr id="41" name="文字方塊 40"/>
          <p:cNvSpPr txBox="1"/>
          <p:nvPr/>
        </p:nvSpPr>
        <p:spPr>
          <a:xfrm>
            <a:off x="3892550" y="3138488"/>
            <a:ext cx="2181225" cy="373062"/>
          </a:xfrm>
          <a:prstGeom prst="rect">
            <a:avLst/>
          </a:prstGeom>
          <a:noFill/>
        </p:spPr>
        <p:txBody>
          <a:bodyPr wrap="none" lIns="64291" tIns="32146" rIns="64291" bIns="32146">
            <a:spAutoFit/>
          </a:bodyPr>
          <a:lstStyle/>
          <a:p>
            <a:pPr algn="ctr" eaLnBrk="1" fontAlgn="auto" hangingPunct="1">
              <a:spcBef>
                <a:spcPts val="0"/>
              </a:spcBef>
              <a:spcAft>
                <a:spcPts val="0"/>
              </a:spcAft>
              <a:defRPr/>
            </a:pPr>
            <a:r>
              <a:rPr kumimoji="0" lang="en-US" altLang="zh-TW" sz="2000" spc="-4" dirty="0">
                <a:solidFill>
                  <a:prstClr val="white"/>
                </a:solidFill>
                <a:latin typeface="微軟正黑體" pitchFamily="34" charset="-120"/>
                <a:ea typeface="微軟正黑體" pitchFamily="34" charset="-120"/>
                <a:cs typeface="Arial"/>
              </a:rPr>
              <a:t>Restfu</a:t>
            </a:r>
            <a:r>
              <a:rPr kumimoji="0" lang="en-US" altLang="zh-TW" sz="2000" dirty="0">
                <a:solidFill>
                  <a:prstClr val="white"/>
                </a:solidFill>
                <a:latin typeface="微軟正黑體" pitchFamily="34" charset="-120"/>
                <a:ea typeface="微軟正黑體" pitchFamily="34" charset="-120"/>
                <a:cs typeface="Arial"/>
              </a:rPr>
              <a:t>l </a:t>
            </a:r>
            <a:r>
              <a:rPr kumimoji="0" lang="en-US" altLang="zh-TW" sz="2000" spc="-4" dirty="0">
                <a:solidFill>
                  <a:prstClr val="white"/>
                </a:solidFill>
                <a:latin typeface="微軟正黑體" pitchFamily="34" charset="-120"/>
                <a:ea typeface="微軟正黑體" pitchFamily="34" charset="-120"/>
                <a:cs typeface="Arial"/>
              </a:rPr>
              <a:t>HT</a:t>
            </a:r>
            <a:r>
              <a:rPr kumimoji="0" lang="en-US" altLang="zh-TW" sz="2000" dirty="0">
                <a:solidFill>
                  <a:prstClr val="white"/>
                </a:solidFill>
                <a:latin typeface="微軟正黑體" pitchFamily="34" charset="-120"/>
                <a:ea typeface="微軟正黑體" pitchFamily="34" charset="-120"/>
                <a:cs typeface="Arial"/>
              </a:rPr>
              <a:t>TP</a:t>
            </a:r>
            <a:r>
              <a:rPr kumimoji="0" lang="en-US" altLang="zh-TW" sz="2000" spc="-151" dirty="0">
                <a:solidFill>
                  <a:prstClr val="white"/>
                </a:solidFill>
                <a:latin typeface="微軟正黑體" pitchFamily="34" charset="-120"/>
                <a:ea typeface="微軟正黑體" pitchFamily="34" charset="-120"/>
                <a:cs typeface="Arial"/>
              </a:rPr>
              <a:t> </a:t>
            </a:r>
            <a:r>
              <a:rPr kumimoji="0" lang="en-US" altLang="zh-TW" sz="2000" dirty="0">
                <a:solidFill>
                  <a:prstClr val="white"/>
                </a:solidFill>
                <a:latin typeface="微軟正黑體" pitchFamily="34" charset="-120"/>
                <a:ea typeface="微軟正黑體" pitchFamily="34" charset="-120"/>
                <a:cs typeface="Arial"/>
              </a:rPr>
              <a:t>API</a:t>
            </a:r>
          </a:p>
        </p:txBody>
      </p:sp>
      <p:sp>
        <p:nvSpPr>
          <p:cNvPr id="82979" name="文字方塊 41"/>
          <p:cNvSpPr txBox="1">
            <a:spLocks noChangeArrowheads="1"/>
          </p:cNvSpPr>
          <p:nvPr/>
        </p:nvSpPr>
        <p:spPr bwMode="auto">
          <a:xfrm>
            <a:off x="4540250" y="1236663"/>
            <a:ext cx="13763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b="1">
                <a:solidFill>
                  <a:srgbClr val="FFFFFF"/>
                </a:solidFill>
                <a:latin typeface="微軟正黑體" pitchFamily="34" charset="-120"/>
                <a:ea typeface="微軟正黑體" pitchFamily="34" charset="-120"/>
              </a:rPr>
              <a:t>Resource pooling</a:t>
            </a:r>
          </a:p>
        </p:txBody>
      </p:sp>
      <p:sp>
        <p:nvSpPr>
          <p:cNvPr id="43" name="文字方塊 42"/>
          <p:cNvSpPr txBox="1"/>
          <p:nvPr/>
        </p:nvSpPr>
        <p:spPr>
          <a:xfrm>
            <a:off x="3211513" y="4197350"/>
            <a:ext cx="773112" cy="646113"/>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供裝</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部署</a:t>
            </a:r>
          </a:p>
        </p:txBody>
      </p:sp>
      <p:sp>
        <p:nvSpPr>
          <p:cNvPr id="44" name="object 25"/>
          <p:cNvSpPr>
            <a:spLocks noChangeArrowheads="1"/>
          </p:cNvSpPr>
          <p:nvPr/>
        </p:nvSpPr>
        <p:spPr bwMode="auto">
          <a:xfrm>
            <a:off x="5615409" y="2076451"/>
            <a:ext cx="612775" cy="719137"/>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itchFamily="34" charset="-120"/>
              </a:rPr>
              <a:t>薪資</a:t>
            </a:r>
            <a:endParaRPr kumimoji="0" sz="1600" b="1" kern="0" dirty="0">
              <a:solidFill>
                <a:prstClr val="white"/>
              </a:solidFill>
              <a:latin typeface="微軟正黑體" pitchFamily="34" charset="-120"/>
              <a:ea typeface="微軟正黑體" pitchFamily="34" charset="-120"/>
            </a:endParaRPr>
          </a:p>
        </p:txBody>
      </p:sp>
      <p:sp>
        <p:nvSpPr>
          <p:cNvPr id="45" name="文字方塊 44"/>
          <p:cNvSpPr txBox="1"/>
          <p:nvPr/>
        </p:nvSpPr>
        <p:spPr>
          <a:xfrm>
            <a:off x="4033838" y="4202113"/>
            <a:ext cx="773112" cy="646112"/>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平台</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監控</a:t>
            </a:r>
          </a:p>
        </p:txBody>
      </p:sp>
      <p:sp>
        <p:nvSpPr>
          <p:cNvPr id="46" name="文字方塊 45"/>
          <p:cNvSpPr txBox="1"/>
          <p:nvPr/>
        </p:nvSpPr>
        <p:spPr>
          <a:xfrm>
            <a:off x="1528763" y="4203700"/>
            <a:ext cx="773112" cy="650875"/>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線上</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客服</a:t>
            </a:r>
          </a:p>
        </p:txBody>
      </p:sp>
      <p:sp>
        <p:nvSpPr>
          <p:cNvPr id="47" name="文字方塊 46"/>
          <p:cNvSpPr txBox="1"/>
          <p:nvPr/>
        </p:nvSpPr>
        <p:spPr>
          <a:xfrm>
            <a:off x="2349500" y="4202113"/>
            <a:ext cx="774700" cy="646112"/>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線上</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付款</a:t>
            </a:r>
          </a:p>
        </p:txBody>
      </p:sp>
      <p:sp>
        <p:nvSpPr>
          <p:cNvPr id="82985" name="文字方塊 47"/>
          <p:cNvSpPr txBox="1">
            <a:spLocks noChangeArrowheads="1"/>
          </p:cNvSpPr>
          <p:nvPr/>
        </p:nvSpPr>
        <p:spPr bwMode="auto">
          <a:xfrm>
            <a:off x="5321300" y="3859213"/>
            <a:ext cx="12319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a:solidFill>
                  <a:srgbClr val="FFFFFF"/>
                </a:solidFill>
                <a:latin typeface="微軟正黑體" pitchFamily="34" charset="-120"/>
                <a:ea typeface="微軟正黑體" pitchFamily="34" charset="-120"/>
              </a:rPr>
              <a:t>帳號中心</a:t>
            </a:r>
            <a:endParaRPr kumimoji="0" lang="en-US" altLang="zh-TW" sz="2000" b="1">
              <a:solidFill>
                <a:srgbClr val="FFFFFF"/>
              </a:solidFill>
              <a:latin typeface="微軟正黑體" pitchFamily="34" charset="-120"/>
              <a:ea typeface="微軟正黑體" pitchFamily="34" charset="-120"/>
            </a:endParaRPr>
          </a:p>
          <a:p>
            <a:pPr algn="ctr" eaLnBrk="1" hangingPunct="1"/>
            <a:r>
              <a:rPr kumimoji="0" lang="zh-TW" altLang="en-US" sz="2000" b="1">
                <a:solidFill>
                  <a:srgbClr val="FFFFFF"/>
                </a:solidFill>
                <a:latin typeface="微軟正黑體" pitchFamily="34" charset="-120"/>
                <a:ea typeface="微軟正黑體" pitchFamily="34" charset="-120"/>
              </a:rPr>
              <a:t>與</a:t>
            </a:r>
            <a:endParaRPr kumimoji="0" lang="en-US" altLang="zh-TW" sz="2000" b="1">
              <a:solidFill>
                <a:srgbClr val="FFFFFF"/>
              </a:solidFill>
              <a:latin typeface="微軟正黑體" pitchFamily="34" charset="-120"/>
              <a:ea typeface="微軟正黑體" pitchFamily="34" charset="-120"/>
            </a:endParaRPr>
          </a:p>
          <a:p>
            <a:pPr algn="ctr" eaLnBrk="1" hangingPunct="1"/>
            <a:r>
              <a:rPr kumimoji="0" lang="zh-TW" altLang="en-US" sz="2000" b="1">
                <a:solidFill>
                  <a:srgbClr val="FFFFFF"/>
                </a:solidFill>
                <a:latin typeface="微軟正黑體" pitchFamily="34" charset="-120"/>
                <a:ea typeface="微軟正黑體" pitchFamily="34" charset="-120"/>
              </a:rPr>
              <a:t>單一簽入</a:t>
            </a:r>
          </a:p>
        </p:txBody>
      </p:sp>
      <p:sp>
        <p:nvSpPr>
          <p:cNvPr id="82986" name="文字方塊 48"/>
          <p:cNvSpPr txBox="1">
            <a:spLocks noChangeArrowheads="1"/>
          </p:cNvSpPr>
          <p:nvPr/>
        </p:nvSpPr>
        <p:spPr bwMode="auto">
          <a:xfrm>
            <a:off x="7129463" y="4133850"/>
            <a:ext cx="13001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a:solidFill>
                  <a:srgbClr val="FFFFFF"/>
                </a:solidFill>
                <a:latin typeface="微軟正黑體" pitchFamily="34" charset="-120"/>
                <a:ea typeface="微軟正黑體" pitchFamily="34" charset="-120"/>
              </a:rPr>
              <a:t>組織服務</a:t>
            </a:r>
          </a:p>
        </p:txBody>
      </p:sp>
      <p:sp>
        <p:nvSpPr>
          <p:cNvPr id="82987" name="文字方塊 49"/>
          <p:cNvSpPr txBox="1">
            <a:spLocks noChangeArrowheads="1"/>
          </p:cNvSpPr>
          <p:nvPr/>
        </p:nvSpPr>
        <p:spPr bwMode="auto">
          <a:xfrm>
            <a:off x="2000250" y="3762375"/>
            <a:ext cx="24860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a:solidFill>
                  <a:srgbClr val="FFFFFF"/>
                </a:solidFill>
                <a:latin typeface="微軟正黑體" pitchFamily="34" charset="-120"/>
                <a:ea typeface="微軟正黑體" pitchFamily="34" charset="-120"/>
              </a:rPr>
              <a:t>雲端服務採購平台</a:t>
            </a:r>
          </a:p>
        </p:txBody>
      </p:sp>
      <p:sp>
        <p:nvSpPr>
          <p:cNvPr id="51" name="object 25"/>
          <p:cNvSpPr>
            <a:spLocks noChangeArrowheads="1"/>
          </p:cNvSpPr>
          <p:nvPr/>
        </p:nvSpPr>
        <p:spPr bwMode="auto">
          <a:xfrm>
            <a:off x="6300192" y="2076451"/>
            <a:ext cx="485775" cy="719137"/>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dirty="0">
                <a:solidFill>
                  <a:prstClr val="white"/>
                </a:solidFill>
                <a:latin typeface="微軟正黑體" pitchFamily="34" charset="-120"/>
                <a:ea typeface="微軟正黑體" panose="020B0604030504040204" pitchFamily="34" charset="-120"/>
              </a:rPr>
              <a:t>會計</a:t>
            </a:r>
            <a:endParaRPr kumimoji="0" sz="1600" b="1" dirty="0">
              <a:solidFill>
                <a:prstClr val="white"/>
              </a:solidFill>
              <a:latin typeface="微軟正黑體" pitchFamily="34" charset="-120"/>
            </a:endParaRPr>
          </a:p>
        </p:txBody>
      </p:sp>
      <p:sp>
        <p:nvSpPr>
          <p:cNvPr id="82989" name="文字方塊 1"/>
          <p:cNvSpPr txBox="1">
            <a:spLocks noChangeArrowheads="1"/>
          </p:cNvSpPr>
          <p:nvPr/>
        </p:nvSpPr>
        <p:spPr bwMode="auto">
          <a:xfrm>
            <a:off x="527050" y="217488"/>
            <a:ext cx="81232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sz="2800">
                <a:latin typeface="微軟正黑體" pitchFamily="34" charset="-120"/>
                <a:ea typeface="微軟正黑體" pitchFamily="34" charset="-120"/>
              </a:rPr>
              <a:t>規模與架構能力</a:t>
            </a:r>
            <a:endParaRPr lang="en-US" altLang="zh-TW" sz="2800">
              <a:latin typeface="微軟正黑體" pitchFamily="34" charset="-120"/>
              <a:cs typeface="Times New Roman" pitchFamily="18" charset="0"/>
            </a:endParaRPr>
          </a:p>
          <a:p>
            <a:pPr algn="ctr"/>
            <a:r>
              <a:rPr lang="zh-TW" altLang="en-US" sz="2800">
                <a:latin typeface="微軟正黑體" pitchFamily="34" charset="-120"/>
                <a:ea typeface="微軟正黑體" pitchFamily="34" charset="-120"/>
              </a:rPr>
              <a:t>創造 </a:t>
            </a:r>
            <a:r>
              <a:rPr lang="en-US" altLang="zh-TW" sz="2800">
                <a:latin typeface="微軟正黑體" pitchFamily="34" charset="-120"/>
                <a:cs typeface="Times New Roman" pitchFamily="18" charset="0"/>
              </a:rPr>
              <a:t>SaaS </a:t>
            </a:r>
            <a:r>
              <a:rPr lang="zh-TW" altLang="en-US" sz="2800">
                <a:latin typeface="微軟正黑體" pitchFamily="34" charset="-120"/>
                <a:ea typeface="微軟正黑體" pitchFamily="34" charset="-120"/>
              </a:rPr>
              <a:t>與 </a:t>
            </a:r>
            <a:r>
              <a:rPr lang="en-US" altLang="zh-TW" sz="2800">
                <a:latin typeface="微軟正黑體" pitchFamily="34" charset="-120"/>
                <a:cs typeface="Times New Roman" pitchFamily="18" charset="0"/>
              </a:rPr>
              <a:t>SaaS </a:t>
            </a:r>
            <a:r>
              <a:rPr lang="zh-TW" altLang="en-US" sz="2800">
                <a:latin typeface="微軟正黑體" pitchFamily="34" charset="-120"/>
                <a:ea typeface="微軟正黑體" pitchFamily="34" charset="-120"/>
              </a:rPr>
              <a:t>開發平台 </a:t>
            </a:r>
            <a:r>
              <a:rPr lang="en-US" altLang="zh-TW" sz="2800">
                <a:latin typeface="微軟正黑體" pitchFamily="34" charset="-120"/>
                <a:cs typeface="Times New Roman" pitchFamily="18" charset="0"/>
              </a:rPr>
              <a:t>– </a:t>
            </a:r>
            <a:r>
              <a:rPr lang="zh-TW" altLang="en-US" sz="2800">
                <a:solidFill>
                  <a:srgbClr val="FF0000"/>
                </a:solidFill>
                <a:latin typeface="微軟正黑體" pitchFamily="34" charset="-120"/>
                <a:ea typeface="微軟正黑體" pitchFamily="34" charset="-120"/>
              </a:rPr>
              <a:t>結盟其它公司</a:t>
            </a:r>
          </a:p>
        </p:txBody>
      </p:sp>
      <p:sp>
        <p:nvSpPr>
          <p:cNvPr id="82990" name="object 74"/>
          <p:cNvSpPr>
            <a:spLocks noChangeArrowheads="1"/>
          </p:cNvSpPr>
          <p:nvPr/>
        </p:nvSpPr>
        <p:spPr bwMode="auto">
          <a:xfrm>
            <a:off x="5827713" y="1362075"/>
            <a:ext cx="184150" cy="158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en-US" altLang="zh-TW" b="1">
              <a:solidFill>
                <a:srgbClr val="000000"/>
              </a:solidFill>
              <a:latin typeface="微軟正黑體" pitchFamily="34" charset="-120"/>
              <a:ea typeface="微軟正黑體" pitchFamily="34" charset="-120"/>
            </a:endParaRPr>
          </a:p>
        </p:txBody>
      </p:sp>
      <p:sp>
        <p:nvSpPr>
          <p:cNvPr id="82991" name="object 74"/>
          <p:cNvSpPr>
            <a:spLocks noChangeArrowheads="1"/>
          </p:cNvSpPr>
          <p:nvPr/>
        </p:nvSpPr>
        <p:spPr bwMode="auto">
          <a:xfrm>
            <a:off x="7164388" y="1362075"/>
            <a:ext cx="184150" cy="158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en-US" altLang="zh-TW" b="1">
              <a:solidFill>
                <a:srgbClr val="000000"/>
              </a:solidFill>
              <a:latin typeface="微軟正黑體" pitchFamily="34" charset="-120"/>
              <a:ea typeface="微軟正黑體" pitchFamily="34" charset="-120"/>
            </a:endParaRPr>
          </a:p>
        </p:txBody>
      </p:sp>
      <p:sp>
        <p:nvSpPr>
          <p:cNvPr id="82992" name="object 66"/>
          <p:cNvSpPr txBox="1">
            <a:spLocks noChangeArrowheads="1"/>
          </p:cNvSpPr>
          <p:nvPr/>
        </p:nvSpPr>
        <p:spPr bwMode="auto">
          <a:xfrm>
            <a:off x="157163" y="6350000"/>
            <a:ext cx="892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938">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a:solidFill>
                  <a:schemeClr val="tx2"/>
                </a:solidFill>
                <a:latin typeface="微軟正黑體" pitchFamily="34" charset="-120"/>
                <a:ea typeface="微軟正黑體" pitchFamily="34" charset="-120"/>
              </a:rPr>
              <a:t>SOA </a:t>
            </a:r>
            <a:r>
              <a:rPr kumimoji="0" lang="zh-TW" altLang="en-US" sz="2000">
                <a:solidFill>
                  <a:schemeClr val="tx2"/>
                </a:solidFill>
                <a:latin typeface="微軟正黑體" pitchFamily="34" charset="-120"/>
                <a:ea typeface="微軟正黑體" pitchFamily="34" charset="-120"/>
              </a:rPr>
              <a:t>極致呈現、備好未來所需</a:t>
            </a:r>
          </a:p>
        </p:txBody>
      </p:sp>
      <p:sp>
        <p:nvSpPr>
          <p:cNvPr id="2" name="橢圓 1"/>
          <p:cNvSpPr/>
          <p:nvPr/>
        </p:nvSpPr>
        <p:spPr>
          <a:xfrm>
            <a:off x="157163" y="3546475"/>
            <a:ext cx="8807449" cy="167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object 25"/>
          <p:cNvSpPr>
            <a:spLocks noChangeArrowheads="1"/>
          </p:cNvSpPr>
          <p:nvPr/>
        </p:nvSpPr>
        <p:spPr bwMode="auto">
          <a:xfrm>
            <a:off x="7282482" y="2076451"/>
            <a:ext cx="673894" cy="719137"/>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dirty="0">
                <a:solidFill>
                  <a:prstClr val="white"/>
                </a:solidFill>
                <a:latin typeface="微軟正黑體" pitchFamily="34" charset="-120"/>
                <a:ea typeface="微軟正黑體" panose="020B0604030504040204" pitchFamily="34" charset="-120"/>
              </a:rPr>
              <a:t>夥伴</a:t>
            </a:r>
            <a:endParaRPr kumimoji="0" lang="en-US" altLang="zh-TW" sz="1600" b="1" dirty="0" smtClean="0">
              <a:solidFill>
                <a:prstClr val="white"/>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en-US" altLang="zh-TW" sz="1600" b="1" dirty="0" err="1" smtClean="0">
                <a:solidFill>
                  <a:prstClr val="white"/>
                </a:solidFill>
                <a:latin typeface="微軟正黑體" pitchFamily="34" charset="-120"/>
                <a:ea typeface="微軟正黑體" panose="020B0604030504040204" pitchFamily="34" charset="-120"/>
              </a:rPr>
              <a:t>mPOS</a:t>
            </a:r>
            <a:endParaRPr kumimoji="0" sz="1600" b="1" dirty="0">
              <a:solidFill>
                <a:prstClr val="white"/>
              </a:solidFill>
              <a:latin typeface="微軟正黑體" pitchFamily="34" charset="-120"/>
            </a:endParaRPr>
          </a:p>
        </p:txBody>
      </p:sp>
      <p:sp>
        <p:nvSpPr>
          <p:cNvPr id="52" name="object 25"/>
          <p:cNvSpPr>
            <a:spLocks noChangeArrowheads="1"/>
          </p:cNvSpPr>
          <p:nvPr/>
        </p:nvSpPr>
        <p:spPr bwMode="auto">
          <a:xfrm>
            <a:off x="8002562" y="2085182"/>
            <a:ext cx="673894" cy="719137"/>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dirty="0" smtClean="0">
                <a:solidFill>
                  <a:prstClr val="white"/>
                </a:solidFill>
                <a:latin typeface="微軟正黑體" pitchFamily="34" charset="-120"/>
                <a:ea typeface="微軟正黑體" panose="020B0604030504040204" pitchFamily="34" charset="-120"/>
              </a:rPr>
              <a:t>更多其它</a:t>
            </a:r>
            <a:endParaRPr kumimoji="0" sz="1600" b="1" dirty="0">
              <a:solidFill>
                <a:prstClr val="white"/>
              </a:solidFill>
              <a:latin typeface="微軟正黑體" pitchFamily="34" charset="-120"/>
            </a:endParaRPr>
          </a:p>
        </p:txBody>
      </p:sp>
      <p:sp>
        <p:nvSpPr>
          <p:cNvPr id="53" name="object 25"/>
          <p:cNvSpPr>
            <a:spLocks noChangeArrowheads="1"/>
          </p:cNvSpPr>
          <p:nvPr/>
        </p:nvSpPr>
        <p:spPr bwMode="auto">
          <a:xfrm>
            <a:off x="6850062" y="2105298"/>
            <a:ext cx="360585" cy="719137"/>
          </a:xfrm>
          <a:prstGeom prst="roundRect">
            <a:avLst>
              <a:gd name="adj" fmla="val 16667"/>
            </a:avLst>
          </a:prstGeom>
          <a:noFill/>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fontAlgn="auto" hangingPunct="1">
              <a:spcBef>
                <a:spcPts val="0"/>
              </a:spcBef>
              <a:spcAft>
                <a:spcPts val="0"/>
              </a:spcAft>
              <a:defRPr/>
            </a:pPr>
            <a:r>
              <a:rPr kumimoji="0" lang="en-US" sz="1600" b="1" dirty="0" smtClean="0">
                <a:solidFill>
                  <a:schemeClr val="tx1"/>
                </a:solidFill>
                <a:latin typeface="微軟正黑體" pitchFamily="34" charset="-120"/>
              </a:rPr>
              <a:t>…</a:t>
            </a:r>
            <a:endParaRPr kumimoji="0" sz="1600" b="1" dirty="0">
              <a:solidFill>
                <a:schemeClr val="tx1"/>
              </a:solidFill>
              <a:latin typeface="微軟正黑體" pitchFamily="34" charset="-120"/>
            </a:endParaRPr>
          </a:p>
        </p:txBody>
      </p:sp>
    </p:spTree>
    <p:extLst>
      <p:ext uri="{BB962C8B-B14F-4D97-AF65-F5344CB8AC3E}">
        <p14:creationId xmlns:p14="http://schemas.microsoft.com/office/powerpoint/2010/main" val="7792344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4</a:t>
            </a:fld>
            <a:endParaRPr lang="zh-TW" altLang="en-US" sz="1200" b="0" dirty="0" smtClean="0">
              <a:solidFill>
                <a:schemeClr val="bg1"/>
              </a:solidFill>
            </a:endParaRPr>
          </a:p>
        </p:txBody>
      </p:sp>
      <p:sp>
        <p:nvSpPr>
          <p:cNvPr id="13315" name="內容版面配置區 2"/>
          <p:cNvSpPr>
            <a:spLocks noGrp="1"/>
          </p:cNvSpPr>
          <p:nvPr>
            <p:ph idx="4294967295"/>
          </p:nvPr>
        </p:nvSpPr>
        <p:spPr>
          <a:xfrm>
            <a:off x="457200" y="443706"/>
            <a:ext cx="8229600" cy="5289550"/>
          </a:xfrm>
        </p:spPr>
        <p:txBody>
          <a:bodyPr>
            <a:normAutofit/>
          </a:bodyPr>
          <a:lstStyle/>
          <a:p>
            <a:pPr eaLnBrk="1" hangingPunct="1">
              <a:defRPr/>
            </a:pPr>
            <a:r>
              <a:rPr lang="en-US" altLang="zh-TW" sz="2800" b="0" dirty="0" smtClean="0">
                <a:latin typeface="+mn-ea"/>
                <a:cs typeface="Arial" panose="020B0604020202020204" pitchFamily="34" charset="0"/>
              </a:rPr>
              <a:t>2014 </a:t>
            </a:r>
            <a:r>
              <a:rPr lang="zh-TW" altLang="en-US" sz="2800" b="0" dirty="0" smtClean="0">
                <a:latin typeface="+mn-ea"/>
                <a:cs typeface="Arial" panose="020B0604020202020204" pitchFamily="34" charset="0"/>
              </a:rPr>
              <a:t>刊登的出租資料 </a:t>
            </a:r>
            <a:r>
              <a:rPr lang="en-US" altLang="zh-TW" sz="2800" b="0" dirty="0" smtClean="0">
                <a:latin typeface="+mn-ea"/>
                <a:cs typeface="Arial" panose="020B0604020202020204" pitchFamily="34" charset="0"/>
              </a:rPr>
              <a:t>– 500K</a:t>
            </a:r>
            <a:r>
              <a:rPr lang="zh-TW" altLang="en-US" sz="2800" b="0" dirty="0" smtClean="0">
                <a:latin typeface="+mn-ea"/>
                <a:cs typeface="Arial" panose="020B0604020202020204" pitchFamily="34" charset="0"/>
              </a:rPr>
              <a:t>筆</a:t>
            </a:r>
            <a:endParaRPr lang="en-US" altLang="zh-TW" sz="2800" b="0" dirty="0" smtClean="0">
              <a:latin typeface="+mn-ea"/>
              <a:cs typeface="Arial" panose="020B0604020202020204" pitchFamily="34" charset="0"/>
            </a:endParaRPr>
          </a:p>
          <a:p>
            <a:pPr eaLnBrk="1" hangingPunct="1">
              <a:defRPr/>
            </a:pPr>
            <a:r>
              <a:rPr lang="zh-TW" altLang="en-US" sz="2800" b="0" dirty="0" smtClean="0">
                <a:latin typeface="+mn-ea"/>
                <a:cs typeface="Arial" panose="020B0604020202020204" pitchFamily="34" charset="0"/>
              </a:rPr>
              <a:t>服務過 </a:t>
            </a:r>
            <a:r>
              <a:rPr lang="en-US" altLang="zh-TW" sz="2800" b="0" dirty="0" smtClean="0">
                <a:latin typeface="+mn-ea"/>
                <a:cs typeface="Arial" panose="020B0604020202020204" pitchFamily="34" charset="0"/>
              </a:rPr>
              <a:t>10M </a:t>
            </a:r>
            <a:r>
              <a:rPr lang="zh-TW" altLang="en-US" sz="2800" b="0" dirty="0" smtClean="0">
                <a:latin typeface="+mn-ea"/>
                <a:cs typeface="Arial" panose="020B0604020202020204" pitchFamily="34" charset="0"/>
              </a:rPr>
              <a:t>旅客</a:t>
            </a:r>
            <a:endParaRPr lang="en-US" altLang="zh-TW" sz="2800" b="0" dirty="0" smtClean="0">
              <a:latin typeface="+mn-ea"/>
              <a:cs typeface="Arial" panose="020B0604020202020204" pitchFamily="34" charset="0"/>
            </a:endParaRPr>
          </a:p>
          <a:p>
            <a:pPr eaLnBrk="1" hangingPunct="1">
              <a:defRPr/>
            </a:pPr>
            <a:r>
              <a:rPr lang="en-US" altLang="zh-TW" sz="2800" b="0" dirty="0" smtClean="0">
                <a:latin typeface="+mn-ea"/>
                <a:cs typeface="Arial" panose="020B0604020202020204" pitchFamily="34" charset="0"/>
              </a:rPr>
              <a:t>2014/4 </a:t>
            </a:r>
            <a:r>
              <a:rPr lang="zh-TW" altLang="en-US" sz="2800" b="0" dirty="0" smtClean="0">
                <a:latin typeface="+mn-ea"/>
                <a:cs typeface="Arial" panose="020B0604020202020204" pitchFamily="34" charset="0"/>
              </a:rPr>
              <a:t>募資時</a:t>
            </a:r>
            <a:r>
              <a:rPr lang="en-US" altLang="zh-TW" sz="2800" b="0" dirty="0" smtClean="0">
                <a:latin typeface="+mn-ea"/>
                <a:cs typeface="Arial" panose="020B0604020202020204" pitchFamily="34" charset="0"/>
              </a:rPr>
              <a:t>, </a:t>
            </a:r>
            <a:r>
              <a:rPr lang="zh-TW" altLang="en-US" sz="2800" b="0" dirty="0" smtClean="0">
                <a:latin typeface="+mn-ea"/>
                <a:cs typeface="Arial" panose="020B0604020202020204" pitchFamily="34" charset="0"/>
              </a:rPr>
              <a:t>估值 </a:t>
            </a:r>
            <a:r>
              <a:rPr lang="en-US" altLang="zh-TW" sz="2800" b="0" dirty="0" smtClean="0">
                <a:latin typeface="+mn-ea"/>
                <a:cs typeface="Arial" panose="020B0604020202020204" pitchFamily="34" charset="0"/>
              </a:rPr>
              <a:t>10B USD</a:t>
            </a:r>
          </a:p>
          <a:p>
            <a:pPr eaLnBrk="1" hangingPunct="1">
              <a:defRPr/>
            </a:pPr>
            <a:r>
              <a:rPr lang="zh-TW" altLang="en-US" sz="2800" b="0" dirty="0" smtClean="0">
                <a:latin typeface="+mn-ea"/>
                <a:cs typeface="Arial" panose="020B0604020202020204" pitchFamily="34" charset="0"/>
              </a:rPr>
              <a:t>提供平台</a:t>
            </a:r>
            <a:r>
              <a:rPr lang="en-US" altLang="zh-TW" sz="2800" b="0" dirty="0" smtClean="0">
                <a:latin typeface="+mn-ea"/>
                <a:cs typeface="Arial" panose="020B0604020202020204" pitchFamily="34" charset="0"/>
              </a:rPr>
              <a:t>, </a:t>
            </a:r>
            <a:r>
              <a:rPr lang="zh-TW" altLang="en-US" sz="2800" b="0" dirty="0" smtClean="0">
                <a:latin typeface="+mn-ea"/>
                <a:cs typeface="Arial" panose="020B0604020202020204" pitchFamily="34" charset="0"/>
              </a:rPr>
              <a:t>產品</a:t>
            </a:r>
            <a:r>
              <a:rPr lang="en-US" altLang="zh-TW" sz="2800" b="0" dirty="0" smtClean="0">
                <a:latin typeface="+mn-ea"/>
                <a:cs typeface="Arial" panose="020B0604020202020204" pitchFamily="34" charset="0"/>
              </a:rPr>
              <a:t>(</a:t>
            </a:r>
            <a:r>
              <a:rPr lang="zh-TW" altLang="en-US" sz="2800" b="0" dirty="0" smtClean="0">
                <a:latin typeface="+mn-ea"/>
                <a:cs typeface="Arial" panose="020B0604020202020204" pitchFamily="34" charset="0"/>
              </a:rPr>
              <a:t>內容或服務</a:t>
            </a:r>
            <a:r>
              <a:rPr lang="en-US" altLang="zh-TW" sz="2800" b="0" dirty="0" smtClean="0">
                <a:latin typeface="+mn-ea"/>
                <a:cs typeface="Arial" panose="020B0604020202020204" pitchFamily="34" charset="0"/>
              </a:rPr>
              <a:t>)</a:t>
            </a:r>
            <a:r>
              <a:rPr lang="zh-TW" altLang="en-US" sz="2800" b="0" dirty="0" smtClean="0">
                <a:latin typeface="+mn-ea"/>
                <a:cs typeface="Arial" panose="020B0604020202020204" pitchFamily="34" charset="0"/>
              </a:rPr>
              <a:t>由他人提供的故事 </a:t>
            </a:r>
            <a:r>
              <a:rPr lang="en-US" altLang="zh-TW" sz="2800" b="0" dirty="0" smtClean="0">
                <a:latin typeface="+mn-ea"/>
                <a:cs typeface="Arial" panose="020B0604020202020204" pitchFamily="34" charset="0"/>
              </a:rPr>
              <a:t>:</a:t>
            </a:r>
          </a:p>
          <a:p>
            <a:pPr lvl="1" eaLnBrk="1" hangingPunct="1">
              <a:defRPr/>
            </a:pPr>
            <a:r>
              <a:rPr lang="en-US" altLang="zh-TW" sz="2400" b="0" dirty="0" smtClean="0">
                <a:solidFill>
                  <a:schemeClr val="tx1">
                    <a:lumMod val="65000"/>
                    <a:lumOff val="35000"/>
                  </a:schemeClr>
                </a:solidFill>
                <a:latin typeface="+mn-ea"/>
                <a:cs typeface="Arial" panose="020B0604020202020204" pitchFamily="34" charset="0"/>
              </a:rPr>
              <a:t>Uber 2009 </a:t>
            </a:r>
            <a:r>
              <a:rPr lang="zh-TW" altLang="en-US" sz="2400" b="0" dirty="0" smtClean="0">
                <a:solidFill>
                  <a:schemeClr val="tx1">
                    <a:lumMod val="65000"/>
                    <a:lumOff val="35000"/>
                  </a:schemeClr>
                </a:solidFill>
                <a:latin typeface="+mn-ea"/>
                <a:cs typeface="Arial" panose="020B0604020202020204" pitchFamily="34" charset="0"/>
              </a:rPr>
              <a:t>在舊金山推出</a:t>
            </a:r>
            <a:r>
              <a:rPr lang="en-US" altLang="zh-TW" sz="2400" b="0" dirty="0" smtClean="0">
                <a:solidFill>
                  <a:schemeClr val="tx1">
                    <a:lumMod val="65000"/>
                    <a:lumOff val="35000"/>
                  </a:schemeClr>
                </a:solidFill>
                <a:latin typeface="+mn-ea"/>
                <a:cs typeface="Arial" panose="020B0604020202020204" pitchFamily="34" charset="0"/>
              </a:rPr>
              <a:t>, </a:t>
            </a:r>
            <a:r>
              <a:rPr lang="zh-TW" altLang="en-US" sz="2400" b="0" dirty="0" smtClean="0">
                <a:solidFill>
                  <a:schemeClr val="tx1">
                    <a:lumMod val="65000"/>
                    <a:lumOff val="35000"/>
                  </a:schemeClr>
                </a:solidFill>
                <a:latin typeface="+mn-ea"/>
                <a:cs typeface="Arial" panose="020B0604020202020204" pitchFamily="34" charset="0"/>
              </a:rPr>
              <a:t>不到</a:t>
            </a:r>
            <a:r>
              <a:rPr lang="en-US" altLang="zh-TW" sz="2400" b="0" dirty="0" smtClean="0">
                <a:solidFill>
                  <a:schemeClr val="tx1">
                    <a:lumMod val="65000"/>
                    <a:lumOff val="35000"/>
                  </a:schemeClr>
                </a:solidFill>
                <a:latin typeface="+mn-ea"/>
                <a:cs typeface="Arial" panose="020B0604020202020204" pitchFamily="34" charset="0"/>
              </a:rPr>
              <a:t>5</a:t>
            </a:r>
            <a:r>
              <a:rPr lang="zh-TW" altLang="en-US" sz="2400" b="0" dirty="0" smtClean="0">
                <a:solidFill>
                  <a:schemeClr val="tx1">
                    <a:lumMod val="65000"/>
                    <a:lumOff val="35000"/>
                  </a:schemeClr>
                </a:solidFill>
                <a:latin typeface="+mn-ea"/>
                <a:cs typeface="Arial" panose="020B0604020202020204" pitchFamily="34" charset="0"/>
              </a:rPr>
              <a:t>年</a:t>
            </a:r>
            <a:r>
              <a:rPr lang="en-US" altLang="zh-TW" sz="2400" b="0" dirty="0" smtClean="0">
                <a:solidFill>
                  <a:schemeClr val="tx1">
                    <a:lumMod val="65000"/>
                    <a:lumOff val="35000"/>
                  </a:schemeClr>
                </a:solidFill>
                <a:latin typeface="+mn-ea"/>
                <a:cs typeface="Arial" panose="020B0604020202020204" pitchFamily="34" charset="0"/>
              </a:rPr>
              <a:t>, 2015 </a:t>
            </a:r>
            <a:r>
              <a:rPr lang="zh-TW" altLang="en-US" sz="2400" b="0" dirty="0" smtClean="0">
                <a:solidFill>
                  <a:schemeClr val="tx1">
                    <a:lumMod val="65000"/>
                    <a:lumOff val="35000"/>
                  </a:schemeClr>
                </a:solidFill>
                <a:latin typeface="+mn-ea"/>
                <a:cs typeface="Arial" panose="020B0604020202020204" pitchFamily="34" charset="0"/>
              </a:rPr>
              <a:t>估值 </a:t>
            </a:r>
            <a:r>
              <a:rPr lang="en-US" altLang="zh-TW" sz="2400" b="0" dirty="0" smtClean="0">
                <a:solidFill>
                  <a:schemeClr val="tx1">
                    <a:lumMod val="65000"/>
                    <a:lumOff val="35000"/>
                  </a:schemeClr>
                </a:solidFill>
                <a:latin typeface="+mn-ea"/>
                <a:cs typeface="Arial" panose="020B0604020202020204" pitchFamily="34" charset="0"/>
              </a:rPr>
              <a:t>18B</a:t>
            </a:r>
          </a:p>
          <a:p>
            <a:pPr lvl="1" eaLnBrk="1" hangingPunct="1">
              <a:defRPr/>
            </a:pPr>
            <a:r>
              <a:rPr lang="zh-TW" altLang="en-US" sz="2400" b="0" dirty="0">
                <a:solidFill>
                  <a:schemeClr val="tx1">
                    <a:lumMod val="65000"/>
                    <a:lumOff val="35000"/>
                  </a:schemeClr>
                </a:solidFill>
                <a:latin typeface="+mn-ea"/>
                <a:cs typeface="Arial" panose="020B0604020202020204" pitchFamily="34" charset="0"/>
              </a:rPr>
              <a:t>阿里巴巴旗下有眾多交易</a:t>
            </a:r>
            <a:r>
              <a:rPr lang="zh-TW" altLang="en-US" sz="2400" b="0" dirty="0" smtClean="0">
                <a:solidFill>
                  <a:schemeClr val="tx1">
                    <a:lumMod val="65000"/>
                    <a:lumOff val="35000"/>
                  </a:schemeClr>
                </a:solidFill>
                <a:latin typeface="+mn-ea"/>
                <a:cs typeface="Arial" panose="020B0604020202020204" pitchFamily="34" charset="0"/>
              </a:rPr>
              <a:t>平台 </a:t>
            </a:r>
            <a:r>
              <a:rPr lang="en-US" altLang="zh-TW" sz="2400" b="0" dirty="0" smtClean="0">
                <a:solidFill>
                  <a:schemeClr val="tx1">
                    <a:lumMod val="65000"/>
                    <a:lumOff val="35000"/>
                  </a:schemeClr>
                </a:solidFill>
                <a:latin typeface="+mn-ea"/>
                <a:cs typeface="Arial" panose="020B0604020202020204" pitchFamily="34" charset="0"/>
              </a:rPr>
              <a:t>, </a:t>
            </a:r>
            <a:r>
              <a:rPr lang="zh-TW" altLang="en-US" sz="2400" b="0" dirty="0" smtClean="0">
                <a:solidFill>
                  <a:schemeClr val="tx1">
                    <a:lumMod val="65000"/>
                    <a:lumOff val="35000"/>
                  </a:schemeClr>
                </a:solidFill>
                <a:latin typeface="+mn-ea"/>
                <a:cs typeface="Arial" panose="020B0604020202020204" pitchFamily="34" charset="0"/>
              </a:rPr>
              <a:t>類似 </a:t>
            </a:r>
            <a:r>
              <a:rPr lang="en-US" altLang="zh-TW" sz="2400" b="0" dirty="0" smtClean="0">
                <a:solidFill>
                  <a:schemeClr val="tx1">
                    <a:lumMod val="65000"/>
                    <a:lumOff val="35000"/>
                  </a:schemeClr>
                </a:solidFill>
                <a:latin typeface="+mn-ea"/>
                <a:cs typeface="Arial" panose="020B0604020202020204" pitchFamily="34" charset="0"/>
              </a:rPr>
              <a:t>eBay </a:t>
            </a:r>
            <a:r>
              <a:rPr lang="zh-TW" altLang="en-US" sz="2400" b="0" dirty="0" smtClean="0">
                <a:solidFill>
                  <a:schemeClr val="tx1">
                    <a:lumMod val="65000"/>
                    <a:lumOff val="35000"/>
                  </a:schemeClr>
                </a:solidFill>
                <a:latin typeface="+mn-ea"/>
                <a:cs typeface="Arial" panose="020B0604020202020204" pitchFamily="34" charset="0"/>
              </a:rPr>
              <a:t>與 </a:t>
            </a:r>
            <a:r>
              <a:rPr lang="en-US" altLang="zh-TW" sz="2400" b="0" dirty="0" smtClean="0">
                <a:solidFill>
                  <a:schemeClr val="tx1">
                    <a:lumMod val="65000"/>
                    <a:lumOff val="35000"/>
                  </a:schemeClr>
                </a:solidFill>
                <a:latin typeface="+mn-ea"/>
                <a:cs typeface="Arial" panose="020B0604020202020204" pitchFamily="34" charset="0"/>
              </a:rPr>
              <a:t>Amazon </a:t>
            </a:r>
            <a:r>
              <a:rPr lang="zh-TW" altLang="en-US" sz="2400" b="0" dirty="0" smtClean="0">
                <a:solidFill>
                  <a:schemeClr val="tx1">
                    <a:lumMod val="65000"/>
                    <a:lumOff val="35000"/>
                  </a:schemeClr>
                </a:solidFill>
                <a:latin typeface="+mn-ea"/>
                <a:cs typeface="Arial" panose="020B0604020202020204" pitchFamily="34" charset="0"/>
              </a:rPr>
              <a:t>的是淘寶網</a:t>
            </a:r>
            <a:r>
              <a:rPr lang="en-US" altLang="zh-TW" sz="2400" b="0" dirty="0" smtClean="0">
                <a:solidFill>
                  <a:schemeClr val="tx1">
                    <a:lumMod val="65000"/>
                    <a:lumOff val="35000"/>
                  </a:schemeClr>
                </a:solidFill>
                <a:latin typeface="+mn-ea"/>
                <a:cs typeface="Arial" panose="020B0604020202020204" pitchFamily="34" charset="0"/>
              </a:rPr>
              <a:t>, </a:t>
            </a:r>
            <a:r>
              <a:rPr lang="zh-TW" altLang="en-US" sz="2400" b="0" dirty="0" smtClean="0">
                <a:solidFill>
                  <a:schemeClr val="tx1">
                    <a:lumMod val="65000"/>
                    <a:lumOff val="35000"/>
                  </a:schemeClr>
                </a:solidFill>
                <a:latin typeface="+mn-ea"/>
                <a:cs typeface="Arial" panose="020B0604020202020204" pitchFamily="34" charset="0"/>
              </a:rPr>
              <a:t>就有近 </a:t>
            </a:r>
            <a:r>
              <a:rPr lang="en-US" altLang="zh-TW" sz="2400" b="0" dirty="0" smtClean="0">
                <a:solidFill>
                  <a:schemeClr val="tx1">
                    <a:lumMod val="65000"/>
                    <a:lumOff val="35000"/>
                  </a:schemeClr>
                </a:solidFill>
                <a:latin typeface="+mn-ea"/>
                <a:cs typeface="Arial" panose="020B0604020202020204" pitchFamily="34" charset="0"/>
              </a:rPr>
              <a:t>1B </a:t>
            </a:r>
            <a:r>
              <a:rPr lang="zh-TW" altLang="en-US" sz="2400" b="0" dirty="0" smtClean="0">
                <a:solidFill>
                  <a:schemeClr val="tx1">
                    <a:lumMod val="65000"/>
                    <a:lumOff val="35000"/>
                  </a:schemeClr>
                </a:solidFill>
                <a:latin typeface="+mn-ea"/>
                <a:cs typeface="Arial" panose="020B0604020202020204" pitchFamily="34" charset="0"/>
              </a:rPr>
              <a:t>的產品 </a:t>
            </a:r>
            <a:r>
              <a:rPr lang="en-US" altLang="zh-TW" sz="2400" b="0" dirty="0" smtClean="0">
                <a:solidFill>
                  <a:schemeClr val="tx1">
                    <a:lumMod val="65000"/>
                    <a:lumOff val="35000"/>
                  </a:schemeClr>
                </a:solidFill>
                <a:latin typeface="+mn-ea"/>
                <a:cs typeface="Arial" panose="020B0604020202020204" pitchFamily="34" charset="0"/>
              </a:rPr>
              <a:t>– The Economist </a:t>
            </a:r>
            <a:r>
              <a:rPr lang="zh-TW" altLang="en-US" sz="2400" b="0" dirty="0" smtClean="0">
                <a:solidFill>
                  <a:schemeClr val="tx1">
                    <a:lumMod val="65000"/>
                    <a:lumOff val="35000"/>
                  </a:schemeClr>
                </a:solidFill>
                <a:latin typeface="+mn-ea"/>
                <a:cs typeface="Arial" panose="020B0604020202020204" pitchFamily="34" charset="0"/>
              </a:rPr>
              <a:t>封為全球最大市集</a:t>
            </a:r>
            <a:endParaRPr lang="en-US" altLang="zh-TW" sz="2400" b="0" dirty="0" smtClean="0">
              <a:solidFill>
                <a:schemeClr val="tx1">
                  <a:lumMod val="65000"/>
                  <a:lumOff val="35000"/>
                </a:schemeClr>
              </a:solidFill>
              <a:latin typeface="+mn-ea"/>
              <a:cs typeface="Arial" panose="020B0604020202020204" pitchFamily="34" charset="0"/>
            </a:endParaRPr>
          </a:p>
          <a:p>
            <a:pPr lvl="1" eaLnBrk="1" hangingPunct="1">
              <a:defRPr/>
            </a:pPr>
            <a:r>
              <a:rPr lang="zh-TW" altLang="en-US" sz="2400" b="0" dirty="0" smtClean="0">
                <a:solidFill>
                  <a:schemeClr val="tx1">
                    <a:lumMod val="65000"/>
                    <a:lumOff val="35000"/>
                  </a:schemeClr>
                </a:solidFill>
                <a:latin typeface="+mn-ea"/>
                <a:cs typeface="Arial" panose="020B0604020202020204" pitchFamily="34" charset="0"/>
              </a:rPr>
              <a:t>超過 </a:t>
            </a:r>
            <a:r>
              <a:rPr lang="en-US" altLang="zh-TW" sz="2400" b="0" dirty="0" smtClean="0">
                <a:solidFill>
                  <a:schemeClr val="tx1">
                    <a:lumMod val="65000"/>
                    <a:lumOff val="35000"/>
                  </a:schemeClr>
                </a:solidFill>
                <a:latin typeface="+mn-ea"/>
                <a:cs typeface="Arial" panose="020B0604020202020204" pitchFamily="34" charset="0"/>
              </a:rPr>
              <a:t>1.5B </a:t>
            </a:r>
            <a:r>
              <a:rPr lang="zh-TW" altLang="en-US" sz="2400" b="0" dirty="0" smtClean="0">
                <a:solidFill>
                  <a:schemeClr val="tx1">
                    <a:lumMod val="65000"/>
                    <a:lumOff val="35000"/>
                  </a:schemeClr>
                </a:solidFill>
                <a:latin typeface="+mn-ea"/>
                <a:cs typeface="Arial" panose="020B0604020202020204" pitchFamily="34" charset="0"/>
              </a:rPr>
              <a:t>活躍用戶的 </a:t>
            </a:r>
            <a:r>
              <a:rPr lang="en-US" altLang="zh-TW" sz="2400" b="0" dirty="0" smtClean="0">
                <a:solidFill>
                  <a:schemeClr val="tx1">
                    <a:lumMod val="65000"/>
                    <a:lumOff val="35000"/>
                  </a:schemeClr>
                </a:solidFill>
                <a:latin typeface="+mn-ea"/>
                <a:cs typeface="Arial" panose="020B0604020202020204" pitchFamily="34" charset="0"/>
              </a:rPr>
              <a:t>Facebook, 2015</a:t>
            </a:r>
            <a:r>
              <a:rPr lang="zh-TW" altLang="en-US" sz="2400" b="0" dirty="0" smtClean="0">
                <a:solidFill>
                  <a:schemeClr val="tx1">
                    <a:lumMod val="65000"/>
                    <a:lumOff val="35000"/>
                  </a:schemeClr>
                </a:solidFill>
                <a:latin typeface="+mn-ea"/>
                <a:cs typeface="Arial" panose="020B0604020202020204" pitchFamily="34" charset="0"/>
              </a:rPr>
              <a:t>年廣告收入</a:t>
            </a:r>
            <a:r>
              <a:rPr lang="en-US" altLang="zh-TW" sz="2400" b="0" dirty="0" smtClean="0">
                <a:solidFill>
                  <a:schemeClr val="tx1">
                    <a:lumMod val="65000"/>
                    <a:lumOff val="35000"/>
                  </a:schemeClr>
                </a:solidFill>
                <a:latin typeface="+mn-ea"/>
                <a:cs typeface="Arial" panose="020B0604020202020204" pitchFamily="34" charset="0"/>
              </a:rPr>
              <a:t>14B USD, </a:t>
            </a:r>
            <a:r>
              <a:rPr lang="zh-TW" altLang="en-US" sz="2400" b="0" dirty="0" smtClean="0">
                <a:solidFill>
                  <a:schemeClr val="tx1">
                    <a:lumMod val="65000"/>
                    <a:lumOff val="35000"/>
                  </a:schemeClr>
                </a:solidFill>
                <a:latin typeface="+mn-ea"/>
                <a:cs typeface="Arial" panose="020B0604020202020204" pitchFamily="34" charset="0"/>
              </a:rPr>
              <a:t>是全球最大的媒體公司</a:t>
            </a:r>
          </a:p>
        </p:txBody>
      </p:sp>
      <p:sp>
        <p:nvSpPr>
          <p:cNvPr id="2" name="矩形 1"/>
          <p:cNvSpPr/>
          <p:nvPr/>
        </p:nvSpPr>
        <p:spPr>
          <a:xfrm>
            <a:off x="0" y="5805264"/>
            <a:ext cx="91440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用技術把人、組織和資源連結起來</a:t>
            </a:r>
            <a:endParaRPr lang="zh-TW" altLang="en-US" sz="2400" b="1" dirty="0">
              <a:solidFill>
                <a:schemeClr val="bg1"/>
              </a:solidFill>
            </a:endParaRPr>
          </a:p>
        </p:txBody>
      </p:sp>
    </p:spTree>
    <p:extLst>
      <p:ext uri="{BB962C8B-B14F-4D97-AF65-F5344CB8AC3E}">
        <p14:creationId xmlns:p14="http://schemas.microsoft.com/office/powerpoint/2010/main" val="346863679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3"/>
          <p:cNvSpPr>
            <a:spLocks noGrp="1"/>
          </p:cNvSpPr>
          <p:nvPr>
            <p:ph type="title"/>
          </p:nvPr>
        </p:nvSpPr>
        <p:spPr bwMode="auto">
          <a:xfrm>
            <a:off x="498475" y="361950"/>
            <a:ext cx="8110538"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800" dirty="0" smtClean="0">
                <a:solidFill>
                  <a:srgbClr val="262626"/>
                </a:solidFill>
                <a:latin typeface="Calibri" pitchFamily="34" charset="0"/>
                <a:ea typeface="微軟正黑體" pitchFamily="34" charset="-120"/>
              </a:rPr>
              <a:t>共享 </a:t>
            </a:r>
            <a:r>
              <a:rPr lang="en-US" altLang="zh-TW" sz="2800" dirty="0" smtClean="0">
                <a:solidFill>
                  <a:srgbClr val="262626"/>
                </a:solidFill>
                <a:latin typeface="Calibri" pitchFamily="34" charset="0"/>
                <a:ea typeface="微軟正黑體" pitchFamily="34" charset="-120"/>
              </a:rPr>
              <a:t>– </a:t>
            </a:r>
            <a:r>
              <a:rPr lang="zh-TW" altLang="en-US" sz="2800" dirty="0" smtClean="0">
                <a:solidFill>
                  <a:srgbClr val="262626"/>
                </a:solidFill>
                <a:latin typeface="Calibri" pitchFamily="34" charset="0"/>
                <a:ea typeface="微軟正黑體" pitchFamily="34" charset="-120"/>
              </a:rPr>
              <a:t>共好與互利的結盟</a:t>
            </a:r>
            <a:r>
              <a:rPr lang="en-US" altLang="zh-TW" sz="2800" dirty="0" smtClean="0">
                <a:solidFill>
                  <a:srgbClr val="262626"/>
                </a:solidFill>
                <a:latin typeface="Calibri" pitchFamily="34" charset="0"/>
                <a:ea typeface="微軟正黑體" pitchFamily="34" charset="-120"/>
              </a:rPr>
              <a:t/>
            </a:r>
            <a:br>
              <a:rPr lang="en-US" altLang="zh-TW" sz="2800" dirty="0" smtClean="0">
                <a:solidFill>
                  <a:srgbClr val="262626"/>
                </a:solidFill>
                <a:latin typeface="Calibri" pitchFamily="34" charset="0"/>
                <a:ea typeface="微軟正黑體" pitchFamily="34" charset="-120"/>
              </a:rPr>
            </a:br>
            <a:r>
              <a:rPr lang="en-US" altLang="zh-TW" sz="2800" dirty="0" smtClean="0">
                <a:solidFill>
                  <a:srgbClr val="262626"/>
                </a:solidFill>
                <a:latin typeface="Calibri" pitchFamily="34" charset="0"/>
                <a:ea typeface="微軟正黑體" pitchFamily="34" charset="-120"/>
              </a:rPr>
              <a:t>UI/UX Design Kit </a:t>
            </a:r>
            <a:r>
              <a:rPr lang="zh-TW" altLang="en-US" sz="2800" dirty="0" smtClean="0">
                <a:solidFill>
                  <a:srgbClr val="262626"/>
                </a:solidFill>
                <a:latin typeface="Calibri" pitchFamily="34" charset="0"/>
                <a:ea typeface="微軟正黑體" pitchFamily="34" charset="-120"/>
              </a:rPr>
              <a:t>，不同系統、相同感受</a:t>
            </a:r>
          </a:p>
        </p:txBody>
      </p:sp>
      <p:pic>
        <p:nvPicPr>
          <p:cNvPr id="83971" name="圖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1828800"/>
            <a:ext cx="75565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圖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3450" y="2127250"/>
            <a:ext cx="755808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圖片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300" y="3595688"/>
            <a:ext cx="1068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圖片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300" y="4257675"/>
            <a:ext cx="20510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圖片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89225" y="2427288"/>
            <a:ext cx="75565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圖片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1300" y="3911600"/>
            <a:ext cx="1366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圖片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5000" y="2727325"/>
            <a:ext cx="75565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78" name="群組 28"/>
          <p:cNvGrpSpPr>
            <a:grpSpLocks/>
          </p:cNvGrpSpPr>
          <p:nvPr/>
        </p:nvGrpSpPr>
        <p:grpSpPr bwMode="auto">
          <a:xfrm>
            <a:off x="179388" y="2851150"/>
            <a:ext cx="2108200" cy="658813"/>
            <a:chOff x="280998" y="2435127"/>
            <a:chExt cx="2251065" cy="658808"/>
          </a:xfrm>
        </p:grpSpPr>
        <p:pic>
          <p:nvPicPr>
            <p:cNvPr id="83979" name="圖片 2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2900" y="2435127"/>
              <a:ext cx="2189163" cy="25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80" name="群組 30"/>
            <p:cNvGrpSpPr>
              <a:grpSpLocks/>
            </p:cNvGrpSpPr>
            <p:nvPr/>
          </p:nvGrpSpPr>
          <p:grpSpPr bwMode="auto">
            <a:xfrm>
              <a:off x="280998" y="2739670"/>
              <a:ext cx="1205907" cy="354265"/>
              <a:chOff x="280998" y="2739670"/>
              <a:chExt cx="1205907" cy="354265"/>
            </a:xfrm>
          </p:grpSpPr>
          <p:pic>
            <p:nvPicPr>
              <p:cNvPr id="83981" name="圖片 3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998" y="2739670"/>
                <a:ext cx="414000" cy="3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圖片 3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9918" y="2779283"/>
                <a:ext cx="796987" cy="31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橢圓 1"/>
          <p:cNvSpPr/>
          <p:nvPr/>
        </p:nvSpPr>
        <p:spPr>
          <a:xfrm>
            <a:off x="1202085" y="764704"/>
            <a:ext cx="29742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3426981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3"/>
          <p:cNvSpPr>
            <a:spLocks noGrp="1"/>
          </p:cNvSpPr>
          <p:nvPr>
            <p:ph type="title"/>
          </p:nvPr>
        </p:nvSpPr>
        <p:spPr bwMode="auto">
          <a:xfrm>
            <a:off x="498475" y="325438"/>
            <a:ext cx="8110538"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800" dirty="0" smtClean="0">
                <a:solidFill>
                  <a:srgbClr val="262626"/>
                </a:solidFill>
                <a:latin typeface="微軟正黑體" pitchFamily="34" charset="-120"/>
                <a:ea typeface="微軟正黑體" pitchFamily="34" charset="-120"/>
              </a:rPr>
              <a:t>共享 </a:t>
            </a:r>
            <a:r>
              <a:rPr lang="en-US" altLang="zh-TW" sz="2800" dirty="0" smtClean="0">
                <a:solidFill>
                  <a:srgbClr val="262626"/>
                </a:solidFill>
                <a:latin typeface="微軟正黑體" pitchFamily="34" charset="-120"/>
                <a:ea typeface="微軟正黑體" pitchFamily="34" charset="-120"/>
              </a:rPr>
              <a:t>– </a:t>
            </a:r>
            <a:r>
              <a:rPr lang="zh-TW" altLang="en-US" sz="2800" dirty="0" smtClean="0">
                <a:solidFill>
                  <a:srgbClr val="262626"/>
                </a:solidFill>
                <a:latin typeface="Calibri" pitchFamily="34" charset="0"/>
                <a:ea typeface="微軟正黑體" pitchFamily="34" charset="-120"/>
              </a:rPr>
              <a:t>共</a:t>
            </a:r>
            <a:r>
              <a:rPr lang="zh-TW" altLang="en-US" sz="2800" dirty="0">
                <a:solidFill>
                  <a:srgbClr val="262626"/>
                </a:solidFill>
                <a:latin typeface="Calibri" pitchFamily="34" charset="0"/>
                <a:ea typeface="微軟正黑體" pitchFamily="34" charset="-120"/>
              </a:rPr>
              <a:t>好與互利的結盟</a:t>
            </a:r>
            <a:r>
              <a:rPr lang="en-US" altLang="zh-TW" sz="2800" dirty="0" smtClean="0">
                <a:solidFill>
                  <a:srgbClr val="262626"/>
                </a:solidFill>
                <a:latin typeface="微軟正黑體" pitchFamily="34" charset="-120"/>
                <a:ea typeface="微軟正黑體" pitchFamily="34" charset="-120"/>
              </a:rPr>
              <a:t/>
            </a:r>
            <a:br>
              <a:rPr lang="en-US" altLang="zh-TW" sz="2800" dirty="0" smtClean="0">
                <a:solidFill>
                  <a:srgbClr val="262626"/>
                </a:solidFill>
                <a:latin typeface="微軟正黑體" pitchFamily="34" charset="-120"/>
                <a:ea typeface="微軟正黑體" pitchFamily="34" charset="-120"/>
              </a:rPr>
            </a:br>
            <a:r>
              <a:rPr lang="zh-TW" altLang="en-US" sz="2800" dirty="0" smtClean="0">
                <a:solidFill>
                  <a:srgbClr val="262626"/>
                </a:solidFill>
                <a:latin typeface="微軟正黑體" pitchFamily="34" charset="-120"/>
                <a:ea typeface="微軟正黑體" pitchFamily="34" charset="-120"/>
              </a:rPr>
              <a:t>新</a:t>
            </a:r>
            <a:r>
              <a:rPr lang="zh-TW" altLang="en-US" sz="2800" dirty="0" smtClean="0">
                <a:solidFill>
                  <a:srgbClr val="FF0000"/>
                </a:solidFill>
                <a:latin typeface="微軟正黑體" pitchFamily="34" charset="-120"/>
                <a:ea typeface="微軟正黑體" pitchFamily="34" charset="-120"/>
              </a:rPr>
              <a:t>技術</a:t>
            </a:r>
            <a:r>
              <a:rPr lang="zh-TW" altLang="en-US" sz="2800" dirty="0" smtClean="0">
                <a:solidFill>
                  <a:srgbClr val="262626"/>
                </a:solidFill>
                <a:latin typeface="微軟正黑體" pitchFamily="34" charset="-120"/>
                <a:ea typeface="微軟正黑體" pitchFamily="34" charset="-120"/>
              </a:rPr>
              <a:t>即時引用、符合行動辦公室需求</a:t>
            </a:r>
          </a:p>
        </p:txBody>
      </p:sp>
      <p:pic>
        <p:nvPicPr>
          <p:cNvPr id="84995"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1628775"/>
            <a:ext cx="83121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806575"/>
            <a:ext cx="1003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1912938"/>
            <a:ext cx="83121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圖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300" y="2205038"/>
            <a:ext cx="176688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1463" y="2197100"/>
            <a:ext cx="831373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300" y="2603500"/>
            <a:ext cx="16764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圖片 11" descr="radar-oniphone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6488" y="3146425"/>
            <a:ext cx="13779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圖片 12" descr="videgree-iphon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0975" y="2925763"/>
            <a:ext cx="18034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541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群組 92"/>
          <p:cNvGrpSpPr>
            <a:grpSpLocks/>
          </p:cNvGrpSpPr>
          <p:nvPr/>
        </p:nvGrpSpPr>
        <p:grpSpPr bwMode="auto">
          <a:xfrm>
            <a:off x="276225" y="4797425"/>
            <a:ext cx="3563938" cy="1787525"/>
            <a:chOff x="682411" y="4443565"/>
            <a:chExt cx="2769285" cy="1786806"/>
          </a:xfrm>
        </p:grpSpPr>
        <p:sp>
          <p:nvSpPr>
            <p:cNvPr id="35" name="文字方塊 34"/>
            <p:cNvSpPr txBox="1"/>
            <p:nvPr/>
          </p:nvSpPr>
          <p:spPr>
            <a:xfrm>
              <a:off x="682411" y="4614946"/>
              <a:ext cx="2769285" cy="1615425"/>
            </a:xfrm>
            <a:prstGeom prst="roundRect">
              <a:avLst>
                <a:gd name="adj" fmla="val 10624"/>
              </a:avLst>
            </a:prstGeom>
            <a:solidFill>
              <a:schemeClr val="accent5">
                <a:lumMod val="20000"/>
                <a:lumOff val="80000"/>
              </a:schemeClr>
            </a:solidFill>
            <a:ln>
              <a:noFill/>
            </a:ln>
            <a:effectLst/>
          </p:spPr>
          <p:style>
            <a:lnRef idx="3">
              <a:schemeClr val="lt1"/>
            </a:lnRef>
            <a:fillRef idx="1">
              <a:schemeClr val="accent5"/>
            </a:fillRef>
            <a:effectRef idx="1">
              <a:schemeClr val="accent5"/>
            </a:effectRef>
            <a:fontRef idx="minor">
              <a:schemeClr val="lt1"/>
            </a:fontRef>
          </p:style>
          <p:txBody>
            <a:bodyPr tIns="216000"/>
            <a:lstStyle>
              <a:lvl1pPr marL="268288" indent="-268288">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buFont typeface="Calibri" pitchFamily="34" charset="0"/>
                <a:buAutoNum type="arabicPeriod"/>
                <a:defRPr/>
              </a:pPr>
              <a:r>
                <a:rPr lang="zh-TW" altLang="en-US" sz="1500" dirty="0" smtClean="0">
                  <a:solidFill>
                    <a:srgbClr val="0D0D0D"/>
                  </a:solidFill>
                  <a:latin typeface="微軟正黑體" pitchFamily="34" charset="-120"/>
                  <a:ea typeface="微軟正黑體" pitchFamily="34" charset="-120"/>
                </a:rPr>
                <a:t>滿足中小企業選擇單一雲端服務廠商之需求</a:t>
              </a:r>
              <a:endParaRPr lang="en-US" altLang="zh-TW" sz="1500" dirty="0" smtClean="0">
                <a:solidFill>
                  <a:srgbClr val="0D0D0D"/>
                </a:solidFill>
                <a:latin typeface="微軟正黑體" pitchFamily="34" charset="-120"/>
                <a:ea typeface="微軟正黑體" pitchFamily="34" charset="-120"/>
              </a:endParaRPr>
            </a:p>
            <a:p>
              <a:pPr>
                <a:buFont typeface="Calibri" pitchFamily="34" charset="0"/>
                <a:buAutoNum type="arabicPeriod"/>
                <a:defRPr/>
              </a:pPr>
              <a:r>
                <a:rPr lang="zh-TW" altLang="en-US" sz="1500" dirty="0" smtClean="0">
                  <a:solidFill>
                    <a:srgbClr val="0D0D0D"/>
                  </a:solidFill>
                  <a:latin typeface="微軟正黑體" pitchFamily="34" charset="-120"/>
                  <a:ea typeface="微軟正黑體" pitchFamily="34" charset="-120"/>
                </a:rPr>
                <a:t>提供中小企業能於短時間內有效評估雲端服務之適用性</a:t>
              </a:r>
              <a:endParaRPr lang="en-US" altLang="zh-TW" sz="1500" dirty="0" smtClean="0">
                <a:solidFill>
                  <a:srgbClr val="0D0D0D"/>
                </a:solidFill>
                <a:latin typeface="微軟正黑體" pitchFamily="34" charset="-120"/>
                <a:ea typeface="微軟正黑體" pitchFamily="34" charset="-120"/>
              </a:endParaRPr>
            </a:p>
            <a:p>
              <a:pPr>
                <a:buFont typeface="Calibri" pitchFamily="34" charset="0"/>
                <a:buAutoNum type="arabicPeriod"/>
                <a:defRPr/>
              </a:pPr>
              <a:r>
                <a:rPr lang="zh-TW" altLang="en-US" sz="1500" dirty="0" smtClean="0">
                  <a:solidFill>
                    <a:srgbClr val="0D0D0D"/>
                  </a:solidFill>
                  <a:latin typeface="微軟正黑體" pitchFamily="34" charset="-120"/>
                  <a:ea typeface="微軟正黑體" pitchFamily="34" charset="-120"/>
                </a:rPr>
                <a:t>隨時提供中小企業所需之專業服務</a:t>
              </a:r>
              <a:endParaRPr lang="en-US" altLang="zh-TW" sz="1500" dirty="0" smtClean="0">
                <a:solidFill>
                  <a:srgbClr val="0D0D0D"/>
                </a:solidFill>
                <a:latin typeface="微軟正黑體" pitchFamily="34" charset="-120"/>
                <a:ea typeface="微軟正黑體" pitchFamily="34" charset="-120"/>
              </a:endParaRPr>
            </a:p>
          </p:txBody>
        </p:sp>
        <p:sp>
          <p:nvSpPr>
            <p:cNvPr id="16418" name="文字方塊 35"/>
            <p:cNvSpPr>
              <a:spLocks noChangeArrowheads="1"/>
            </p:cNvSpPr>
            <p:nvPr/>
          </p:nvSpPr>
          <p:spPr bwMode="auto">
            <a:xfrm>
              <a:off x="953789" y="4443565"/>
              <a:ext cx="1377858" cy="407824"/>
            </a:xfrm>
            <a:prstGeom prst="roundRect">
              <a:avLst>
                <a:gd name="adj"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defRPr/>
              </a:pPr>
              <a:r>
                <a:rPr lang="zh-TW" altLang="en-US" sz="1800" b="1" dirty="0" smtClean="0">
                  <a:solidFill>
                    <a:schemeClr val="bg1"/>
                  </a:solidFill>
                  <a:latin typeface="微軟正黑體" pitchFamily="34" charset="-120"/>
                  <a:ea typeface="微軟正黑體" pitchFamily="34" charset="-120"/>
                </a:rPr>
                <a:t>客戶端效益</a:t>
              </a:r>
              <a:endParaRPr lang="zh-TW" altLang="en-US" sz="1800" b="1" dirty="0" smtClean="0">
                <a:solidFill>
                  <a:schemeClr val="bg1"/>
                </a:solidFill>
                <a:latin typeface="Calibri" pitchFamily="34" charset="0"/>
              </a:endParaRPr>
            </a:p>
          </p:txBody>
        </p:sp>
      </p:grpSp>
      <p:grpSp>
        <p:nvGrpSpPr>
          <p:cNvPr id="90115" name="群組 95"/>
          <p:cNvGrpSpPr>
            <a:grpSpLocks/>
          </p:cNvGrpSpPr>
          <p:nvPr/>
        </p:nvGrpSpPr>
        <p:grpSpPr bwMode="auto">
          <a:xfrm>
            <a:off x="5684838" y="4692650"/>
            <a:ext cx="3225800" cy="1860550"/>
            <a:chOff x="5474419" y="4355612"/>
            <a:chExt cx="2779671" cy="1861148"/>
          </a:xfrm>
        </p:grpSpPr>
        <p:sp>
          <p:nvSpPr>
            <p:cNvPr id="38" name="文字方塊 37"/>
            <p:cNvSpPr txBox="1"/>
            <p:nvPr/>
          </p:nvSpPr>
          <p:spPr>
            <a:xfrm>
              <a:off x="5474419" y="4628750"/>
              <a:ext cx="2779671" cy="1588010"/>
            </a:xfrm>
            <a:prstGeom prst="roundRect">
              <a:avLst>
                <a:gd name="adj" fmla="val 9754"/>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tIns="216000"/>
            <a:lstStyle>
              <a:defPPr>
                <a:defRPr lang="en-US"/>
              </a:defPPr>
              <a:lvl1pPr>
                <a:defRPr sz="1600">
                  <a:solidFill>
                    <a:schemeClr val="bg1">
                      <a:lumMod val="50000"/>
                    </a:schemeClr>
                  </a:solidFill>
                  <a:latin typeface="微軟正黑體" panose="020B0604030504040204" pitchFamily="34" charset="-120"/>
                  <a:ea typeface="微軟正黑體" panose="020B0604030504040204" pitchFamily="34" charset="-120"/>
                </a:defRPr>
              </a:lvl1pPr>
            </a:lstStyle>
            <a:p>
              <a:pPr marL="268288" indent="-268288">
                <a:lnSpc>
                  <a:spcPct val="120000"/>
                </a:lnSpc>
                <a:buFont typeface="+mj-lt"/>
                <a:buAutoNum type="arabicPeriod"/>
                <a:defRPr/>
              </a:pPr>
              <a:r>
                <a:rPr lang="zh-TW" altLang="en-US" sz="1500" dirty="0" smtClean="0">
                  <a:solidFill>
                    <a:schemeClr val="tx1">
                      <a:lumMod val="95000"/>
                      <a:lumOff val="5000"/>
                    </a:schemeClr>
                  </a:solidFill>
                </a:rPr>
                <a:t>完善經銷商管理機制及管理平台</a:t>
              </a:r>
              <a:endParaRPr lang="en-US" altLang="zh-TW" sz="1500" dirty="0" smtClean="0">
                <a:solidFill>
                  <a:schemeClr val="tx1">
                    <a:lumMod val="95000"/>
                    <a:lumOff val="5000"/>
                  </a:schemeClr>
                </a:solidFill>
              </a:endParaRPr>
            </a:p>
            <a:p>
              <a:pPr marL="268288" indent="-268288">
                <a:lnSpc>
                  <a:spcPct val="120000"/>
                </a:lnSpc>
                <a:buFont typeface="+mj-lt"/>
                <a:buAutoNum type="arabicPeriod"/>
                <a:defRPr/>
              </a:pPr>
              <a:r>
                <a:rPr lang="zh-TW" altLang="en-US" sz="1500" dirty="0" smtClean="0">
                  <a:solidFill>
                    <a:schemeClr val="tx1">
                      <a:lumMod val="95000"/>
                      <a:lumOff val="5000"/>
                    </a:schemeClr>
                  </a:solidFill>
                </a:rPr>
                <a:t>培養並提升經銷商之服務能量及銷售能量</a:t>
              </a:r>
              <a:endParaRPr lang="en-US" altLang="zh-TW" sz="1500" dirty="0" smtClean="0">
                <a:solidFill>
                  <a:schemeClr val="tx1">
                    <a:lumMod val="95000"/>
                    <a:lumOff val="5000"/>
                  </a:schemeClr>
                </a:solidFill>
              </a:endParaRPr>
            </a:p>
            <a:p>
              <a:pPr marL="268288" indent="-268288">
                <a:lnSpc>
                  <a:spcPct val="120000"/>
                </a:lnSpc>
                <a:buFont typeface="+mj-lt"/>
                <a:buAutoNum type="arabicPeriod"/>
                <a:defRPr/>
              </a:pPr>
              <a:r>
                <a:rPr lang="zh-TW" altLang="en-US" sz="1500" dirty="0" smtClean="0">
                  <a:solidFill>
                    <a:schemeClr val="tx1">
                      <a:lumMod val="95000"/>
                      <a:lumOff val="5000"/>
                    </a:schemeClr>
                  </a:solidFill>
                </a:rPr>
                <a:t>提升整體雲端服務推廣能量</a:t>
              </a:r>
              <a:endParaRPr lang="en-US" altLang="zh-TW" sz="1500" dirty="0" smtClean="0">
                <a:solidFill>
                  <a:schemeClr val="tx1">
                    <a:lumMod val="95000"/>
                    <a:lumOff val="5000"/>
                  </a:schemeClr>
                </a:solidFill>
              </a:endParaRPr>
            </a:p>
          </p:txBody>
        </p:sp>
        <p:sp>
          <p:nvSpPr>
            <p:cNvPr id="39" name="文字方塊 38"/>
            <p:cNvSpPr>
              <a:spLocks noChangeArrowheads="1"/>
            </p:cNvSpPr>
            <p:nvPr/>
          </p:nvSpPr>
          <p:spPr bwMode="auto">
            <a:xfrm>
              <a:off x="5731593" y="4355612"/>
              <a:ext cx="1599131" cy="40811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b="1" dirty="0">
                  <a:solidFill>
                    <a:schemeClr val="bg1"/>
                  </a:solidFill>
                  <a:latin typeface="微軟正黑體" panose="020B0604030504040204" pitchFamily="34" charset="-120"/>
                  <a:ea typeface="微軟正黑體" panose="020B0604030504040204" pitchFamily="34" charset="-120"/>
                </a:rPr>
                <a:t>經銷商端效益</a:t>
              </a:r>
              <a:endParaRPr lang="zh-TW" altLang="en-US" b="1" dirty="0">
                <a:solidFill>
                  <a:schemeClr val="bg1"/>
                </a:solidFill>
              </a:endParaRPr>
            </a:p>
          </p:txBody>
        </p:sp>
      </p:grpSp>
      <p:sp>
        <p:nvSpPr>
          <p:cNvPr id="90116" name="標題 3"/>
          <p:cNvSpPr>
            <a:spLocks noGrp="1"/>
          </p:cNvSpPr>
          <p:nvPr>
            <p:ph type="title"/>
          </p:nvPr>
        </p:nvSpPr>
        <p:spPr bwMode="auto">
          <a:xfrm>
            <a:off x="677863" y="288925"/>
            <a:ext cx="8110537" cy="900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800" smtClean="0">
                <a:solidFill>
                  <a:schemeClr val="tx1"/>
                </a:solidFill>
                <a:latin typeface="微軟正黑體" pitchFamily="34" charset="-120"/>
                <a:ea typeface="微軟正黑體" pitchFamily="34" charset="-120"/>
              </a:rPr>
              <a:t>生態系結盟 </a:t>
            </a:r>
            <a:r>
              <a:rPr lang="en-US" altLang="zh-TW" sz="2800" smtClean="0">
                <a:solidFill>
                  <a:schemeClr val="tx1"/>
                </a:solidFill>
                <a:latin typeface="微軟正黑體" pitchFamily="34" charset="-120"/>
                <a:ea typeface="新細明體" pitchFamily="18" charset="-120"/>
                <a:cs typeface="Times New Roman" pitchFamily="18" charset="0"/>
              </a:rPr>
              <a:t>-</a:t>
            </a:r>
            <a:r>
              <a:rPr lang="zh-TW" altLang="en-US" sz="2800" smtClean="0">
                <a:solidFill>
                  <a:schemeClr val="tx1"/>
                </a:solidFill>
                <a:latin typeface="微軟正黑體" pitchFamily="34" charset="-120"/>
                <a:ea typeface="微軟正黑體" pitchFamily="34" charset="-120"/>
              </a:rPr>
              <a:t>客戶、經銷與開發商</a:t>
            </a:r>
            <a:r>
              <a:rPr lang="en-US" altLang="zh-TW" sz="2800" smtClean="0">
                <a:solidFill>
                  <a:schemeClr val="tx1"/>
                </a:solidFill>
                <a:latin typeface="微軟正黑體" pitchFamily="34" charset="-120"/>
                <a:ea typeface="新細明體" pitchFamily="18" charset="-120"/>
                <a:cs typeface="Times New Roman" pitchFamily="18" charset="0"/>
              </a:rPr>
              <a:t/>
            </a:r>
            <a:br>
              <a:rPr lang="en-US" altLang="zh-TW" sz="2800" smtClean="0">
                <a:solidFill>
                  <a:schemeClr val="tx1"/>
                </a:solidFill>
                <a:latin typeface="微軟正黑體" pitchFamily="34" charset="-120"/>
                <a:ea typeface="新細明體" pitchFamily="18" charset="-120"/>
                <a:cs typeface="Times New Roman" pitchFamily="18" charset="0"/>
              </a:rPr>
            </a:br>
            <a:r>
              <a:rPr lang="zh-TW" altLang="en-US" sz="2800" smtClean="0">
                <a:solidFill>
                  <a:schemeClr val="tx1"/>
                </a:solidFill>
                <a:latin typeface="微軟正黑體" pitchFamily="34" charset="-120"/>
                <a:ea typeface="微軟正黑體" pitchFamily="34" charset="-120"/>
              </a:rPr>
              <a:t>「平台」產業鏈與生態，創造速度 </a:t>
            </a:r>
            <a:r>
              <a:rPr lang="en-US" altLang="zh-TW" sz="2800" smtClean="0">
                <a:solidFill>
                  <a:schemeClr val="tx1"/>
                </a:solidFill>
                <a:latin typeface="微軟正黑體" pitchFamily="34" charset="-120"/>
                <a:ea typeface="新細明體" pitchFamily="18" charset="-120"/>
                <a:cs typeface="Times New Roman" pitchFamily="18" charset="0"/>
              </a:rPr>
              <a:t> </a:t>
            </a:r>
            <a:r>
              <a:rPr lang="en-US" altLang="zh-TW" sz="1800" smtClean="0">
                <a:solidFill>
                  <a:schemeClr val="tx1"/>
                </a:solidFill>
                <a:latin typeface="微軟正黑體" pitchFamily="34" charset="-120"/>
                <a:ea typeface="新細明體" pitchFamily="18" charset="-120"/>
                <a:cs typeface="Times New Roman" pitchFamily="18" charset="0"/>
              </a:rPr>
              <a:t> </a:t>
            </a:r>
            <a:endParaRPr lang="zh-TW" altLang="en-US" sz="1800" smtClean="0">
              <a:solidFill>
                <a:schemeClr val="tx1"/>
              </a:solidFill>
              <a:latin typeface="微軟正黑體" pitchFamily="34" charset="-120"/>
              <a:ea typeface="微軟正黑體" pitchFamily="34" charset="-120"/>
            </a:endParaRPr>
          </a:p>
        </p:txBody>
      </p:sp>
      <p:pic>
        <p:nvPicPr>
          <p:cNvPr id="90117" name="Picture 2" descr="http://www.gsscloud.com/templates/vital/images/vital-logo-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3513" y="3019425"/>
            <a:ext cx="15954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8" name="群組 32"/>
          <p:cNvGrpSpPr>
            <a:grpSpLocks/>
          </p:cNvGrpSpPr>
          <p:nvPr/>
        </p:nvGrpSpPr>
        <p:grpSpPr bwMode="auto">
          <a:xfrm>
            <a:off x="50800" y="2447925"/>
            <a:ext cx="1577975" cy="1450975"/>
            <a:chOff x="3474348" y="2340411"/>
            <a:chExt cx="2159188" cy="1927653"/>
          </a:xfrm>
        </p:grpSpPr>
        <p:pic>
          <p:nvPicPr>
            <p:cNvPr id="90155" name="Picture 6" descr="http://www.city.kurashiki.okayama.jp/secure/60672/ganbar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348" y="2539126"/>
              <a:ext cx="2159188" cy="17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6" name="文字方塊 34"/>
            <p:cNvSpPr txBox="1">
              <a:spLocks noChangeArrowheads="1"/>
            </p:cNvSpPr>
            <p:nvPr/>
          </p:nvSpPr>
          <p:spPr bwMode="auto">
            <a:xfrm>
              <a:off x="3895759" y="2340411"/>
              <a:ext cx="884393" cy="49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b="1">
                  <a:solidFill>
                    <a:schemeClr val="accent1"/>
                  </a:solidFill>
                  <a:latin typeface="微軟正黑體" pitchFamily="34" charset="-120"/>
                  <a:ea typeface="微軟正黑體" pitchFamily="34" charset="-120"/>
                </a:rPr>
                <a:t>客戶</a:t>
              </a:r>
            </a:p>
          </p:txBody>
        </p:sp>
      </p:grpSp>
      <p:grpSp>
        <p:nvGrpSpPr>
          <p:cNvPr id="90119" name="群組 49"/>
          <p:cNvGrpSpPr>
            <a:grpSpLocks/>
          </p:cNvGrpSpPr>
          <p:nvPr/>
        </p:nvGrpSpPr>
        <p:grpSpPr bwMode="auto">
          <a:xfrm>
            <a:off x="7780338" y="2597150"/>
            <a:ext cx="1184275" cy="1628775"/>
            <a:chOff x="7103486" y="2567734"/>
            <a:chExt cx="1505527" cy="2054674"/>
          </a:xfrm>
        </p:grpSpPr>
        <p:pic>
          <p:nvPicPr>
            <p:cNvPr id="90153" name="Picture 2" descr="http://www.africadesk.asia/uploads/ck/images/%E5%90%88%E4%BD%9C2.gif"/>
            <p:cNvPicPr>
              <a:picLocks noChangeAspect="1" noChangeArrowheads="1"/>
            </p:cNvPicPr>
            <p:nvPr/>
          </p:nvPicPr>
          <p:blipFill>
            <a:blip r:embed="rId4">
              <a:extLst>
                <a:ext uri="{28A0092B-C50C-407E-A947-70E740481C1C}">
                  <a14:useLocalDpi xmlns:a14="http://schemas.microsoft.com/office/drawing/2010/main" val="0"/>
                </a:ext>
              </a:extLst>
            </a:blip>
            <a:srcRect l="29887" t="7776" r="34192" b="10370"/>
            <a:stretch>
              <a:fillRect/>
            </a:stretch>
          </p:blipFill>
          <p:spPr bwMode="auto">
            <a:xfrm>
              <a:off x="7103486" y="2567734"/>
              <a:ext cx="1505527" cy="158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4" name="文字方塊 34"/>
            <p:cNvSpPr txBox="1">
              <a:spLocks noChangeArrowheads="1"/>
            </p:cNvSpPr>
            <p:nvPr/>
          </p:nvSpPr>
          <p:spPr bwMode="auto">
            <a:xfrm>
              <a:off x="7286090" y="4156297"/>
              <a:ext cx="1116266" cy="4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b="1">
                  <a:solidFill>
                    <a:schemeClr val="accent1"/>
                  </a:solidFill>
                  <a:latin typeface="微軟正黑體" pitchFamily="34" charset="-120"/>
                  <a:ea typeface="微軟正黑體" pitchFamily="34" charset="-120"/>
                </a:rPr>
                <a:t>經銷商</a:t>
              </a:r>
            </a:p>
          </p:txBody>
        </p:sp>
      </p:grpSp>
      <p:cxnSp>
        <p:nvCxnSpPr>
          <p:cNvPr id="13" name="直線單箭頭接點 12"/>
          <p:cNvCxnSpPr>
            <a:stCxn id="90117" idx="1"/>
            <a:endCxn id="90155" idx="3"/>
          </p:cNvCxnSpPr>
          <p:nvPr/>
        </p:nvCxnSpPr>
        <p:spPr>
          <a:xfrm flipH="1" flipV="1">
            <a:off x="1628775" y="3248025"/>
            <a:ext cx="2344738" cy="1588"/>
          </a:xfrm>
          <a:prstGeom prst="straightConnector1">
            <a:avLst/>
          </a:prstGeom>
          <a:ln w="19050">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4" name="Shape 150"/>
          <p:cNvSpPr>
            <a:spLocks noChangeArrowheads="1"/>
          </p:cNvSpPr>
          <p:nvPr/>
        </p:nvSpPr>
        <p:spPr bwMode="auto">
          <a:xfrm>
            <a:off x="1601788" y="2141538"/>
            <a:ext cx="827087" cy="720725"/>
          </a:xfrm>
          <a:prstGeom prst="roundRect">
            <a:avLst>
              <a:gd name="adj" fmla="val 685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nchorCtr="1"/>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lnSpc>
                <a:spcPts val="1800"/>
              </a:lnSpc>
              <a:spcBef>
                <a:spcPct val="0"/>
              </a:spcBef>
              <a:buClrTx/>
              <a:buSzTx/>
              <a:buFontTx/>
              <a:buNone/>
              <a:defRPr/>
            </a:pPr>
            <a:r>
              <a:rPr lang="zh-TW" altLang="en-US" sz="1500" b="1" dirty="0" smtClean="0">
                <a:solidFill>
                  <a:schemeClr val="bg1"/>
                </a:solidFill>
                <a:latin typeface="微軟正黑體" panose="020B0604030504040204" pitchFamily="34" charset="-120"/>
                <a:ea typeface="微軟正黑體" panose="020B0604030504040204" pitchFamily="34" charset="-120"/>
              </a:rPr>
              <a:t>人事薪資管理</a:t>
            </a:r>
            <a:endParaRPr lang="zh-TW" altLang="en-US" sz="1500" b="1" dirty="0" smtClean="0">
              <a:solidFill>
                <a:schemeClr val="bg1"/>
              </a:solidFill>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15" name="Shape 151"/>
          <p:cNvSpPr>
            <a:spLocks noChangeArrowheads="1"/>
          </p:cNvSpPr>
          <p:nvPr/>
        </p:nvSpPr>
        <p:spPr bwMode="auto">
          <a:xfrm>
            <a:off x="2479675" y="2141538"/>
            <a:ext cx="827088" cy="720725"/>
          </a:xfrm>
          <a:prstGeom prst="roundRect">
            <a:avLst>
              <a:gd name="adj" fmla="val 6852"/>
            </a:avLst>
          </a:prstGeom>
          <a:solidFill>
            <a:srgbClr val="595959"/>
          </a:solidFill>
          <a:ln w="38100">
            <a:solidFill>
              <a:schemeClr val="bg1"/>
            </a:solidFill>
            <a:round/>
            <a:headEnd/>
            <a:tailEnd/>
          </a:ln>
          <a:effectLst>
            <a:outerShdw blurRad="40000" dist="20000" dir="5400000" rotWithShape="0">
              <a:srgbClr val="808080">
                <a:alpha val="37999"/>
              </a:srgbClr>
            </a:outerShdw>
          </a:effectLst>
        </p:spPr>
        <p:txBody>
          <a:bodyPr lIns="0" tIns="0" rIns="0" bIns="0" anchor="ctr" anchorCtr="1"/>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a:lnSpc>
                <a:spcPts val="1800"/>
              </a:lnSpc>
              <a:defRPr/>
            </a:pPr>
            <a:r>
              <a:rPr lang="zh-TW" altLang="en-US" sz="1500" b="1" smtClean="0">
                <a:solidFill>
                  <a:schemeClr val="bg1"/>
                </a:solidFill>
                <a:latin typeface="微軟正黑體" pitchFamily="34" charset="-120"/>
                <a:ea typeface="微軟正黑體" pitchFamily="34" charset="-120"/>
                <a:sym typeface="Palatino" pitchFamily="2" charset="0"/>
              </a:rPr>
              <a:t>會計總帳</a:t>
            </a:r>
            <a:r>
              <a:rPr lang="en-US" altLang="zh-TW" sz="1400" b="1" smtClean="0">
                <a:solidFill>
                  <a:schemeClr val="bg1"/>
                </a:solidFill>
                <a:latin typeface="微軟正黑體" pitchFamily="34" charset="-120"/>
                <a:ea typeface="微軟正黑體" pitchFamily="34" charset="-120"/>
                <a:sym typeface="Arial" pitchFamily="34" charset="0"/>
              </a:rPr>
              <a:t>+</a:t>
            </a:r>
            <a:r>
              <a:rPr lang="zh-TW" altLang="en-US" sz="1400" b="1" smtClean="0">
                <a:solidFill>
                  <a:schemeClr val="bg1"/>
                </a:solidFill>
                <a:latin typeface="微軟正黑體" pitchFamily="34" charset="-120"/>
                <a:ea typeface="微軟正黑體" pitchFamily="34" charset="-120"/>
                <a:sym typeface="Arial" pitchFamily="34" charset="0"/>
              </a:rPr>
              <a:t>營業稅</a:t>
            </a:r>
          </a:p>
        </p:txBody>
      </p:sp>
      <p:sp>
        <p:nvSpPr>
          <p:cNvPr id="16" name="Shape 151"/>
          <p:cNvSpPr>
            <a:spLocks noChangeArrowheads="1"/>
          </p:cNvSpPr>
          <p:nvPr/>
        </p:nvSpPr>
        <p:spPr bwMode="auto">
          <a:xfrm>
            <a:off x="3357563" y="2141538"/>
            <a:ext cx="827087" cy="720725"/>
          </a:xfrm>
          <a:prstGeom prst="roundRect">
            <a:avLst>
              <a:gd name="adj" fmla="val 685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chorCtr="1"/>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a:lnSpc>
                <a:spcPts val="1800"/>
              </a:lnSpc>
              <a:defRPr/>
            </a:pPr>
            <a:r>
              <a:rPr lang="zh-TW" altLang="en-US" sz="1500" b="1" smtClean="0">
                <a:solidFill>
                  <a:schemeClr val="bg1"/>
                </a:solidFill>
                <a:latin typeface="微軟正黑體" pitchFamily="34" charset="-120"/>
                <a:ea typeface="微軟正黑體" pitchFamily="34" charset="-120"/>
                <a:sym typeface="Palatino" pitchFamily="2" charset="0"/>
              </a:rPr>
              <a:t>客戶關係管理</a:t>
            </a:r>
            <a:endParaRPr lang="en-US" altLang="zh-TW" sz="1500" b="1" smtClean="0">
              <a:solidFill>
                <a:schemeClr val="bg1"/>
              </a:solidFill>
              <a:latin typeface="微軟正黑體" pitchFamily="34" charset="-120"/>
              <a:sym typeface="Palatino" pitchFamily="2" charset="0"/>
            </a:endParaRPr>
          </a:p>
          <a:p>
            <a:pPr algn="ctr" eaLnBrk="1">
              <a:lnSpc>
                <a:spcPts val="1800"/>
              </a:lnSpc>
              <a:defRPr/>
            </a:pPr>
            <a:r>
              <a:rPr lang="en-US" altLang="zh-TW" sz="1200" b="1" smtClean="0">
                <a:solidFill>
                  <a:schemeClr val="bg1"/>
                </a:solidFill>
                <a:latin typeface="微軟正黑體" pitchFamily="34" charset="-120"/>
                <a:sym typeface="Arial" pitchFamily="34" charset="0"/>
              </a:rPr>
              <a:t>+</a:t>
            </a:r>
            <a:r>
              <a:rPr lang="zh-TW" altLang="en-US" sz="1200" b="1" smtClean="0">
                <a:solidFill>
                  <a:schemeClr val="bg1"/>
                </a:solidFill>
                <a:latin typeface="微軟正黑體" pitchFamily="34" charset="-120"/>
                <a:ea typeface="微軟正黑體" pitchFamily="34" charset="-120"/>
                <a:sym typeface="Arial" pitchFamily="34" charset="0"/>
              </a:rPr>
              <a:t>點券模組</a:t>
            </a:r>
            <a:endParaRPr lang="zh-TW" altLang="en-US" sz="1500" b="1" smtClean="0">
              <a:solidFill>
                <a:schemeClr val="bg1"/>
              </a:solidFill>
              <a:latin typeface="微軟正黑體" pitchFamily="34" charset="-120"/>
              <a:ea typeface="微軟正黑體" pitchFamily="34" charset="-120"/>
              <a:sym typeface="Arial" pitchFamily="34" charset="0"/>
            </a:endParaRPr>
          </a:p>
        </p:txBody>
      </p:sp>
      <p:cxnSp>
        <p:nvCxnSpPr>
          <p:cNvPr id="17" name="直線單箭頭接點 16"/>
          <p:cNvCxnSpPr/>
          <p:nvPr/>
        </p:nvCxnSpPr>
        <p:spPr>
          <a:xfrm flipH="1" flipV="1">
            <a:off x="5654675" y="3287713"/>
            <a:ext cx="2052638" cy="0"/>
          </a:xfrm>
          <a:prstGeom prst="straightConnector1">
            <a:avLst/>
          </a:prstGeom>
          <a:ln w="19050">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Shape 146"/>
          <p:cNvSpPr>
            <a:spLocks noChangeArrowheads="1"/>
          </p:cNvSpPr>
          <p:nvPr/>
        </p:nvSpPr>
        <p:spPr bwMode="auto">
          <a:xfrm>
            <a:off x="5811838" y="2163763"/>
            <a:ext cx="828675" cy="468312"/>
          </a:xfrm>
          <a:prstGeom prst="roundRect">
            <a:avLst>
              <a:gd name="adj" fmla="val 6852"/>
            </a:avLst>
          </a:prstGeom>
          <a:solidFill>
            <a:srgbClr val="D9D9D9"/>
          </a:solidFill>
          <a:ln>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lIns="0" tIns="0" rIns="0" bIns="0" anchor="ctr" anchorCtr="1"/>
          <a:lstStyle/>
          <a:p>
            <a:pPr algn="ctr" eaLnBrk="1">
              <a:lnSpc>
                <a:spcPts val="1800"/>
              </a:lnSpc>
              <a:defRPr/>
            </a:pP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經銷分潤</a:t>
            </a:r>
            <a:endPar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endParaRPr>
          </a:p>
        </p:txBody>
      </p:sp>
      <p:sp>
        <p:nvSpPr>
          <p:cNvPr id="19" name="Shape 146"/>
          <p:cNvSpPr>
            <a:spLocks noChangeArrowheads="1"/>
          </p:cNvSpPr>
          <p:nvPr/>
        </p:nvSpPr>
        <p:spPr bwMode="auto">
          <a:xfrm>
            <a:off x="6702425" y="2171700"/>
            <a:ext cx="827088" cy="468313"/>
          </a:xfrm>
          <a:prstGeom prst="roundRect">
            <a:avLst>
              <a:gd name="adj" fmla="val 6852"/>
            </a:avLst>
          </a:prstGeom>
          <a:solidFill>
            <a:srgbClr val="D9D9D9"/>
          </a:solidFill>
          <a:ln>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lIns="0" tIns="0" rIns="0" bIns="0" anchor="ctr" anchorCtr="1"/>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a:lnSpc>
                <a:spcPts val="1800"/>
              </a:lnSpc>
              <a:defRPr/>
            </a:pPr>
            <a:r>
              <a:rPr lang="zh-TW" altLang="en-US" sz="1400" b="1" smtClean="0">
                <a:solidFill>
                  <a:srgbClr val="404040"/>
                </a:solidFill>
                <a:latin typeface="微軟正黑體" pitchFamily="34" charset="-120"/>
                <a:ea typeface="微軟正黑體" pitchFamily="34" charset="-120"/>
                <a:sym typeface="Palatino" pitchFamily="2" charset="0"/>
              </a:rPr>
              <a:t>合辦活動</a:t>
            </a:r>
            <a:endParaRPr lang="zh-TW" altLang="en-US" sz="1400" b="1" smtClean="0">
              <a:solidFill>
                <a:srgbClr val="404040"/>
              </a:solidFill>
              <a:latin typeface="微軟正黑體" pitchFamily="34" charset="-120"/>
              <a:ea typeface="微軟正黑體" pitchFamily="34" charset="-120"/>
              <a:sym typeface="Arial" pitchFamily="34" charset="0"/>
            </a:endParaRPr>
          </a:p>
        </p:txBody>
      </p:sp>
      <p:sp>
        <p:nvSpPr>
          <p:cNvPr id="20" name="Shape 146"/>
          <p:cNvSpPr>
            <a:spLocks noChangeArrowheads="1"/>
          </p:cNvSpPr>
          <p:nvPr/>
        </p:nvSpPr>
        <p:spPr bwMode="auto">
          <a:xfrm>
            <a:off x="5899150" y="3478213"/>
            <a:ext cx="1549400" cy="474662"/>
          </a:xfrm>
          <a:prstGeom prst="roundRect">
            <a:avLst>
              <a:gd name="adj" fmla="val 6852"/>
            </a:avLst>
          </a:prstGeom>
          <a:solidFill>
            <a:srgbClr val="D9D9D9"/>
          </a:solidFill>
          <a:ln>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lIns="0" tIns="0" rIns="0" bIns="0" anchor="ctr" anchorCtr="1"/>
          <a:lstStyle/>
          <a:p>
            <a:pPr algn="ctr" eaLnBrk="1">
              <a:lnSpc>
                <a:spcPts val="1800"/>
              </a:lnSpc>
              <a:defRPr/>
            </a:pP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經銷商管理平台</a:t>
            </a:r>
            <a:endPar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endParaRPr>
          </a:p>
        </p:txBody>
      </p:sp>
      <p:grpSp>
        <p:nvGrpSpPr>
          <p:cNvPr id="90128" name="群組 1"/>
          <p:cNvGrpSpPr>
            <a:grpSpLocks/>
          </p:cNvGrpSpPr>
          <p:nvPr/>
        </p:nvGrpSpPr>
        <p:grpSpPr bwMode="auto">
          <a:xfrm>
            <a:off x="4000500" y="4005263"/>
            <a:ext cx="1666875" cy="1368425"/>
            <a:chOff x="3547392" y="4055609"/>
            <a:chExt cx="2095621" cy="1802835"/>
          </a:xfrm>
        </p:grpSpPr>
        <p:pic>
          <p:nvPicPr>
            <p:cNvPr id="90151" name="Picture 8" descr="http://img.taopic.com/uploads/allimg/110319/8877-11031Z03956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8" y="4055609"/>
              <a:ext cx="19113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2" name="文字方塊 119"/>
            <p:cNvSpPr txBox="1">
              <a:spLocks noChangeArrowheads="1"/>
            </p:cNvSpPr>
            <p:nvPr/>
          </p:nvSpPr>
          <p:spPr bwMode="auto">
            <a:xfrm>
              <a:off x="3547392" y="5371646"/>
              <a:ext cx="2095621" cy="48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en-US" altLang="zh-TW">
                  <a:latin typeface="微軟正黑體" pitchFamily="34" charset="-120"/>
                  <a:ea typeface="微軟正黑體" pitchFamily="34" charset="-120"/>
                </a:rPr>
                <a:t>7*24 </a:t>
              </a:r>
              <a:r>
                <a:rPr lang="zh-TW" altLang="en-US">
                  <a:latin typeface="微軟正黑體" pitchFamily="34" charset="-120"/>
                  <a:ea typeface="微軟正黑體" pitchFamily="34" charset="-120"/>
                </a:rPr>
                <a:t>客服中心</a:t>
              </a:r>
            </a:p>
          </p:txBody>
        </p:sp>
      </p:grpSp>
      <p:sp>
        <p:nvSpPr>
          <p:cNvPr id="24" name="Shape 146"/>
          <p:cNvSpPr>
            <a:spLocks noChangeArrowheads="1"/>
          </p:cNvSpPr>
          <p:nvPr/>
        </p:nvSpPr>
        <p:spPr bwMode="auto">
          <a:xfrm>
            <a:off x="1255713" y="1341438"/>
            <a:ext cx="828675" cy="720725"/>
          </a:xfrm>
          <a:prstGeom prst="roundRect">
            <a:avLst>
              <a:gd name="adj" fmla="val 685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lnSpc>
                <a:spcPts val="1800"/>
              </a:lnSpc>
              <a:spcBef>
                <a:spcPct val="0"/>
              </a:spcBef>
              <a:buClrTx/>
              <a:buSzTx/>
              <a:buFontTx/>
              <a:buNone/>
              <a:defRPr/>
            </a:pPr>
            <a:r>
              <a:rPr lang="zh-TW" altLang="en-US" sz="1500" b="1" dirty="0" smtClean="0">
                <a:solidFill>
                  <a:schemeClr val="bg1"/>
                </a:solidFill>
                <a:latin typeface="微軟正黑體" panose="020B0604030504040204" pitchFamily="34" charset="-120"/>
                <a:ea typeface="微軟正黑體" panose="020B0604030504040204" pitchFamily="34" charset="-120"/>
              </a:rPr>
              <a:t>知識管理</a:t>
            </a:r>
            <a:endPar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endParaRPr>
          </a:p>
        </p:txBody>
      </p:sp>
      <p:sp>
        <p:nvSpPr>
          <p:cNvPr id="25" name="Shape 147"/>
          <p:cNvSpPr>
            <a:spLocks noChangeArrowheads="1"/>
          </p:cNvSpPr>
          <p:nvPr/>
        </p:nvSpPr>
        <p:spPr bwMode="auto">
          <a:xfrm>
            <a:off x="2133600" y="1341438"/>
            <a:ext cx="1081088" cy="720725"/>
          </a:xfrm>
          <a:prstGeom prst="roundRect">
            <a:avLst>
              <a:gd name="adj" fmla="val 6852"/>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nchorCtr="1"/>
          <a:lstStyle/>
          <a:p>
            <a:pPr algn="ctr" eaLnBrk="1" hangingPunct="1">
              <a:lnSpc>
                <a:spcPts val="1800"/>
              </a:lnSpc>
              <a:defRPr/>
            </a:pPr>
            <a:r>
              <a:rPr lang="zh-TW" altLang="en-US" sz="1500" b="1">
                <a:solidFill>
                  <a:schemeClr val="bg1"/>
                </a:solidFill>
                <a:latin typeface="微軟正黑體" charset="0"/>
                <a:ea typeface="微軟正黑體" charset="0"/>
                <a:cs typeface="微軟正黑體" charset="0"/>
                <a:sym typeface="Palatino" charset="0"/>
              </a:rPr>
              <a:t>表單與</a:t>
            </a:r>
            <a:endParaRPr lang="en-US" altLang="zh-TW" sz="1500" b="1">
              <a:solidFill>
                <a:schemeClr val="bg1"/>
              </a:solidFill>
              <a:latin typeface="微軟正黑體" charset="0"/>
              <a:cs typeface="Palatino" charset="0"/>
              <a:sym typeface="Palatino" charset="0"/>
            </a:endParaRPr>
          </a:p>
          <a:p>
            <a:pPr algn="ctr" eaLnBrk="1" hangingPunct="1">
              <a:lnSpc>
                <a:spcPts val="1800"/>
              </a:lnSpc>
              <a:defRPr/>
            </a:pPr>
            <a:r>
              <a:rPr lang="zh-TW" altLang="en-US" sz="1500" b="1">
                <a:solidFill>
                  <a:schemeClr val="bg1"/>
                </a:solidFill>
                <a:latin typeface="微軟正黑體" charset="0"/>
                <a:ea typeface="微軟正黑體" charset="0"/>
                <a:cs typeface="微軟正黑體" charset="0"/>
                <a:sym typeface="Palatino" charset="0"/>
              </a:rPr>
              <a:t>文件管理</a:t>
            </a:r>
            <a:endParaRPr lang="en-US" altLang="zh-TW" sz="1500" b="1">
              <a:solidFill>
                <a:schemeClr val="bg1"/>
              </a:solidFill>
              <a:latin typeface="微軟正黑體" charset="0"/>
              <a:cs typeface="Palatino" charset="0"/>
              <a:sym typeface="Palatino" charset="0"/>
            </a:endParaRPr>
          </a:p>
          <a:p>
            <a:pPr algn="ctr" eaLnBrk="1" hangingPunct="1">
              <a:lnSpc>
                <a:spcPts val="1800"/>
              </a:lnSpc>
              <a:defRPr/>
            </a:pPr>
            <a:r>
              <a:rPr lang="en-US" altLang="zh-TW" sz="1200" b="1">
                <a:solidFill>
                  <a:schemeClr val="bg1"/>
                </a:solidFill>
                <a:latin typeface="微軟正黑體" charset="0"/>
                <a:cs typeface="Palatino" charset="0"/>
                <a:sym typeface="Arial" charset="0"/>
              </a:rPr>
              <a:t>+</a:t>
            </a:r>
            <a:r>
              <a:rPr lang="zh-TW" altLang="en-US" sz="1200" b="1">
                <a:solidFill>
                  <a:schemeClr val="bg1"/>
                </a:solidFill>
                <a:latin typeface="微軟正黑體" charset="0"/>
                <a:ea typeface="微軟正黑體" charset="0"/>
                <a:cs typeface="微軟正黑體" charset="0"/>
                <a:sym typeface="Arial" charset="0"/>
              </a:rPr>
              <a:t>線上簽核模組</a:t>
            </a:r>
            <a:endParaRPr lang="en-US" altLang="zh-TW" sz="1500" b="1">
              <a:solidFill>
                <a:schemeClr val="bg1"/>
              </a:solidFill>
              <a:latin typeface="微軟正黑體" charset="0"/>
              <a:cs typeface="Palatino" charset="0"/>
              <a:sym typeface="Arial" charset="0"/>
            </a:endParaRPr>
          </a:p>
        </p:txBody>
      </p:sp>
      <p:sp>
        <p:nvSpPr>
          <p:cNvPr id="26" name="Shape 148"/>
          <p:cNvSpPr>
            <a:spLocks noChangeArrowheads="1"/>
          </p:cNvSpPr>
          <p:nvPr/>
        </p:nvSpPr>
        <p:spPr bwMode="auto">
          <a:xfrm>
            <a:off x="3260725" y="1341438"/>
            <a:ext cx="828675" cy="720725"/>
          </a:xfrm>
          <a:prstGeom prst="roundRect">
            <a:avLst>
              <a:gd name="adj" fmla="val 685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eaLnBrk="1">
              <a:lnSpc>
                <a:spcPts val="1800"/>
              </a:lnSpc>
              <a:defRPr/>
            </a:pPr>
            <a:r>
              <a:rPr lang="zh-TW" altLang="en-US" sz="1500" b="1">
                <a:solidFill>
                  <a:schemeClr val="bg1"/>
                </a:solidFill>
                <a:latin typeface="微軟正黑體" charset="0"/>
                <a:ea typeface="微軟正黑體" charset="0"/>
                <a:cs typeface="微軟正黑體" charset="0"/>
                <a:sym typeface="Palatino" charset="0"/>
              </a:rPr>
              <a:t>工作及</a:t>
            </a:r>
            <a:endParaRPr lang="en-US" altLang="zh-TW" sz="1500" b="1">
              <a:solidFill>
                <a:schemeClr val="bg1"/>
              </a:solidFill>
              <a:latin typeface="微軟正黑體" charset="0"/>
              <a:cs typeface="Palatino" charset="0"/>
              <a:sym typeface="Palatino" charset="0"/>
            </a:endParaRPr>
          </a:p>
          <a:p>
            <a:pPr algn="ctr" eaLnBrk="1">
              <a:lnSpc>
                <a:spcPts val="1800"/>
              </a:lnSpc>
              <a:defRPr/>
            </a:pPr>
            <a:r>
              <a:rPr lang="zh-TW" altLang="en-US" sz="1500" b="1">
                <a:solidFill>
                  <a:schemeClr val="bg1"/>
                </a:solidFill>
                <a:latin typeface="微軟正黑體" charset="0"/>
                <a:ea typeface="微軟正黑體" charset="0"/>
                <a:cs typeface="微軟正黑體" charset="0"/>
                <a:sym typeface="Palatino" charset="0"/>
              </a:rPr>
              <a:t>會議管理</a:t>
            </a:r>
            <a:endParaRPr lang="zh-TW" altLang="en-US" sz="1500" b="1">
              <a:solidFill>
                <a:schemeClr val="bg1"/>
              </a:solidFill>
              <a:latin typeface="微軟正黑體" charset="0"/>
              <a:ea typeface="微軟正黑體" charset="0"/>
              <a:cs typeface="微軟正黑體" charset="0"/>
              <a:sym typeface="Arial" charset="0"/>
            </a:endParaRPr>
          </a:p>
        </p:txBody>
      </p:sp>
      <p:sp>
        <p:nvSpPr>
          <p:cNvPr id="27" name="Shape 149"/>
          <p:cNvSpPr>
            <a:spLocks noChangeArrowheads="1"/>
          </p:cNvSpPr>
          <p:nvPr/>
        </p:nvSpPr>
        <p:spPr bwMode="auto">
          <a:xfrm>
            <a:off x="4141788" y="1341438"/>
            <a:ext cx="1079500" cy="720725"/>
          </a:xfrm>
          <a:prstGeom prst="roundRect">
            <a:avLst>
              <a:gd name="adj" fmla="val 685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nchorCtr="1"/>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a:lnSpc>
                <a:spcPts val="1800"/>
              </a:lnSpc>
              <a:defRPr/>
            </a:pPr>
            <a:r>
              <a:rPr lang="zh-TW" altLang="en-US" sz="1500" b="1" smtClean="0">
                <a:solidFill>
                  <a:schemeClr val="bg1"/>
                </a:solidFill>
                <a:latin typeface="微軟正黑體" pitchFamily="34" charset="-120"/>
                <a:ea typeface="微軟正黑體" pitchFamily="34" charset="-120"/>
                <a:sym typeface="Palatino" pitchFamily="2" charset="0"/>
              </a:rPr>
              <a:t>公文管理</a:t>
            </a:r>
            <a:endParaRPr lang="en-US" altLang="zh-TW" sz="1500" b="1" smtClean="0">
              <a:solidFill>
                <a:schemeClr val="bg1"/>
              </a:solidFill>
              <a:latin typeface="微軟正黑體" pitchFamily="34" charset="-120"/>
              <a:sym typeface="Palatino" pitchFamily="2" charset="0"/>
            </a:endParaRPr>
          </a:p>
          <a:p>
            <a:pPr algn="ctr" eaLnBrk="1">
              <a:lnSpc>
                <a:spcPts val="1800"/>
              </a:lnSpc>
              <a:defRPr/>
            </a:pPr>
            <a:r>
              <a:rPr lang="en-US" altLang="zh-TW" sz="1200" b="1" smtClean="0">
                <a:solidFill>
                  <a:schemeClr val="bg1"/>
                </a:solidFill>
                <a:latin typeface="微軟正黑體" pitchFamily="34" charset="-120"/>
                <a:sym typeface="Arial" pitchFamily="34" charset="0"/>
              </a:rPr>
              <a:t>+</a:t>
            </a:r>
            <a:r>
              <a:rPr lang="zh-TW" altLang="en-US" sz="1200" b="1" smtClean="0">
                <a:solidFill>
                  <a:schemeClr val="bg1"/>
                </a:solidFill>
                <a:latin typeface="微軟正黑體" pitchFamily="34" charset="-120"/>
                <a:ea typeface="微軟正黑體" pitchFamily="34" charset="-120"/>
                <a:sym typeface="Arial" pitchFamily="34" charset="0"/>
              </a:rPr>
              <a:t>機關同步</a:t>
            </a:r>
            <a:r>
              <a:rPr lang="en-US" altLang="zh-TW" sz="1200" b="1" smtClean="0">
                <a:solidFill>
                  <a:schemeClr val="bg1"/>
                </a:solidFill>
                <a:latin typeface="微軟正黑體" pitchFamily="34" charset="-120"/>
                <a:sym typeface="Arial" pitchFamily="34" charset="0"/>
              </a:rPr>
              <a:t>/</a:t>
            </a:r>
          </a:p>
          <a:p>
            <a:pPr algn="ctr" eaLnBrk="1">
              <a:lnSpc>
                <a:spcPts val="1800"/>
              </a:lnSpc>
              <a:defRPr/>
            </a:pPr>
            <a:r>
              <a:rPr lang="zh-TW" altLang="en-US" sz="1200" b="1" smtClean="0">
                <a:solidFill>
                  <a:schemeClr val="bg1"/>
                </a:solidFill>
                <a:latin typeface="微軟正黑體" pitchFamily="34" charset="-120"/>
                <a:ea typeface="微軟正黑體" pitchFamily="34" charset="-120"/>
                <a:sym typeface="Arial" pitchFamily="34" charset="0"/>
              </a:rPr>
              <a:t>資料匯出功能</a:t>
            </a:r>
          </a:p>
        </p:txBody>
      </p:sp>
      <p:sp>
        <p:nvSpPr>
          <p:cNvPr id="28" name="Shape 138"/>
          <p:cNvSpPr>
            <a:spLocks noChangeArrowheads="1"/>
          </p:cNvSpPr>
          <p:nvPr/>
        </p:nvSpPr>
        <p:spPr bwMode="auto">
          <a:xfrm>
            <a:off x="3094038" y="3535363"/>
            <a:ext cx="971550" cy="32385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spcBef>
                <a:spcPct val="0"/>
              </a:spcBef>
              <a:buClrTx/>
              <a:buSzTx/>
              <a:buFontTx/>
              <a:buNone/>
              <a:defRPr/>
            </a:pPr>
            <a:r>
              <a:rPr lang="zh-TW" altLang="en-US" sz="16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帳號中心</a:t>
            </a:r>
          </a:p>
        </p:txBody>
      </p:sp>
      <p:sp>
        <p:nvSpPr>
          <p:cNvPr id="29" name="Shape 142"/>
          <p:cNvSpPr>
            <a:spLocks noChangeArrowheads="1"/>
          </p:cNvSpPr>
          <p:nvPr/>
        </p:nvSpPr>
        <p:spPr bwMode="auto">
          <a:xfrm>
            <a:off x="2032000" y="3535363"/>
            <a:ext cx="973138" cy="32385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spcBef>
                <a:spcPct val="0"/>
              </a:spcBef>
              <a:buClrTx/>
              <a:buSzTx/>
              <a:buFontTx/>
              <a:buNone/>
              <a:defRPr/>
            </a:pPr>
            <a:r>
              <a:rPr lang="zh-TW" altLang="en-US" sz="16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單一簽入</a:t>
            </a:r>
          </a:p>
        </p:txBody>
      </p:sp>
      <p:sp>
        <p:nvSpPr>
          <p:cNvPr id="30" name="Shape 142"/>
          <p:cNvSpPr>
            <a:spLocks noChangeArrowheads="1"/>
          </p:cNvSpPr>
          <p:nvPr/>
        </p:nvSpPr>
        <p:spPr bwMode="auto">
          <a:xfrm>
            <a:off x="2032000" y="3925888"/>
            <a:ext cx="973138" cy="32385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eaLnBrk="1">
              <a:defRPr/>
            </a:pPr>
            <a:r>
              <a:rPr lang="zh-TW" altLang="en-US"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供裝部署</a:t>
            </a:r>
          </a:p>
        </p:txBody>
      </p:sp>
      <p:sp>
        <p:nvSpPr>
          <p:cNvPr id="31" name="Shape 142"/>
          <p:cNvSpPr>
            <a:spLocks noChangeArrowheads="1"/>
          </p:cNvSpPr>
          <p:nvPr/>
        </p:nvSpPr>
        <p:spPr bwMode="auto">
          <a:xfrm>
            <a:off x="3094038" y="3925888"/>
            <a:ext cx="971550" cy="32385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eaLnBrk="1">
              <a:defRPr/>
            </a:pPr>
            <a:r>
              <a:rPr lang="zh-TW" altLang="en-US"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平台監控</a:t>
            </a:r>
          </a:p>
        </p:txBody>
      </p:sp>
      <p:sp>
        <p:nvSpPr>
          <p:cNvPr id="32" name="Shape 142"/>
          <p:cNvSpPr>
            <a:spLocks noChangeArrowheads="1"/>
          </p:cNvSpPr>
          <p:nvPr/>
        </p:nvSpPr>
        <p:spPr bwMode="auto">
          <a:xfrm>
            <a:off x="2032000" y="4314825"/>
            <a:ext cx="973138" cy="32385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eaLnBrk="1">
              <a:defRPr/>
            </a:pPr>
            <a:r>
              <a:rPr lang="zh-TW" altLang="en-US"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線上服務</a:t>
            </a:r>
          </a:p>
        </p:txBody>
      </p:sp>
      <p:sp>
        <p:nvSpPr>
          <p:cNvPr id="33" name="Shape 142"/>
          <p:cNvSpPr>
            <a:spLocks noChangeArrowheads="1"/>
          </p:cNvSpPr>
          <p:nvPr/>
        </p:nvSpPr>
        <p:spPr bwMode="auto">
          <a:xfrm>
            <a:off x="3094038" y="4314825"/>
            <a:ext cx="971550" cy="323850"/>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p>
            <a:pPr algn="ctr" eaLnBrk="1">
              <a:defRPr/>
            </a:pPr>
            <a:r>
              <a:rPr lang="zh-TW" altLang="en-US" sz="16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線上付款</a:t>
            </a:r>
          </a:p>
        </p:txBody>
      </p:sp>
      <p:sp>
        <p:nvSpPr>
          <p:cNvPr id="90139" name="文字方塊 39"/>
          <p:cNvSpPr txBox="1">
            <a:spLocks noChangeArrowheads="1"/>
          </p:cNvSpPr>
          <p:nvPr/>
        </p:nvSpPr>
        <p:spPr bwMode="auto">
          <a:xfrm>
            <a:off x="1968500" y="2927350"/>
            <a:ext cx="176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nSpc>
                <a:spcPct val="150000"/>
              </a:lnSpc>
            </a:pPr>
            <a:r>
              <a:rPr lang="en-US" altLang="zh-TW" sz="1200">
                <a:solidFill>
                  <a:srgbClr val="0D0D0D"/>
                </a:solidFill>
                <a:latin typeface="微軟正黑體" pitchFamily="34" charset="-120"/>
                <a:ea typeface="微軟正黑體" pitchFamily="34" charset="-120"/>
              </a:rPr>
              <a:t>Paypal</a:t>
            </a:r>
            <a:r>
              <a:rPr lang="zh-TW" altLang="en-US" sz="1200">
                <a:solidFill>
                  <a:srgbClr val="0D0D0D"/>
                </a:solidFill>
                <a:latin typeface="微軟正黑體" pitchFamily="34" charset="-120"/>
                <a:ea typeface="微軟正黑體" pitchFamily="34" charset="-120"/>
              </a:rPr>
              <a:t>、智付寶、電匯、信用卡紙本授權</a:t>
            </a:r>
          </a:p>
        </p:txBody>
      </p:sp>
      <p:sp>
        <p:nvSpPr>
          <p:cNvPr id="41" name="Shape 146"/>
          <p:cNvSpPr>
            <a:spLocks noChangeArrowheads="1"/>
          </p:cNvSpPr>
          <p:nvPr/>
        </p:nvSpPr>
        <p:spPr bwMode="auto">
          <a:xfrm>
            <a:off x="5811838" y="2693988"/>
            <a:ext cx="828675" cy="468312"/>
          </a:xfrm>
          <a:prstGeom prst="roundRect">
            <a:avLst>
              <a:gd name="adj" fmla="val 6852"/>
            </a:avLst>
          </a:prstGeom>
          <a:solidFill>
            <a:srgbClr val="D9D9D9"/>
          </a:solidFill>
          <a:ln>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lIns="0" tIns="0" rIns="0" bIns="0" anchor="ctr" anchorCtr="1"/>
          <a:lstStyle/>
          <a:p>
            <a:pPr algn="ctr" eaLnBrk="1">
              <a:lnSpc>
                <a:spcPts val="1800"/>
              </a:lnSpc>
              <a:defRPr/>
            </a:pP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顧問服務</a:t>
            </a:r>
            <a:endPar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endParaRPr>
          </a:p>
        </p:txBody>
      </p:sp>
      <p:sp>
        <p:nvSpPr>
          <p:cNvPr id="42" name="Shape 146"/>
          <p:cNvSpPr>
            <a:spLocks noChangeArrowheads="1"/>
          </p:cNvSpPr>
          <p:nvPr/>
        </p:nvSpPr>
        <p:spPr bwMode="auto">
          <a:xfrm>
            <a:off x="6702425" y="2703513"/>
            <a:ext cx="827088" cy="466725"/>
          </a:xfrm>
          <a:prstGeom prst="roundRect">
            <a:avLst>
              <a:gd name="adj" fmla="val 6852"/>
            </a:avLst>
          </a:prstGeom>
          <a:solidFill>
            <a:srgbClr val="D9D9D9"/>
          </a:solidFill>
          <a:ln>
            <a:solidFill>
              <a:schemeClr val="bg1">
                <a:lumMod val="65000"/>
              </a:schemeClr>
            </a:solidFill>
          </a:ln>
          <a:extLst/>
        </p:spPr>
        <p:style>
          <a:lnRef idx="2">
            <a:schemeClr val="dk1"/>
          </a:lnRef>
          <a:fillRef idx="1">
            <a:schemeClr val="lt1"/>
          </a:fillRef>
          <a:effectRef idx="0">
            <a:schemeClr val="dk1"/>
          </a:effectRef>
          <a:fontRef idx="minor">
            <a:schemeClr val="dk1"/>
          </a:fontRef>
        </p:style>
        <p:txBody>
          <a:bodyPr lIns="0" tIns="0" rIns="0" bIns="0" anchor="ctr" anchorCtr="1"/>
          <a:lstStyle/>
          <a:p>
            <a:pPr algn="ctr" eaLnBrk="1">
              <a:lnSpc>
                <a:spcPts val="1800"/>
              </a:lnSpc>
              <a:defRPr/>
            </a:pP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一線客服</a:t>
            </a:r>
            <a:endPar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endParaRPr>
          </a:p>
        </p:txBody>
      </p:sp>
      <p:sp>
        <p:nvSpPr>
          <p:cNvPr id="40" name="Shape 146"/>
          <p:cNvSpPr>
            <a:spLocks noChangeArrowheads="1"/>
          </p:cNvSpPr>
          <p:nvPr/>
        </p:nvSpPr>
        <p:spPr bwMode="auto">
          <a:xfrm>
            <a:off x="4257675" y="2122488"/>
            <a:ext cx="1397000" cy="755650"/>
          </a:xfrm>
          <a:prstGeom prst="roundRect">
            <a:avLst>
              <a:gd name="adj" fmla="val 6852"/>
            </a:avLst>
          </a:prstGeom>
          <a:solidFill>
            <a:srgbClr val="D9D9D9"/>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lIns="0" tIns="0" rIns="0" bIns="0" anchor="ctr" anchorCtr="1"/>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lnSpc>
                <a:spcPts val="1800"/>
              </a:lnSpc>
              <a:spcBef>
                <a:spcPct val="0"/>
              </a:spcBef>
              <a:buClrTx/>
              <a:buSzTx/>
              <a:buFontTx/>
              <a:buNone/>
              <a:defRPr/>
            </a:pPr>
            <a:r>
              <a:rPr lang="zh-TW" altLang="en-US" sz="1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開發夥伴的 </a:t>
            </a:r>
            <a:r>
              <a:rPr lang="en-US" altLang="zh-TW" sz="1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SaaS-</a:t>
            </a:r>
            <a:r>
              <a:rPr lang="zh-TW" altLang="en-US" sz="1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例如 </a:t>
            </a:r>
            <a:r>
              <a:rPr lang="en-US" altLang="zh-TW" sz="1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POS, NPO</a:t>
            </a:r>
            <a:r>
              <a:rPr lang="zh-TW" altLang="en-US" sz="1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rPr>
              <a:t>系統</a:t>
            </a:r>
            <a:endParaRPr lang="zh-TW" altLang="en-US" sz="14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endParaRPr>
          </a:p>
        </p:txBody>
      </p:sp>
      <p:sp>
        <p:nvSpPr>
          <p:cNvPr id="43" name="Shape 142"/>
          <p:cNvSpPr>
            <a:spLocks noChangeArrowheads="1"/>
          </p:cNvSpPr>
          <p:nvPr/>
        </p:nvSpPr>
        <p:spPr bwMode="auto">
          <a:xfrm>
            <a:off x="1169988" y="3541713"/>
            <a:ext cx="395287" cy="1133475"/>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spcBef>
                <a:spcPct val="0"/>
              </a:spcBef>
              <a:buClrTx/>
              <a:buSzTx/>
              <a:buFontTx/>
              <a:buNone/>
              <a:defRPr/>
            </a:pPr>
            <a:r>
              <a:rPr lang="zh-TW" altLang="en-US" sz="16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服務市集</a:t>
            </a:r>
          </a:p>
        </p:txBody>
      </p:sp>
      <p:sp>
        <p:nvSpPr>
          <p:cNvPr id="2" name="矩形 1"/>
          <p:cNvSpPr/>
          <p:nvPr/>
        </p:nvSpPr>
        <p:spPr>
          <a:xfrm>
            <a:off x="4216400" y="3533775"/>
            <a:ext cx="1235075" cy="41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a:defRPr/>
            </a:pPr>
            <a:r>
              <a:rPr lang="en-US" altLang="zh-TW" sz="3200" b="1" smtClean="0">
                <a:solidFill>
                  <a:srgbClr val="FFFFFF"/>
                </a:solidFill>
                <a:latin typeface="Calibri" pitchFamily="34" charset="0"/>
              </a:rPr>
              <a:t>PaaS</a:t>
            </a:r>
            <a:endParaRPr lang="zh-TW" altLang="en-US" sz="3200" b="1" smtClean="0">
              <a:solidFill>
                <a:srgbClr val="FFFFFF"/>
              </a:solidFill>
              <a:latin typeface="Calibri" pitchFamily="34" charset="0"/>
            </a:endParaRPr>
          </a:p>
        </p:txBody>
      </p:sp>
      <p:sp>
        <p:nvSpPr>
          <p:cNvPr id="44" name="Shape 142"/>
          <p:cNvSpPr>
            <a:spLocks noChangeArrowheads="1"/>
          </p:cNvSpPr>
          <p:nvPr/>
        </p:nvSpPr>
        <p:spPr bwMode="auto">
          <a:xfrm>
            <a:off x="1601788" y="3563938"/>
            <a:ext cx="395287" cy="1089025"/>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spcBef>
                <a:spcPct val="0"/>
              </a:spcBef>
              <a:buClrTx/>
              <a:buSzTx/>
              <a:buFontTx/>
              <a:buNone/>
              <a:defRPr/>
            </a:pPr>
            <a:r>
              <a:rPr lang="zh-TW" altLang="en-US" sz="14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病毒式行銷</a:t>
            </a:r>
          </a:p>
        </p:txBody>
      </p:sp>
      <p:sp>
        <p:nvSpPr>
          <p:cNvPr id="45" name="橢圓 44"/>
          <p:cNvSpPr/>
          <p:nvPr/>
        </p:nvSpPr>
        <p:spPr>
          <a:xfrm>
            <a:off x="5596469" y="3313567"/>
            <a:ext cx="3152775" cy="9969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6" name="橢圓 45"/>
          <p:cNvSpPr/>
          <p:nvPr/>
        </p:nvSpPr>
        <p:spPr>
          <a:xfrm>
            <a:off x="419100" y="3287713"/>
            <a:ext cx="3940175" cy="17160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7" name="橢圓 46"/>
          <p:cNvSpPr/>
          <p:nvPr/>
        </p:nvSpPr>
        <p:spPr>
          <a:xfrm>
            <a:off x="358775" y="2360613"/>
            <a:ext cx="569913" cy="4730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8" name="橢圓 47"/>
          <p:cNvSpPr/>
          <p:nvPr/>
        </p:nvSpPr>
        <p:spPr>
          <a:xfrm>
            <a:off x="928688" y="1066800"/>
            <a:ext cx="5006975" cy="20605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9" name="Shape 142"/>
          <p:cNvSpPr>
            <a:spLocks noChangeArrowheads="1"/>
          </p:cNvSpPr>
          <p:nvPr/>
        </p:nvSpPr>
        <p:spPr bwMode="auto">
          <a:xfrm>
            <a:off x="635000" y="3541713"/>
            <a:ext cx="469900" cy="1133475"/>
          </a:xfrm>
          <a:prstGeom prst="roundRect">
            <a:avLst>
              <a:gd name="adj" fmla="val 1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0800" tIns="50800" rIns="50800" bIns="50800" anchor="ctr"/>
          <a:lstStyle>
            <a:lvl1pPr>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742950" indent="-28575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1430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6002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057400" indent="-2286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5146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6pPr>
            <a:lvl7pPr marL="29718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7pPr>
            <a:lvl8pPr marL="34290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8pPr>
            <a:lvl9pPr marL="3886200" indent="-228600" defTabSz="584200" eaLnBrk="0" fontAlgn="base" hangingPunct="0">
              <a:spcBef>
                <a:spcPts val="2400"/>
              </a:spcBef>
              <a:spcAft>
                <a:spcPct val="0"/>
              </a:spcAft>
              <a:buClr>
                <a:srgbClr val="929292"/>
              </a:buClr>
              <a:buSzPct val="60000"/>
              <a:buFont typeface="Zapf Dingbats"/>
              <a:buChar char="❖"/>
              <a:defRPr sz="3600">
                <a:solidFill>
                  <a:srgbClr val="414141"/>
                </a:solidFill>
                <a:latin typeface="Palatino"/>
                <a:ea typeface="Palatino"/>
                <a:cs typeface="Palatino"/>
                <a:sym typeface="Palatino"/>
              </a:defRPr>
            </a:lvl9pPr>
          </a:lstStyle>
          <a:p>
            <a:pPr algn="ctr" eaLnBrk="1">
              <a:spcBef>
                <a:spcPct val="0"/>
              </a:spcBef>
              <a:buClrTx/>
              <a:buSzTx/>
              <a:buFontTx/>
              <a:buNone/>
              <a:defRPr/>
            </a:pPr>
            <a:r>
              <a:rPr lang="en-US" altLang="zh-TW" sz="16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UIUX</a:t>
            </a:r>
          </a:p>
          <a:p>
            <a:pPr algn="ctr" eaLnBrk="1">
              <a:spcBef>
                <a:spcPct val="0"/>
              </a:spcBef>
              <a:buClrTx/>
              <a:buSzTx/>
              <a:buFontTx/>
              <a:buNone/>
              <a:defRPr/>
            </a:pPr>
            <a:r>
              <a:rPr lang="zh-TW" altLang="en-US" sz="16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Arial" panose="020B0604020202020204" pitchFamily="34" charset="0"/>
              </a:rPr>
              <a:t>設計</a:t>
            </a:r>
          </a:p>
        </p:txBody>
      </p:sp>
    </p:spTree>
    <p:extLst>
      <p:ext uri="{BB962C8B-B14F-4D97-AF65-F5344CB8AC3E}">
        <p14:creationId xmlns:p14="http://schemas.microsoft.com/office/powerpoint/2010/main" val="397506722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43</a:t>
            </a:fld>
            <a:endParaRPr lang="zh-TW" altLang="en-US" sz="1200" b="0" smtClean="0">
              <a:solidFill>
                <a:schemeClr val="bg1"/>
              </a:solidFill>
            </a:endParaRPr>
          </a:p>
        </p:txBody>
      </p:sp>
      <p:sp>
        <p:nvSpPr>
          <p:cNvPr id="5" name="標題 3"/>
          <p:cNvSpPr>
            <a:spLocks noGrp="1"/>
          </p:cNvSpPr>
          <p:nvPr>
            <p:ph idx="4294967295"/>
          </p:nvPr>
        </p:nvSpPr>
        <p:spPr bwMode="auto">
          <a:xfrm>
            <a:off x="0" y="692696"/>
            <a:ext cx="9144000" cy="554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marL="0" indent="0" eaLnBrk="1" hangingPunct="1">
              <a:buNone/>
            </a:pPr>
            <a:endParaRPr lang="en-US" altLang="zh-TW" sz="4800" dirty="0" smtClean="0">
              <a:latin typeface="微軟正黑體" pitchFamily="34" charset="-120"/>
              <a:ea typeface="微軟正黑體" pitchFamily="34" charset="-120"/>
            </a:endParaRPr>
          </a:p>
          <a:p>
            <a:pPr marL="0" indent="0" algn="ctr" eaLnBrk="1" hangingPunct="1">
              <a:buNone/>
            </a:pPr>
            <a:r>
              <a:rPr lang="en-US" altLang="zh-TW" sz="4800" dirty="0" smtClean="0">
                <a:latin typeface="微軟正黑體" pitchFamily="34" charset="-120"/>
                <a:ea typeface="微軟正黑體" pitchFamily="34" charset="-120"/>
              </a:rPr>
              <a:t>Vital SaaS </a:t>
            </a:r>
            <a:r>
              <a:rPr lang="zh-TW" altLang="en-US" sz="4800" dirty="0" smtClean="0">
                <a:latin typeface="微軟正黑體" pitchFamily="34" charset="-120"/>
                <a:ea typeface="微軟正黑體" pitchFamily="34" charset="-120"/>
              </a:rPr>
              <a:t>服務</a:t>
            </a:r>
            <a:endParaRPr lang="en-US" altLang="zh-TW" sz="4800" dirty="0">
              <a:latin typeface="微軟正黑體" pitchFamily="34" charset="-120"/>
              <a:ea typeface="微軟正黑體" pitchFamily="34" charset="-120"/>
            </a:endParaRPr>
          </a:p>
          <a:p>
            <a:pPr marL="0" indent="0" algn="ctr" eaLnBrk="1" hangingPunct="1">
              <a:buNone/>
            </a:pPr>
            <a:r>
              <a:rPr lang="zh-TW" altLang="en-US" sz="4800" dirty="0" smtClean="0">
                <a:latin typeface="微軟正黑體" pitchFamily="34" charset="-120"/>
                <a:ea typeface="微軟正黑體" pitchFamily="34" charset="-120"/>
              </a:rPr>
              <a:t>例如 </a:t>
            </a:r>
            <a:r>
              <a:rPr lang="en-US" altLang="zh-TW" sz="4800" dirty="0" smtClean="0">
                <a:latin typeface="微軟正黑體" pitchFamily="34" charset="-120"/>
                <a:ea typeface="微軟正黑體" pitchFamily="34" charset="-120"/>
              </a:rPr>
              <a:t>Vital CRM </a:t>
            </a:r>
            <a:r>
              <a:rPr lang="zh-TW" altLang="en-US" sz="4800" dirty="0" smtClean="0">
                <a:latin typeface="微軟正黑體" pitchFamily="34" charset="-120"/>
                <a:ea typeface="微軟正黑體" pitchFamily="34" charset="-120"/>
              </a:rPr>
              <a:t>費用會是如何？</a:t>
            </a:r>
            <a:endParaRPr lang="en-US" altLang="zh-TW" sz="4800" dirty="0" smtClean="0">
              <a:latin typeface="微軟正黑體" pitchFamily="34" charset="-120"/>
              <a:ea typeface="微軟正黑體" pitchFamily="34" charset="-120"/>
            </a:endParaRPr>
          </a:p>
          <a:p>
            <a:pPr marL="0" indent="0" algn="ctr">
              <a:buNone/>
            </a:pPr>
            <a:endParaRPr lang="en-US" altLang="zh-TW" sz="3200" dirty="0" smtClean="0">
              <a:latin typeface="微軟正黑體" pitchFamily="34" charset="-120"/>
              <a:ea typeface="微軟正黑體" pitchFamily="34" charset="-120"/>
            </a:endParaRPr>
          </a:p>
          <a:p>
            <a:pPr marL="0" indent="0" algn="ctr">
              <a:buNone/>
            </a:pPr>
            <a:r>
              <a:rPr lang="zh-TW" altLang="en-US" sz="3200" dirty="0" smtClean="0">
                <a:latin typeface="微軟正黑體" pitchFamily="34" charset="-120"/>
                <a:ea typeface="微軟正黑體" pitchFamily="34" charset="-120"/>
              </a:rPr>
              <a:t>全自動化 </a:t>
            </a:r>
            <a:endParaRPr lang="en-US" altLang="zh-TW" sz="3200" dirty="0" smtClean="0">
              <a:latin typeface="微軟正黑體" pitchFamily="34" charset="-120"/>
              <a:ea typeface="微軟正黑體" pitchFamily="34" charset="-120"/>
            </a:endParaRPr>
          </a:p>
          <a:p>
            <a:pPr marL="0" indent="0" algn="ctr">
              <a:buNone/>
            </a:pPr>
            <a:r>
              <a:rPr lang="zh-TW" altLang="en-US" sz="3200" dirty="0" smtClean="0">
                <a:latin typeface="微軟正黑體" pitchFamily="34" charset="-120"/>
                <a:ea typeface="微軟正黑體" pitchFamily="34" charset="-120"/>
              </a:rPr>
              <a:t>有能力可大幅降低費用</a:t>
            </a:r>
            <a:endParaRPr lang="en-US" altLang="zh-TW" sz="3200" dirty="0" smtClean="0">
              <a:latin typeface="微軟正黑體" pitchFamily="34" charset="-120"/>
              <a:ea typeface="微軟正黑體" pitchFamily="34" charset="-120"/>
            </a:endParaRPr>
          </a:p>
          <a:p>
            <a:pPr marL="0" indent="0" algn="ctr">
              <a:buNone/>
            </a:pPr>
            <a:r>
              <a:rPr lang="zh-TW" altLang="en-US" sz="3200" dirty="0" smtClean="0">
                <a:solidFill>
                  <a:srgbClr val="144C90"/>
                </a:solidFill>
                <a:effectLst>
                  <a:outerShdw blurRad="38100" dist="38100" dir="2700000" algn="tl">
                    <a:srgbClr val="000000">
                      <a:alpha val="43137"/>
                    </a:srgbClr>
                  </a:outerShdw>
                </a:effectLst>
                <a:latin typeface="微軟正黑體" pitchFamily="34" charset="-120"/>
                <a:ea typeface="微軟正黑體" pitchFamily="34" charset="-120"/>
              </a:rPr>
              <a:t>每天搭</a:t>
            </a:r>
            <a:r>
              <a:rPr lang="zh-TW" altLang="en-US" sz="3200" dirty="0">
                <a:solidFill>
                  <a:srgbClr val="144C90"/>
                </a:solidFill>
                <a:effectLst>
                  <a:outerShdw blurRad="38100" dist="38100" dir="2700000" algn="tl">
                    <a:srgbClr val="000000">
                      <a:alpha val="43137"/>
                    </a:srgbClr>
                  </a:outerShdw>
                </a:effectLst>
                <a:latin typeface="微軟正黑體" pitchFamily="34" charset="-120"/>
                <a:ea typeface="微軟正黑體" pitchFamily="34" charset="-120"/>
              </a:rPr>
              <a:t>一趟公車的</a:t>
            </a:r>
            <a:r>
              <a:rPr lang="zh-TW" altLang="en-US" sz="3200" dirty="0" smtClean="0">
                <a:solidFill>
                  <a:srgbClr val="144C90"/>
                </a:solidFill>
                <a:effectLst>
                  <a:outerShdw blurRad="38100" dist="38100" dir="2700000" algn="tl">
                    <a:srgbClr val="000000">
                      <a:alpha val="43137"/>
                    </a:srgbClr>
                  </a:outerShdw>
                </a:effectLst>
                <a:latin typeface="微軟正黑體" pitchFamily="34" charset="-120"/>
                <a:ea typeface="微軟正黑體" pitchFamily="34" charset="-120"/>
              </a:rPr>
              <a:t>費用</a:t>
            </a:r>
            <a:endParaRPr lang="zh-TW" altLang="en-US" sz="3200" dirty="0">
              <a:solidFill>
                <a:srgbClr val="144C90"/>
              </a:solidFill>
              <a:effectLst>
                <a:outerShdw blurRad="38100" dist="38100" dir="2700000" algn="tl">
                  <a:srgbClr val="000000">
                    <a:alpha val="43137"/>
                  </a:srgbClr>
                </a:outerShdw>
              </a:effectLst>
              <a:latin typeface="微軟正黑體" pitchFamily="34" charset="-120"/>
              <a:ea typeface="微軟正黑體" pitchFamily="34" charset="-120"/>
            </a:endParaRPr>
          </a:p>
          <a:p>
            <a:pPr marL="0" indent="0" algn="ctr" eaLnBrk="1" hangingPunct="1">
              <a:buNone/>
            </a:pPr>
            <a:endParaRPr lang="zh-TW" altLang="en-US" sz="4800" dirty="0" smtClean="0">
              <a:latin typeface="微軟正黑體" pitchFamily="34" charset="-120"/>
              <a:ea typeface="微軟正黑體" pitchFamily="34" charset="-120"/>
            </a:endParaRPr>
          </a:p>
        </p:txBody>
      </p:sp>
      <p:sp>
        <p:nvSpPr>
          <p:cNvPr id="2" name="向右箭號 1"/>
          <p:cNvSpPr/>
          <p:nvPr/>
        </p:nvSpPr>
        <p:spPr>
          <a:xfrm>
            <a:off x="1755506" y="5013176"/>
            <a:ext cx="648072" cy="504056"/>
          </a:xfrm>
          <a:prstGeom prst="right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985314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44</a:t>
            </a:fld>
            <a:endParaRPr lang="zh-TW" altLang="en-US" sz="1200" b="0" smtClean="0">
              <a:solidFill>
                <a:schemeClr val="bg1"/>
              </a:solidFill>
            </a:endParaRPr>
          </a:p>
        </p:txBody>
      </p:sp>
      <p:sp>
        <p:nvSpPr>
          <p:cNvPr id="5" name="標題 3"/>
          <p:cNvSpPr>
            <a:spLocks noGrp="1"/>
          </p:cNvSpPr>
          <p:nvPr>
            <p:ph idx="4294967295"/>
          </p:nvPr>
        </p:nvSpPr>
        <p:spPr bwMode="auto">
          <a:xfrm>
            <a:off x="0" y="908050"/>
            <a:ext cx="9144000" cy="554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marL="0" indent="0" algn="ctr" eaLnBrk="1" hangingPunct="1">
              <a:buNone/>
            </a:pPr>
            <a:endParaRPr lang="en-US" altLang="zh-TW" sz="4800" dirty="0" smtClean="0">
              <a:latin typeface="微軟正黑體" pitchFamily="34" charset="-120"/>
              <a:ea typeface="微軟正黑體" pitchFamily="34" charset="-120"/>
            </a:endParaRPr>
          </a:p>
          <a:p>
            <a:pPr marL="0" indent="0" algn="ctr" eaLnBrk="1" hangingPunct="1">
              <a:buNone/>
            </a:pPr>
            <a:r>
              <a:rPr lang="zh-TW" altLang="en-US" sz="4800" dirty="0" smtClean="0">
                <a:latin typeface="微軟正黑體" pitchFamily="34" charset="-120"/>
                <a:ea typeface="微軟正黑體" pitchFamily="34" charset="-120"/>
              </a:rPr>
              <a:t>試用？</a:t>
            </a:r>
            <a:r>
              <a:rPr lang="en-US" altLang="zh-TW" sz="4800" dirty="0">
                <a:latin typeface="微軟正黑體" pitchFamily="34" charset="-120"/>
                <a:ea typeface="微軟正黑體" pitchFamily="34" charset="-120"/>
              </a:rPr>
              <a:t/>
            </a:r>
            <a:br>
              <a:rPr lang="en-US" altLang="zh-TW" sz="4800" dirty="0">
                <a:latin typeface="微軟正黑體" pitchFamily="34" charset="-120"/>
                <a:ea typeface="微軟正黑體" pitchFamily="34" charset="-120"/>
              </a:rPr>
            </a:br>
            <a:endParaRPr lang="en-US" altLang="zh-TW" sz="4800" dirty="0" smtClean="0">
              <a:latin typeface="微軟正黑體" pitchFamily="34" charset="-120"/>
              <a:ea typeface="微軟正黑體" pitchFamily="34" charset="-120"/>
            </a:endParaRPr>
          </a:p>
          <a:p>
            <a:pPr marL="0" indent="0" algn="ctr" eaLnBrk="1" hangingPunct="1">
              <a:buNone/>
            </a:pPr>
            <a:r>
              <a:rPr lang="zh-TW" altLang="en-US" dirty="0" smtClean="0">
                <a:solidFill>
                  <a:srgbClr val="144C90"/>
                </a:solidFill>
                <a:latin typeface="微軟正黑體" pitchFamily="34" charset="-120"/>
                <a:ea typeface="微軟正黑體" pitchFamily="34" charset="-120"/>
              </a:rPr>
              <a:t>某些</a:t>
            </a:r>
            <a:r>
              <a:rPr lang="zh-TW" altLang="en-US" dirty="0">
                <a:solidFill>
                  <a:srgbClr val="144C90"/>
                </a:solidFill>
                <a:latin typeface="微軟正黑體" pitchFamily="34" charset="-120"/>
                <a:ea typeface="微軟正黑體" pitchFamily="34" charset="-120"/>
              </a:rPr>
              <a:t>版本永久免費</a:t>
            </a:r>
            <a:r>
              <a:rPr lang="en-US" altLang="zh-TW" dirty="0">
                <a:solidFill>
                  <a:srgbClr val="144C90"/>
                </a:solidFill>
                <a:latin typeface="微軟正黑體" pitchFamily="34" charset="-120"/>
                <a:ea typeface="微軟正黑體" pitchFamily="34" charset="-120"/>
              </a:rPr>
              <a:t/>
            </a:r>
            <a:br>
              <a:rPr lang="en-US" altLang="zh-TW" dirty="0">
                <a:solidFill>
                  <a:srgbClr val="144C90"/>
                </a:solidFill>
                <a:latin typeface="微軟正黑體" pitchFamily="34" charset="-120"/>
                <a:ea typeface="微軟正黑體" pitchFamily="34" charset="-120"/>
              </a:rPr>
            </a:br>
            <a:r>
              <a:rPr lang="zh-TW" altLang="en-US" dirty="0">
                <a:solidFill>
                  <a:srgbClr val="144C90"/>
                </a:solidFill>
                <a:latin typeface="微軟正黑體" pitchFamily="34" charset="-120"/>
                <a:ea typeface="微軟正黑體" pitchFamily="34" charset="-120"/>
              </a:rPr>
              <a:t>付費</a:t>
            </a:r>
            <a:r>
              <a:rPr lang="zh-TW" altLang="en-US" dirty="0" smtClean="0">
                <a:solidFill>
                  <a:srgbClr val="144C90"/>
                </a:solidFill>
                <a:latin typeface="微軟正黑體" pitchFamily="34" charset="-120"/>
                <a:ea typeface="微軟正黑體" pitchFamily="34" charset="-120"/>
              </a:rPr>
              <a:t>版 提供</a:t>
            </a:r>
            <a:r>
              <a:rPr lang="zh-TW" altLang="en-US" dirty="0">
                <a:solidFill>
                  <a:srgbClr val="144C90"/>
                </a:solidFill>
                <a:latin typeface="微軟正黑體" pitchFamily="34" charset="-120"/>
                <a:ea typeface="微軟正黑體" pitchFamily="34" charset="-120"/>
              </a:rPr>
              <a:t>一個月免費體驗</a:t>
            </a:r>
            <a:endParaRPr lang="en-US" altLang="zh-TW" dirty="0" smtClean="0">
              <a:solidFill>
                <a:srgbClr val="144C9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9080744"/>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45</a:t>
            </a:fld>
            <a:endParaRPr lang="zh-TW" altLang="en-US" sz="1200" b="0" smtClean="0">
              <a:solidFill>
                <a:schemeClr val="bg1"/>
              </a:solidFill>
            </a:endParaRPr>
          </a:p>
        </p:txBody>
      </p:sp>
      <p:sp>
        <p:nvSpPr>
          <p:cNvPr id="5" name="標題 3"/>
          <p:cNvSpPr>
            <a:spLocks noGrp="1"/>
          </p:cNvSpPr>
          <p:nvPr>
            <p:ph idx="4294967295"/>
          </p:nvPr>
        </p:nvSpPr>
        <p:spPr bwMode="auto">
          <a:xfrm>
            <a:off x="11308" y="403349"/>
            <a:ext cx="9144000" cy="583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62500" lnSpcReduction="20000"/>
          </a:bodyPr>
          <a:lstStyle/>
          <a:p>
            <a:pPr marL="0" indent="0" algn="ctr" eaLnBrk="1" hangingPunct="1">
              <a:buNone/>
            </a:pPr>
            <a:r>
              <a:rPr lang="zh-TW" altLang="en-US" sz="5100" dirty="0">
                <a:solidFill>
                  <a:srgbClr val="144C90"/>
                </a:solidFill>
                <a:latin typeface="微軟正黑體" pitchFamily="34" charset="-120"/>
                <a:ea typeface="微軟正黑體" pitchFamily="34" charset="-120"/>
              </a:rPr>
              <a:t>好東西與好朋友分享</a:t>
            </a:r>
            <a:r>
              <a:rPr lang="en-US" altLang="zh-TW" sz="5100" dirty="0">
                <a:solidFill>
                  <a:srgbClr val="144C90"/>
                </a:solidFill>
                <a:latin typeface="微軟正黑體" pitchFamily="34" charset="-120"/>
                <a:ea typeface="微軟正黑體" pitchFamily="34" charset="-120"/>
              </a:rPr>
              <a:t/>
            </a:r>
            <a:br>
              <a:rPr lang="en-US" altLang="zh-TW" sz="5100" dirty="0">
                <a:solidFill>
                  <a:srgbClr val="144C90"/>
                </a:solidFill>
                <a:latin typeface="微軟正黑體" pitchFamily="34" charset="-120"/>
                <a:ea typeface="微軟正黑體" pitchFamily="34" charset="-120"/>
              </a:rPr>
            </a:br>
            <a:r>
              <a:rPr lang="zh-TW" altLang="en-US" sz="5100" dirty="0">
                <a:solidFill>
                  <a:srgbClr val="144C90"/>
                </a:solidFill>
                <a:latin typeface="微軟正黑體" pitchFamily="34" charset="-120"/>
                <a:ea typeface="微軟正黑體" pitchFamily="34" charset="-120"/>
              </a:rPr>
              <a:t>敬請體驗並告知好友</a:t>
            </a:r>
            <a:r>
              <a:rPr lang="en-US" altLang="zh-TW" sz="4800" dirty="0">
                <a:latin typeface="微軟正黑體" pitchFamily="34" charset="-120"/>
                <a:ea typeface="微軟正黑體" pitchFamily="34" charset="-120"/>
              </a:rPr>
              <a:t/>
            </a:r>
            <a:br>
              <a:rPr lang="en-US" altLang="zh-TW" sz="4800" dirty="0">
                <a:latin typeface="微軟正黑體" pitchFamily="34" charset="-120"/>
                <a:ea typeface="微軟正黑體" pitchFamily="34" charset="-120"/>
              </a:rPr>
            </a:br>
            <a:r>
              <a:rPr lang="en-US" altLang="zh-TW" sz="4800" dirty="0">
                <a:latin typeface="微軟正黑體" pitchFamily="34" charset="-120"/>
                <a:ea typeface="微軟正黑體" pitchFamily="34" charset="-120"/>
              </a:rPr>
              <a:t/>
            </a:r>
            <a:br>
              <a:rPr lang="en-US" altLang="zh-TW" sz="4800" dirty="0">
                <a:latin typeface="微軟正黑體" pitchFamily="34" charset="-120"/>
                <a:ea typeface="微軟正黑體" pitchFamily="34" charset="-120"/>
              </a:rPr>
            </a:br>
            <a:r>
              <a:rPr lang="en-US" altLang="zh-TW" sz="4800" dirty="0">
                <a:latin typeface="微軟正黑體" pitchFamily="34" charset="-120"/>
                <a:ea typeface="微軟正黑體" pitchFamily="34" charset="-120"/>
              </a:rPr>
              <a:t/>
            </a:r>
            <a:br>
              <a:rPr lang="en-US" altLang="zh-TW" sz="4800" dirty="0">
                <a:latin typeface="微軟正黑體" pitchFamily="34" charset="-120"/>
                <a:ea typeface="微軟正黑體" pitchFamily="34" charset="-120"/>
              </a:rPr>
            </a:br>
            <a:r>
              <a:rPr lang="en-US" altLang="zh-TW" sz="4800" dirty="0">
                <a:latin typeface="微軟正黑體" pitchFamily="34" charset="-120"/>
                <a:ea typeface="微軟正黑體" pitchFamily="34" charset="-120"/>
              </a:rPr>
              <a:t/>
            </a:r>
            <a:br>
              <a:rPr lang="en-US" altLang="zh-TW" sz="4800" dirty="0">
                <a:latin typeface="微軟正黑體" pitchFamily="34" charset="-120"/>
                <a:ea typeface="微軟正黑體" pitchFamily="34" charset="-120"/>
              </a:rPr>
            </a:br>
            <a:endParaRPr lang="en-US" altLang="zh-TW" sz="4800" dirty="0" smtClean="0">
              <a:latin typeface="微軟正黑體" pitchFamily="34" charset="-120"/>
              <a:ea typeface="微軟正黑體" pitchFamily="34" charset="-120"/>
            </a:endParaRPr>
          </a:p>
          <a:p>
            <a:pPr marL="0" indent="0" algn="ctr" eaLnBrk="1" hangingPunct="1">
              <a:buNone/>
            </a:pPr>
            <a:endParaRPr lang="en-US" altLang="zh-TW" sz="4700" dirty="0" smtClean="0">
              <a:solidFill>
                <a:srgbClr val="C00000"/>
              </a:solidFill>
              <a:latin typeface="微軟正黑體" pitchFamily="34" charset="-120"/>
              <a:ea typeface="微軟正黑體" pitchFamily="34" charset="-120"/>
            </a:endParaRPr>
          </a:p>
          <a:p>
            <a:pPr marL="0" indent="0" algn="ctr" eaLnBrk="1" hangingPunct="1">
              <a:buNone/>
            </a:pPr>
            <a:endParaRPr lang="en-US" altLang="zh-TW" sz="4700" dirty="0">
              <a:solidFill>
                <a:srgbClr val="C00000"/>
              </a:solidFill>
              <a:latin typeface="微軟正黑體" pitchFamily="34" charset="-120"/>
              <a:ea typeface="微軟正黑體" pitchFamily="34" charset="-120"/>
            </a:endParaRPr>
          </a:p>
          <a:p>
            <a:pPr marL="0" indent="0" algn="ctr" eaLnBrk="1" hangingPunct="1">
              <a:buNone/>
            </a:pPr>
            <a:r>
              <a:rPr lang="zh-TW" altLang="en-US" sz="7000" b="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叡揚 雲端服務開發平台</a:t>
            </a:r>
            <a:r>
              <a:rPr lang="en-US" altLang="zh-TW" sz="7000" b="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sz="7000" b="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sz="7000" b="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歡迎應用開發廠商加盟</a:t>
            </a:r>
            <a:endParaRPr lang="en-US" altLang="zh-TW" sz="7000" b="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endParaRPr>
          </a:p>
          <a:p>
            <a:pPr marL="0" indent="0" algn="ctr" eaLnBrk="1" hangingPunct="1">
              <a:buNone/>
            </a:pPr>
            <a:r>
              <a:rPr lang="zh-TW" altLang="en-US" sz="6400" dirty="0">
                <a:solidFill>
                  <a:srgbClr val="C00000"/>
                </a:solidFill>
                <a:latin typeface="微軟正黑體" pitchFamily="34" charset="-120"/>
                <a:ea typeface="微軟正黑體" pitchFamily="34" charset="-120"/>
              </a:rPr>
              <a:t>共創</a:t>
            </a:r>
            <a:r>
              <a:rPr lang="zh-TW" altLang="en-US" sz="6400" dirty="0" smtClean="0">
                <a:solidFill>
                  <a:srgbClr val="C00000"/>
                </a:solidFill>
                <a:latin typeface="微軟正黑體" pitchFamily="34" charset="-120"/>
                <a:ea typeface="微軟正黑體" pitchFamily="34" charset="-120"/>
              </a:rPr>
              <a:t>速度、未來 </a:t>
            </a:r>
            <a:r>
              <a:rPr lang="en-US" altLang="zh-TW" sz="4700" dirty="0">
                <a:latin typeface="微軟正黑體" pitchFamily="34" charset="-120"/>
                <a:ea typeface="微軟正黑體" pitchFamily="34" charset="-120"/>
              </a:rPr>
              <a:t/>
            </a:r>
            <a:br>
              <a:rPr lang="en-US" altLang="zh-TW" sz="4700" dirty="0">
                <a:latin typeface="微軟正黑體" pitchFamily="34" charset="-120"/>
                <a:ea typeface="微軟正黑體" pitchFamily="34" charset="-120"/>
              </a:rPr>
            </a:br>
            <a:r>
              <a:rPr lang="en-US" altLang="zh-TW" sz="5400" dirty="0">
                <a:latin typeface="微軟正黑體" pitchFamily="34" charset="-120"/>
                <a:ea typeface="微軟正黑體" pitchFamily="34" charset="-120"/>
              </a:rPr>
              <a:t/>
            </a:r>
            <a:br>
              <a:rPr lang="en-US" altLang="zh-TW" sz="5400" dirty="0">
                <a:latin typeface="微軟正黑體" pitchFamily="34" charset="-120"/>
                <a:ea typeface="微軟正黑體" pitchFamily="34" charset="-120"/>
              </a:rPr>
            </a:br>
            <a:endParaRPr lang="en-US" altLang="zh-TW" sz="4800" dirty="0" smtClean="0">
              <a:latin typeface="微軟正黑體" pitchFamily="34" charset="-12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268760"/>
            <a:ext cx="2160240" cy="2160240"/>
          </a:xfrm>
          <a:prstGeom prst="rect">
            <a:avLst/>
          </a:prstGeom>
        </p:spPr>
      </p:pic>
    </p:spTree>
    <p:extLst>
      <p:ext uri="{BB962C8B-B14F-4D97-AF65-F5344CB8AC3E}">
        <p14:creationId xmlns:p14="http://schemas.microsoft.com/office/powerpoint/2010/main" val="2524710282"/>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0" y="908720"/>
            <a:ext cx="9144000" cy="5544715"/>
          </a:xfrm>
        </p:spPr>
        <p:txBody>
          <a:bodyPr>
            <a:normAutofit lnSpcReduction="10000"/>
          </a:bodyPr>
          <a:lstStyle/>
          <a:p>
            <a:pPr marL="0" indent="0" algn="ctr" eaLnBrk="1" hangingPunct="1">
              <a:buNone/>
              <a:defRPr/>
            </a:pPr>
            <a:endParaRPr lang="en-US" altLang="zh-TW" sz="4400" dirty="0">
              <a:latin typeface="Arial" panose="020B0604020202020204" pitchFamily="34" charset="0"/>
              <a:ea typeface="Arial Unicode MS" panose="020B0604020202020204" pitchFamily="34" charset="-120"/>
              <a:cs typeface="Arial" panose="020B0604020202020204" pitchFamily="34" charset="0"/>
            </a:endParaRPr>
          </a:p>
          <a:p>
            <a:pPr marL="0" indent="0" algn="ctr" eaLnBrk="1" hangingPunct="1">
              <a:buNone/>
              <a:defRPr/>
            </a:pPr>
            <a:r>
              <a:rPr lang="zh-TW" altLang="en-US" sz="4400" dirty="0">
                <a:latin typeface="Arial" panose="020B0604020202020204" pitchFamily="34" charset="0"/>
                <a:ea typeface="Arial Unicode MS" panose="020B0604020202020204" pitchFamily="34" charset="-120"/>
                <a:cs typeface="Arial" panose="020B0604020202020204" pitchFamily="34" charset="0"/>
              </a:rPr>
              <a:t>平台力量大</a:t>
            </a:r>
            <a:endParaRPr lang="en-US" altLang="zh-TW" sz="4400" dirty="0">
              <a:latin typeface="Arial" panose="020B0604020202020204" pitchFamily="34" charset="0"/>
              <a:ea typeface="Arial Unicode MS" panose="020B0604020202020204" pitchFamily="34" charset="-120"/>
              <a:cs typeface="Arial" panose="020B0604020202020204" pitchFamily="34" charset="0"/>
            </a:endParaRPr>
          </a:p>
          <a:p>
            <a:pPr marL="0" indent="0" algn="ctr" eaLnBrk="1" hangingPunct="1">
              <a:buNone/>
              <a:defRPr/>
            </a:pPr>
            <a:r>
              <a:rPr lang="en-US" altLang="zh-TW" sz="4400" dirty="0">
                <a:latin typeface="Arial" panose="020B0604020202020204" pitchFamily="34" charset="0"/>
                <a:ea typeface="Arial Unicode MS" panose="020B0604020202020204" pitchFamily="34" charset="-120"/>
                <a:cs typeface="Arial" panose="020B0604020202020204" pitchFamily="34" charset="0"/>
              </a:rPr>
              <a:t>We have to do something !</a:t>
            </a:r>
          </a:p>
          <a:p>
            <a:pPr marL="0" indent="0" algn="ctr" eaLnBrk="1" hangingPunct="1">
              <a:buNone/>
              <a:defRPr/>
            </a:pPr>
            <a:r>
              <a:rPr lang="en-US" altLang="zh-TW" sz="4400" dirty="0">
                <a:latin typeface="Arial" panose="020B0604020202020204" pitchFamily="34" charset="0"/>
                <a:ea typeface="Arial Unicode MS" panose="020B0604020202020204" pitchFamily="34" charset="-120"/>
                <a:cs typeface="Arial" panose="020B0604020202020204" pitchFamily="34" charset="0"/>
              </a:rPr>
              <a:t>Just do it !</a:t>
            </a:r>
          </a:p>
          <a:p>
            <a:pPr marL="0" indent="0" algn="ctr" eaLnBrk="1" hangingPunct="1">
              <a:buNone/>
              <a:defRPr/>
            </a:pPr>
            <a:endParaRPr lang="en-US" altLang="zh-TW" sz="4400" b="0" dirty="0" smtClean="0">
              <a:latin typeface="Arial" panose="020B0604020202020204" pitchFamily="34" charset="0"/>
              <a:ea typeface="Arial Unicode MS" panose="020B0604020202020204" pitchFamily="34" charset="-120"/>
              <a:cs typeface="Arial" panose="020B0604020202020204" pitchFamily="34" charset="0"/>
            </a:endParaRPr>
          </a:p>
          <a:p>
            <a:pPr marL="0" indent="0" algn="ctr" eaLnBrk="1" hangingPunct="1">
              <a:buNone/>
              <a:defRPr/>
            </a:pPr>
            <a:r>
              <a:rPr lang="en-US" altLang="zh-TW" sz="4400" dirty="0" err="1">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QuEye</a:t>
            </a:r>
            <a:r>
              <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 – </a:t>
            </a:r>
            <a:r>
              <a:rPr lang="zh-TW" altLang="en-US"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資訊人的平台</a:t>
            </a:r>
            <a:endPar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endParaRPr>
          </a:p>
          <a:p>
            <a:pPr marL="0" indent="0" algn="ctr" eaLnBrk="1" hangingPunct="1">
              <a:buNone/>
              <a:defRPr/>
            </a:pPr>
            <a:r>
              <a:rPr lang="zh-TW" altLang="en-US"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軟體開發與部署平台</a:t>
            </a:r>
            <a:endPar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46</a:t>
            </a:fld>
            <a:endParaRPr lang="zh-TW" altLang="en-US" sz="1200" b="0" smtClean="0">
              <a:solidFill>
                <a:schemeClr val="bg1"/>
              </a:solidFill>
            </a:endParaRPr>
          </a:p>
        </p:txBody>
      </p:sp>
    </p:spTree>
    <p:extLst>
      <p:ext uri="{BB962C8B-B14F-4D97-AF65-F5344CB8AC3E}">
        <p14:creationId xmlns:p14="http://schemas.microsoft.com/office/powerpoint/2010/main" val="217787240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講求推出</a:t>
            </a:r>
            <a:r>
              <a:rPr lang="zh-TW" altLang="en-US" b="0" dirty="0" smtClean="0"/>
              <a:t>速度與品</a:t>
            </a:r>
            <a:r>
              <a:rPr lang="zh-TW" altLang="en-US" b="0" dirty="0"/>
              <a:t>質</a:t>
            </a:r>
            <a:r>
              <a:rPr lang="zh-TW" altLang="en-US" b="0" dirty="0" smtClean="0"/>
              <a:t>、</a:t>
            </a:r>
            <a:r>
              <a:rPr lang="zh-TW" altLang="en-US" b="0" dirty="0"/>
              <a:t>開發管理平台成關鍵</a:t>
            </a:r>
            <a:endParaRPr lang="zh-TW" altLang="en-US" dirty="0"/>
          </a:p>
        </p:txBody>
      </p:sp>
      <p:sp>
        <p:nvSpPr>
          <p:cNvPr id="4" name="投影片編號版面配置區 3"/>
          <p:cNvSpPr>
            <a:spLocks noGrp="1"/>
          </p:cNvSpPr>
          <p:nvPr>
            <p:ph type="sldNum" sz="quarter" idx="10"/>
          </p:nvPr>
        </p:nvSpPr>
        <p:spPr/>
        <p:txBody>
          <a:bodyPr/>
          <a:lstStyle/>
          <a:p>
            <a:pPr>
              <a:defRPr/>
            </a:pPr>
            <a:fld id="{1315376B-066F-43A0-8DC6-2760F70ABFCA}" type="slidenum">
              <a:rPr lang="zh-TW" altLang="en-US" smtClean="0">
                <a:solidFill>
                  <a:prstClr val="white"/>
                </a:solidFill>
              </a:rPr>
              <a:pPr>
                <a:defRPr/>
              </a:pPr>
              <a:t>47</a:t>
            </a:fld>
            <a:endParaRPr lang="zh-TW" altLang="en-US">
              <a:solidFill>
                <a:prstClr val="white"/>
              </a:solidFill>
            </a:endParaRPr>
          </a:p>
        </p:txBody>
      </p:sp>
      <p:pic>
        <p:nvPicPr>
          <p:cNvPr id="5" name="圖片 4"/>
          <p:cNvPicPr>
            <a:picLocks noChangeAspect="1"/>
          </p:cNvPicPr>
          <p:nvPr/>
        </p:nvPicPr>
        <p:blipFill>
          <a:blip r:embed="rId3"/>
          <a:stretch>
            <a:fillRect/>
          </a:stretch>
        </p:blipFill>
        <p:spPr>
          <a:xfrm>
            <a:off x="226524" y="2259310"/>
            <a:ext cx="8820918" cy="666750"/>
          </a:xfrm>
          <a:prstGeom prst="rect">
            <a:avLst/>
          </a:prstGeom>
        </p:spPr>
      </p:pic>
      <p:pic>
        <p:nvPicPr>
          <p:cNvPr id="6" name="圖片 5"/>
          <p:cNvPicPr>
            <a:picLocks noChangeAspect="1"/>
          </p:cNvPicPr>
          <p:nvPr/>
        </p:nvPicPr>
        <p:blipFill>
          <a:blip r:embed="rId4"/>
          <a:stretch>
            <a:fillRect/>
          </a:stretch>
        </p:blipFill>
        <p:spPr>
          <a:xfrm>
            <a:off x="107504" y="3043832"/>
            <a:ext cx="8810625" cy="2609850"/>
          </a:xfrm>
          <a:prstGeom prst="rect">
            <a:avLst/>
          </a:prstGeom>
        </p:spPr>
      </p:pic>
      <p:cxnSp>
        <p:nvCxnSpPr>
          <p:cNvPr id="8" name="直線接點 7"/>
          <p:cNvCxnSpPr/>
          <p:nvPr/>
        </p:nvCxnSpPr>
        <p:spPr>
          <a:xfrm>
            <a:off x="6228184" y="1772816"/>
            <a:ext cx="0" cy="367240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5"/>
          <a:stretch>
            <a:fillRect/>
          </a:stretch>
        </p:blipFill>
        <p:spPr>
          <a:xfrm>
            <a:off x="1979712" y="1296324"/>
            <a:ext cx="6838950" cy="942975"/>
          </a:xfrm>
          <a:prstGeom prst="rect">
            <a:avLst/>
          </a:prstGeom>
        </p:spPr>
      </p:pic>
      <p:grpSp>
        <p:nvGrpSpPr>
          <p:cNvPr id="12" name="群組 11"/>
          <p:cNvGrpSpPr/>
          <p:nvPr/>
        </p:nvGrpSpPr>
        <p:grpSpPr>
          <a:xfrm>
            <a:off x="6228184" y="4048285"/>
            <a:ext cx="2468880" cy="2115820"/>
            <a:chOff x="2880359" y="1586865"/>
            <a:chExt cx="2468880" cy="2115820"/>
          </a:xfrm>
          <a:scene3d>
            <a:camera prst="orthographicFront"/>
            <a:lightRig rig="threePt" dir="t">
              <a:rot lat="0" lon="0" rev="7500000"/>
            </a:lightRig>
          </a:scene3d>
        </p:grpSpPr>
        <p:sp>
          <p:nvSpPr>
            <p:cNvPr id="13" name="圓角矩形 12"/>
            <p:cNvSpPr/>
            <p:nvPr/>
          </p:nvSpPr>
          <p:spPr>
            <a:xfrm>
              <a:off x="2880359" y="1586865"/>
              <a:ext cx="2468880" cy="2115820"/>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4" name="圓角矩形 4"/>
            <p:cNvSpPr/>
            <p:nvPr/>
          </p:nvSpPr>
          <p:spPr>
            <a:xfrm>
              <a:off x="2983645" y="1690151"/>
              <a:ext cx="2262308" cy="19092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t" anchorCtr="0">
              <a:noAutofit/>
            </a:bodyPr>
            <a:lstStyle/>
            <a:p>
              <a:pPr defTabSz="1200150">
                <a:lnSpc>
                  <a:spcPct val="90000"/>
                </a:lnSpc>
                <a:spcAft>
                  <a:spcPct val="35000"/>
                </a:spcAft>
              </a:pPr>
              <a:r>
                <a:rPr lang="en-US" altLang="zh-TW" sz="2400" b="1" u="sng" dirty="0" smtClean="0">
                  <a:solidFill>
                    <a:prstClr val="white"/>
                  </a:solidFill>
                </a:rPr>
                <a:t>DevOps</a:t>
              </a:r>
              <a:r>
                <a:rPr lang="zh-TW" altLang="en-US" sz="2400" b="1" u="sng" dirty="0" smtClean="0">
                  <a:solidFill>
                    <a:prstClr val="white"/>
                  </a:solidFill>
                </a:rPr>
                <a:t>效益</a:t>
              </a:r>
              <a:endParaRPr lang="zh-TW" altLang="en-US" sz="2400" b="1" u="sng" dirty="0">
                <a:solidFill>
                  <a:prstClr val="white"/>
                </a:solidFill>
              </a:endParaRPr>
            </a:p>
            <a:p>
              <a:pPr marL="342900" indent="-342900">
                <a:buFont typeface="Arial" panose="020B0604020202020204" pitchFamily="34" charset="0"/>
                <a:buChar char="•"/>
              </a:pPr>
              <a:r>
                <a:rPr lang="zh-TW" altLang="en-US" sz="2000" dirty="0">
                  <a:solidFill>
                    <a:prstClr val="white"/>
                  </a:solidFill>
                </a:rPr>
                <a:t>加速</a:t>
              </a:r>
              <a:r>
                <a:rPr lang="zh-TW" altLang="en-US" sz="2000" dirty="0" smtClean="0">
                  <a:solidFill>
                    <a:prstClr val="white"/>
                  </a:solidFill>
                </a:rPr>
                <a:t>軟體交付速度與頻率</a:t>
              </a:r>
              <a:endParaRPr lang="en-US" altLang="zh-TW" sz="2000" dirty="0" smtClean="0">
                <a:solidFill>
                  <a:prstClr val="white"/>
                </a:solidFill>
              </a:endParaRPr>
            </a:p>
            <a:p>
              <a:pPr marL="342900" indent="-342900">
                <a:buFont typeface="Arial" panose="020B0604020202020204" pitchFamily="34" charset="0"/>
                <a:buChar char="•"/>
              </a:pPr>
              <a:r>
                <a:rPr lang="zh-TW" altLang="en-US" sz="2000" dirty="0">
                  <a:solidFill>
                    <a:prstClr val="white"/>
                  </a:solidFill>
                </a:rPr>
                <a:t>提升軟體</a:t>
              </a:r>
              <a:r>
                <a:rPr lang="zh-TW" altLang="en-US" sz="2000" dirty="0" smtClean="0">
                  <a:solidFill>
                    <a:prstClr val="white"/>
                  </a:solidFill>
                </a:rPr>
                <a:t>品質</a:t>
              </a:r>
              <a:endParaRPr lang="zh-TW" altLang="en-US" sz="2000" dirty="0">
                <a:solidFill>
                  <a:prstClr val="white"/>
                </a:solidFill>
              </a:endParaRPr>
            </a:p>
          </p:txBody>
        </p:sp>
      </p:grpSp>
      <p:sp>
        <p:nvSpPr>
          <p:cNvPr id="7" name="手繪多邊形 6"/>
          <p:cNvSpPr/>
          <p:nvPr/>
        </p:nvSpPr>
        <p:spPr>
          <a:xfrm>
            <a:off x="2668772" y="525248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 name="圓角矩形 2"/>
          <p:cNvSpPr/>
          <p:nvPr/>
        </p:nvSpPr>
        <p:spPr>
          <a:xfrm>
            <a:off x="1403648" y="4221088"/>
            <a:ext cx="2592288" cy="4320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171225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332732" y="4300121"/>
            <a:ext cx="6642579" cy="479747"/>
            <a:chOff x="1332732" y="4300121"/>
            <a:chExt cx="6642579" cy="479747"/>
          </a:xfrm>
        </p:grpSpPr>
        <p:sp>
          <p:nvSpPr>
            <p:cNvPr id="51" name="圓角矩形 50"/>
            <p:cNvSpPr/>
            <p:nvPr/>
          </p:nvSpPr>
          <p:spPr>
            <a:xfrm>
              <a:off x="1332732" y="4320709"/>
              <a:ext cx="6642579" cy="459159"/>
            </a:xfrm>
            <a:prstGeom prst="roundRect">
              <a:avLst>
                <a:gd name="adj" fmla="val 8857"/>
              </a:avLst>
            </a:prstGeom>
            <a:solidFill>
              <a:schemeClr val="bg1">
                <a:lumMod val="8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prstClr val="black">
                      <a:lumMod val="65000"/>
                      <a:lumOff val="35000"/>
                    </a:prstClr>
                  </a:solidFill>
                  <a:latin typeface="微軟正黑體" panose="020B0604030504040204" pitchFamily="34" charset="-120"/>
                </a:rPr>
                <a:t>                              </a:t>
              </a:r>
              <a:r>
                <a:rPr lang="zh-TW" altLang="en-US" b="1" dirty="0" smtClean="0">
                  <a:solidFill>
                    <a:prstClr val="black">
                      <a:lumMod val="65000"/>
                      <a:lumOff val="35000"/>
                    </a:prstClr>
                  </a:solidFill>
                  <a:latin typeface="微軟正黑體" panose="020B0604030504040204" pitchFamily="34" charset="-120"/>
                </a:rPr>
                <a:t>工具整合與驅動平台</a:t>
              </a:r>
              <a:r>
                <a:rPr lang="en-US" altLang="zh-TW" b="1" dirty="0" smtClean="0">
                  <a:solidFill>
                    <a:prstClr val="black">
                      <a:lumMod val="65000"/>
                      <a:lumOff val="35000"/>
                    </a:prstClr>
                  </a:solidFill>
                  <a:latin typeface="微軟正黑體" panose="020B0604030504040204" pitchFamily="34" charset="-120"/>
                </a:rPr>
                <a:t>- Scrip for plug in</a:t>
              </a:r>
              <a:endParaRPr lang="zh-TW" altLang="en-US" b="1" dirty="0">
                <a:solidFill>
                  <a:prstClr val="black">
                    <a:lumMod val="65000"/>
                    <a:lumOff val="35000"/>
                  </a:prstClr>
                </a:solidFill>
                <a:latin typeface="微軟正黑體" panose="020B0604030504040204" pitchFamily="34" charset="-120"/>
              </a:endParaRPr>
            </a:p>
          </p:txBody>
        </p:sp>
        <p:pic>
          <p:nvPicPr>
            <p:cNvPr id="111" name="Picture 3" descr="C:\Users\johnlin\Desktop\NewPresale\Andromeda\icons\logo-ti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019" y="4300121"/>
              <a:ext cx="1476390" cy="447661"/>
            </a:xfrm>
            <a:prstGeom prst="rect">
              <a:avLst/>
            </a:prstGeom>
            <a:noFill/>
            <a:extLst>
              <a:ext uri="{909E8E84-426E-40DD-AFC4-6F175D3DCCD1}">
                <a14:hiddenFill xmlns:a14="http://schemas.microsoft.com/office/drawing/2010/main">
                  <a:solidFill>
                    <a:srgbClr val="FFFFFF"/>
                  </a:solidFill>
                </a14:hiddenFill>
              </a:ext>
            </a:extLst>
          </p:spPr>
        </p:pic>
      </p:grpSp>
      <p:sp>
        <p:nvSpPr>
          <p:cNvPr id="125" name="矩形 124"/>
          <p:cNvSpPr/>
          <p:nvPr/>
        </p:nvSpPr>
        <p:spPr>
          <a:xfrm>
            <a:off x="0" y="548680"/>
            <a:ext cx="9144000" cy="1021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5362" name="標題 1"/>
          <p:cNvSpPr>
            <a:spLocks noGrp="1"/>
          </p:cNvSpPr>
          <p:nvPr>
            <p:ph type="title"/>
          </p:nvPr>
        </p:nvSpPr>
        <p:spPr>
          <a:xfrm>
            <a:off x="0" y="1"/>
            <a:ext cx="9144000" cy="620688"/>
          </a:xfrm>
        </p:spPr>
        <p:txBody>
          <a:bodyPr/>
          <a:lstStyle/>
          <a:p>
            <a:r>
              <a:rPr lang="en-US" altLang="zh-TW" dirty="0" smtClean="0">
                <a:latin typeface="+mn-ea"/>
              </a:rPr>
              <a:t>Jenkins </a:t>
            </a:r>
            <a:r>
              <a:rPr lang="zh-TW" altLang="en-US" dirty="0" smtClean="0">
                <a:latin typeface="+mn-ea"/>
              </a:rPr>
              <a:t>平台 架構</a:t>
            </a:r>
            <a:endParaRPr lang="zh-TW" altLang="en-US" dirty="0">
              <a:latin typeface="+mn-ea"/>
            </a:endParaRPr>
          </a:p>
        </p:txBody>
      </p:sp>
      <p:sp>
        <p:nvSpPr>
          <p:cNvPr id="1536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SzPct val="50000"/>
              <a:buFont typeface="Wingdings" panose="05000000000000000000" pitchFamily="2" charset="2"/>
              <a:buChar char="n"/>
              <a:defRPr sz="3200" b="1">
                <a:solidFill>
                  <a:srgbClr val="262626"/>
                </a:solidFill>
                <a:latin typeface="Tw Cen MT" pitchFamily="34" charset="0"/>
                <a:ea typeface="微軟正黑體" panose="020B0604030504040204" pitchFamily="34" charset="-120"/>
              </a:defRPr>
            </a:lvl1pPr>
            <a:lvl2pPr marL="742950" indent="-285750">
              <a:spcBef>
                <a:spcPct val="20000"/>
              </a:spcBef>
              <a:buClr>
                <a:srgbClr val="C00000"/>
              </a:buClr>
              <a:buSzPct val="50000"/>
              <a:buFont typeface="Wingdings" panose="05000000000000000000" pitchFamily="2" charset="2"/>
              <a:buChar char="n"/>
              <a:defRPr sz="2800" b="1">
                <a:solidFill>
                  <a:srgbClr val="262626"/>
                </a:solidFill>
                <a:latin typeface="Tw Cen MT" pitchFamily="34" charset="0"/>
                <a:ea typeface="微軟正黑體" panose="020B0604030504040204" pitchFamily="34" charset="-120"/>
              </a:defRPr>
            </a:lvl2pPr>
            <a:lvl3pPr marL="1143000" indent="-228600">
              <a:spcBef>
                <a:spcPct val="20000"/>
              </a:spcBef>
              <a:buClr>
                <a:srgbClr val="C00000"/>
              </a:buClr>
              <a:buSzPct val="50000"/>
              <a:buFont typeface="Wingdings" panose="05000000000000000000" pitchFamily="2" charset="2"/>
              <a:buChar char="n"/>
              <a:defRPr sz="2400" b="1">
                <a:solidFill>
                  <a:srgbClr val="262626"/>
                </a:solidFill>
                <a:latin typeface="Tw Cen MT" pitchFamily="34" charset="0"/>
                <a:ea typeface="微軟正黑體" panose="020B0604030504040204" pitchFamily="34" charset="-120"/>
              </a:defRPr>
            </a:lvl3pPr>
            <a:lvl4pPr marL="1600200" indent="-228600">
              <a:spcBef>
                <a:spcPct val="20000"/>
              </a:spcBef>
              <a:buClr>
                <a:srgbClr val="C00000"/>
              </a:buClr>
              <a:buSzPct val="50000"/>
              <a:buFont typeface="Wingdings" panose="05000000000000000000" pitchFamily="2" charset="2"/>
              <a:buChar char="n"/>
              <a:defRPr sz="2000" b="1">
                <a:solidFill>
                  <a:srgbClr val="262626"/>
                </a:solidFill>
                <a:latin typeface="Tw Cen MT" pitchFamily="34" charset="0"/>
                <a:ea typeface="微軟正黑體" panose="020B0604030504040204" pitchFamily="34" charset="-120"/>
              </a:defRPr>
            </a:lvl4pPr>
            <a:lvl5pPr marL="2057400" indent="-228600">
              <a:spcBef>
                <a:spcPct val="20000"/>
              </a:spcBef>
              <a:buClr>
                <a:srgbClr val="C00000"/>
              </a:buClr>
              <a:buSzPct val="50000"/>
              <a:buFont typeface="Wingdings" panose="05000000000000000000" pitchFamily="2" charset="2"/>
              <a:buChar char="n"/>
              <a:defRPr sz="2000" b="1">
                <a:solidFill>
                  <a:srgbClr val="262626"/>
                </a:solidFill>
                <a:latin typeface="Tw Cen MT" pitchFamily="34" charset="0"/>
                <a:ea typeface="微軟正黑體" panose="020B0604030504040204" pitchFamily="34" charset="-120"/>
              </a:defRPr>
            </a:lvl5pPr>
            <a:lvl6pPr marL="2514600" indent="-228600" eaLnBrk="0" fontAlgn="base" hangingPunct="0">
              <a:spcBef>
                <a:spcPct val="20000"/>
              </a:spcBef>
              <a:spcAft>
                <a:spcPct val="0"/>
              </a:spcAft>
              <a:buClr>
                <a:srgbClr val="C00000"/>
              </a:buClr>
              <a:buSzPct val="50000"/>
              <a:buFont typeface="Wingdings" panose="05000000000000000000" pitchFamily="2" charset="2"/>
              <a:buChar char="n"/>
              <a:defRPr sz="2000" b="1">
                <a:solidFill>
                  <a:srgbClr val="262626"/>
                </a:solidFill>
                <a:latin typeface="Tw Cen MT" pitchFamily="34" charset="0"/>
                <a:ea typeface="微軟正黑體" panose="020B0604030504040204" pitchFamily="34" charset="-120"/>
              </a:defRPr>
            </a:lvl6pPr>
            <a:lvl7pPr marL="2971800" indent="-228600" eaLnBrk="0" fontAlgn="base" hangingPunct="0">
              <a:spcBef>
                <a:spcPct val="20000"/>
              </a:spcBef>
              <a:spcAft>
                <a:spcPct val="0"/>
              </a:spcAft>
              <a:buClr>
                <a:srgbClr val="C00000"/>
              </a:buClr>
              <a:buSzPct val="50000"/>
              <a:buFont typeface="Wingdings" panose="05000000000000000000" pitchFamily="2" charset="2"/>
              <a:buChar char="n"/>
              <a:defRPr sz="2000" b="1">
                <a:solidFill>
                  <a:srgbClr val="262626"/>
                </a:solidFill>
                <a:latin typeface="Tw Cen MT" pitchFamily="34" charset="0"/>
                <a:ea typeface="微軟正黑體" panose="020B0604030504040204" pitchFamily="34" charset="-120"/>
              </a:defRPr>
            </a:lvl7pPr>
            <a:lvl8pPr marL="3429000" indent="-228600" eaLnBrk="0" fontAlgn="base" hangingPunct="0">
              <a:spcBef>
                <a:spcPct val="20000"/>
              </a:spcBef>
              <a:spcAft>
                <a:spcPct val="0"/>
              </a:spcAft>
              <a:buClr>
                <a:srgbClr val="C00000"/>
              </a:buClr>
              <a:buSzPct val="50000"/>
              <a:buFont typeface="Wingdings" panose="05000000000000000000" pitchFamily="2" charset="2"/>
              <a:buChar char="n"/>
              <a:defRPr sz="2000" b="1">
                <a:solidFill>
                  <a:srgbClr val="262626"/>
                </a:solidFill>
                <a:latin typeface="Tw Cen MT" pitchFamily="34" charset="0"/>
                <a:ea typeface="微軟正黑體" panose="020B0604030504040204" pitchFamily="34" charset="-120"/>
              </a:defRPr>
            </a:lvl8pPr>
            <a:lvl9pPr marL="3886200" indent="-228600" eaLnBrk="0" fontAlgn="base" hangingPunct="0">
              <a:spcBef>
                <a:spcPct val="20000"/>
              </a:spcBef>
              <a:spcAft>
                <a:spcPct val="0"/>
              </a:spcAft>
              <a:buClr>
                <a:srgbClr val="C00000"/>
              </a:buClr>
              <a:buSzPct val="50000"/>
              <a:buFont typeface="Wingdings" panose="05000000000000000000" pitchFamily="2" charset="2"/>
              <a:buChar char="n"/>
              <a:defRPr sz="2000" b="1">
                <a:solidFill>
                  <a:srgbClr val="262626"/>
                </a:solidFill>
                <a:latin typeface="Tw Cen MT" pitchFamily="34" charset="0"/>
                <a:ea typeface="微軟正黑體" panose="020B0604030504040204" pitchFamily="34" charset="-120"/>
              </a:defRPr>
            </a:lvl9pPr>
          </a:lstStyle>
          <a:p>
            <a:pPr>
              <a:spcBef>
                <a:spcPct val="0"/>
              </a:spcBef>
              <a:buClrTx/>
              <a:buSzTx/>
              <a:buFontTx/>
              <a:buNone/>
            </a:pPr>
            <a:fld id="{A82ED9DF-A7F4-4738-9C60-8E99C60ECA45}" type="slidenum">
              <a:rPr lang="zh-TW" altLang="en-US" sz="1200" b="0" smtClean="0">
                <a:solidFill>
                  <a:prstClr val="black"/>
                </a:solidFill>
              </a:rPr>
              <a:pPr>
                <a:spcBef>
                  <a:spcPct val="0"/>
                </a:spcBef>
                <a:buClrTx/>
                <a:buSzTx/>
                <a:buFontTx/>
                <a:buNone/>
              </a:pPr>
              <a:t>48</a:t>
            </a:fld>
            <a:endParaRPr lang="zh-TW" altLang="en-US" sz="1200" b="0" smtClean="0">
              <a:solidFill>
                <a:prstClr val="black"/>
              </a:solidFill>
            </a:endParaRPr>
          </a:p>
        </p:txBody>
      </p:sp>
      <p:grpSp>
        <p:nvGrpSpPr>
          <p:cNvPr id="7" name="群組 6"/>
          <p:cNvGrpSpPr/>
          <p:nvPr/>
        </p:nvGrpSpPr>
        <p:grpSpPr>
          <a:xfrm>
            <a:off x="2018043" y="3969104"/>
            <a:ext cx="5328663" cy="396000"/>
            <a:chOff x="2018043" y="3969104"/>
            <a:chExt cx="5328663" cy="396000"/>
          </a:xfrm>
        </p:grpSpPr>
        <p:cxnSp>
          <p:nvCxnSpPr>
            <p:cNvPr id="47" name="直線單箭頭接點 46"/>
            <p:cNvCxnSpPr/>
            <p:nvPr/>
          </p:nvCxnSpPr>
          <p:spPr>
            <a:xfrm flipV="1">
              <a:off x="2018043" y="3969104"/>
              <a:ext cx="0" cy="396000"/>
            </a:xfrm>
            <a:prstGeom prst="straightConnector1">
              <a:avLst/>
            </a:prstGeom>
            <a:ln w="50800">
              <a:solidFill>
                <a:schemeClr val="accent6">
                  <a:lumMod val="75000"/>
                  <a:alpha val="48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flipV="1">
              <a:off x="3404119" y="3969104"/>
              <a:ext cx="0" cy="396000"/>
            </a:xfrm>
            <a:prstGeom prst="straightConnector1">
              <a:avLst/>
            </a:prstGeom>
            <a:ln w="50800">
              <a:solidFill>
                <a:schemeClr val="accent6">
                  <a:lumMod val="75000"/>
                  <a:alpha val="48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V="1">
              <a:off x="6014965" y="3969104"/>
              <a:ext cx="0" cy="396000"/>
            </a:xfrm>
            <a:prstGeom prst="straightConnector1">
              <a:avLst/>
            </a:prstGeom>
            <a:ln w="50800">
              <a:solidFill>
                <a:schemeClr val="accent6">
                  <a:lumMod val="75000"/>
                  <a:alpha val="48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flipV="1">
              <a:off x="7346706" y="3969104"/>
              <a:ext cx="0" cy="396000"/>
            </a:xfrm>
            <a:prstGeom prst="straightConnector1">
              <a:avLst/>
            </a:prstGeom>
            <a:ln w="50800">
              <a:solidFill>
                <a:schemeClr val="accent6">
                  <a:lumMod val="75000"/>
                  <a:alpha val="48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群組 3"/>
          <p:cNvGrpSpPr/>
          <p:nvPr/>
        </p:nvGrpSpPr>
        <p:grpSpPr>
          <a:xfrm>
            <a:off x="1332732" y="620688"/>
            <a:ext cx="6642579" cy="3222138"/>
            <a:chOff x="1332732" y="620688"/>
            <a:chExt cx="6642579" cy="3222138"/>
          </a:xfrm>
        </p:grpSpPr>
        <p:pic>
          <p:nvPicPr>
            <p:cNvPr id="52" name="Picture 5" descr="C:\Users\johnlin\Desktop\NewPresale\Andromeda\icons\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130" y="2914419"/>
              <a:ext cx="775348" cy="338856"/>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群組 54"/>
            <p:cNvGrpSpPr/>
            <p:nvPr/>
          </p:nvGrpSpPr>
          <p:grpSpPr>
            <a:xfrm>
              <a:off x="6640414" y="711456"/>
              <a:ext cx="1331652" cy="1295378"/>
              <a:chOff x="8299803" y="1919904"/>
              <a:chExt cx="1331652" cy="1295378"/>
            </a:xfrm>
          </p:grpSpPr>
          <p:pic>
            <p:nvPicPr>
              <p:cNvPr id="58" name="Picture 17" descr="http://www.firebirdsql.org/img/about/features/features_0_OS_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424" y="1946799"/>
                <a:ext cx="1228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58"/>
              <p:cNvSpPr/>
              <p:nvPr/>
            </p:nvSpPr>
            <p:spPr>
              <a:xfrm>
                <a:off x="8299803" y="1946799"/>
                <a:ext cx="160629" cy="126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60" name="矩形 59"/>
              <p:cNvSpPr/>
              <p:nvPr/>
            </p:nvSpPr>
            <p:spPr>
              <a:xfrm>
                <a:off x="8460433" y="2931191"/>
                <a:ext cx="1156716" cy="185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61" name="矩形 60"/>
              <p:cNvSpPr/>
              <p:nvPr/>
            </p:nvSpPr>
            <p:spPr>
              <a:xfrm>
                <a:off x="9396536" y="1946799"/>
                <a:ext cx="234919" cy="1169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62" name="矩形 61"/>
              <p:cNvSpPr/>
              <p:nvPr/>
            </p:nvSpPr>
            <p:spPr>
              <a:xfrm>
                <a:off x="8519543" y="1919904"/>
                <a:ext cx="876993" cy="10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grpSp>
        <p:pic>
          <p:nvPicPr>
            <p:cNvPr id="63" name="Picture 11" descr="http://cdn.vmturbo.com/wp-content/uploads/2015/02/Java-app-server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0580" y="2063238"/>
              <a:ext cx="925633" cy="47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3" descr="https://www.greybearddesign.com/images/winserver-iis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8318" y="2639911"/>
              <a:ext cx="619586" cy="58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descr="C:\Users\johnlin\Desktop\NewPresale\Andromeda\遠銀\icon-sonarqub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847" y="2232477"/>
              <a:ext cx="1134221" cy="6679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9" descr="http://upload.wikimedia.org/wikipedia/uk/b/be/Junit-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8275" y="1472403"/>
              <a:ext cx="375118"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descr="E:\work\Andromeda\icons\nuni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0961" y="1431162"/>
              <a:ext cx="668549" cy="2774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9" descr="http://jmeter.apache.org/images/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9215" y="2189337"/>
              <a:ext cx="926517" cy="44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johnlin\Downloads\sv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77091" y="1877586"/>
              <a:ext cx="1206650" cy="16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5" descr="C:\Users\johnlin\Downloads\gi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4077" y="2455615"/>
              <a:ext cx="851524" cy="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1" descr="http://www.niiconsulting.com/img/checkmarx-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8745" y="1002934"/>
              <a:ext cx="1239288" cy="27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51" descr="C:\Users\johnlin\Downloads\dynatrac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20072" y="1123682"/>
              <a:ext cx="1403106" cy="43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3" descr="https://encrypted-tbn3.gstatic.com/images?q=tbn:ANd9GcRcKW8Vk1MjDBFWv4RAFt0iK1ujtMYrkMSR8j5v7DBl_EwniT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0723" y="2016453"/>
              <a:ext cx="687946"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7" descr="http://pmd.sourceforge.net/pmd-5.2.2/images/pmd_logo_small.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70453" y="2096275"/>
              <a:ext cx="366744" cy="2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53" descr="http://www.waybeyond.ie/images/skills/fxcop.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27447" y="2165953"/>
              <a:ext cx="568970" cy="16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descr="C:\Users\johnlin\Desktop\NewPresale\Andromeda\icons\下載.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06825" y="2808541"/>
              <a:ext cx="1066788" cy="242864"/>
            </a:xfrm>
            <a:prstGeom prst="rect">
              <a:avLst/>
            </a:prstGeom>
            <a:noFill/>
            <a:extLst>
              <a:ext uri="{909E8E84-426E-40DD-AFC4-6F175D3DCCD1}">
                <a14:hiddenFill xmlns:a14="http://schemas.microsoft.com/office/drawing/2010/main">
                  <a:solidFill>
                    <a:srgbClr val="FFFFFF"/>
                  </a:solidFill>
                </a14:hiddenFill>
              </a:ext>
            </a:extLst>
          </p:spPr>
        </p:pic>
        <p:sp>
          <p:nvSpPr>
            <p:cNvPr id="80" name="文字方塊 79"/>
            <p:cNvSpPr txBox="1"/>
            <p:nvPr/>
          </p:nvSpPr>
          <p:spPr>
            <a:xfrm>
              <a:off x="2681207" y="864653"/>
              <a:ext cx="800219" cy="276999"/>
            </a:xfrm>
            <a:prstGeom prst="rect">
              <a:avLst/>
            </a:prstGeom>
            <a:noFill/>
            <a:effectLst>
              <a:outerShdw blurRad="50800" dist="50800" dir="5400000" sx="1000" sy="1000" algn="ctr" rotWithShape="0">
                <a:srgbClr val="000000">
                  <a:alpha val="43137"/>
                </a:srgbClr>
              </a:outerShdw>
            </a:effectLst>
          </p:spPr>
          <p:txBody>
            <a:bodyPr wrap="none" rtlCol="0">
              <a:spAutoFit/>
            </a:bodyPr>
            <a:lstStyle/>
            <a:p>
              <a:r>
                <a:rPr lang="zh-TW" altLang="en-US" sz="1200" b="1" dirty="0" smtClean="0">
                  <a:solidFill>
                    <a:srgbClr val="9BBB59">
                      <a:lumMod val="50000"/>
                    </a:srgbClr>
                  </a:solidFill>
                  <a:latin typeface="微軟正黑體" panose="020B0604030504040204" pitchFamily="34" charset="-120"/>
                  <a:ea typeface="微軟正黑體" panose="020B0604030504040204" pitchFamily="34" charset="-120"/>
                </a:rPr>
                <a:t>漏洞掃描</a:t>
              </a:r>
              <a:endParaRPr lang="zh-TW" altLang="en-US" sz="1200" b="1" dirty="0">
                <a:solidFill>
                  <a:srgbClr val="9BBB59">
                    <a:lumMod val="50000"/>
                  </a:srgbClr>
                </a:solidFill>
                <a:latin typeface="微軟正黑體" panose="020B0604030504040204" pitchFamily="34" charset="-120"/>
                <a:ea typeface="微軟正黑體" panose="020B0604030504040204" pitchFamily="34" charset="-120"/>
              </a:endParaRPr>
            </a:p>
          </p:txBody>
        </p:sp>
        <p:sp>
          <p:nvSpPr>
            <p:cNvPr id="81" name="文字方塊 80"/>
            <p:cNvSpPr txBox="1"/>
            <p:nvPr/>
          </p:nvSpPr>
          <p:spPr>
            <a:xfrm>
              <a:off x="2681207" y="1450539"/>
              <a:ext cx="800219" cy="276999"/>
            </a:xfrm>
            <a:prstGeom prst="rect">
              <a:avLst/>
            </a:prstGeom>
            <a:noFill/>
            <a:effectLst>
              <a:outerShdw blurRad="50800" dist="50800" dir="5400000" sx="1000" sy="1000" algn="ctr" rotWithShape="0">
                <a:srgbClr val="000000">
                  <a:alpha val="43137"/>
                </a:srgbClr>
              </a:outerShdw>
            </a:effectLst>
          </p:spPr>
          <p:txBody>
            <a:bodyPr wrap="none" rtlCol="0">
              <a:spAutoFit/>
            </a:bodyPr>
            <a:lstStyle>
              <a:defPPr>
                <a:defRPr lang="zh-TW"/>
              </a:defPPr>
              <a:lvl1pPr marL="88900" indent="-88900">
                <a:buFont typeface="Arial" panose="020B0604020202020204" pitchFamily="34" charset="0"/>
                <a:buChar char="•"/>
                <a:defRPr sz="1400" b="1">
                  <a:solidFill>
                    <a:schemeClr val="bg1">
                      <a:lumMod val="50000"/>
                    </a:schemeClr>
                  </a:solidFill>
                  <a:latin typeface="微軟正黑體" panose="020B0604030504040204" pitchFamily="34" charset="-120"/>
                  <a:ea typeface="微軟正黑體" panose="020B0604030504040204" pitchFamily="34" charset="-120"/>
                </a:defRPr>
              </a:lvl1pPr>
            </a:lstStyle>
            <a:p>
              <a:pPr marL="0" indent="0">
                <a:buFont typeface="Arial" panose="020B0604020202020204" pitchFamily="34" charset="0"/>
                <a:buNone/>
              </a:pPr>
              <a:r>
                <a:rPr lang="zh-TW" altLang="en-US" sz="1200" dirty="0">
                  <a:solidFill>
                    <a:srgbClr val="9BBB59">
                      <a:lumMod val="50000"/>
                    </a:srgbClr>
                  </a:solidFill>
                </a:rPr>
                <a:t>單元測試</a:t>
              </a:r>
            </a:p>
          </p:txBody>
        </p:sp>
        <p:sp>
          <p:nvSpPr>
            <p:cNvPr id="82" name="文字方塊 81"/>
            <p:cNvSpPr txBox="1"/>
            <p:nvPr/>
          </p:nvSpPr>
          <p:spPr>
            <a:xfrm>
              <a:off x="2681207" y="2088461"/>
              <a:ext cx="800219" cy="276999"/>
            </a:xfrm>
            <a:prstGeom prst="rect">
              <a:avLst/>
            </a:prstGeom>
            <a:noFill/>
            <a:effectLst>
              <a:outerShdw blurRad="50800" dist="50800" dir="5400000" sx="1000" sy="1000" algn="ctr" rotWithShape="0">
                <a:srgbClr val="000000">
                  <a:alpha val="43137"/>
                </a:srgbClr>
              </a:outerShdw>
            </a:effectLst>
          </p:spPr>
          <p:txBody>
            <a:bodyPr wrap="none" rtlCol="0">
              <a:spAutoFit/>
            </a:bodyPr>
            <a:lstStyle>
              <a:defPPr>
                <a:defRPr lang="zh-TW"/>
              </a:defPPr>
              <a:lvl1pPr marL="88900" indent="-88900">
                <a:buFont typeface="Arial" panose="020B0604020202020204" pitchFamily="34" charset="0"/>
                <a:buChar char="•"/>
                <a:defRPr sz="1400" b="1">
                  <a:solidFill>
                    <a:schemeClr val="bg1">
                      <a:lumMod val="50000"/>
                    </a:schemeClr>
                  </a:solidFill>
                  <a:latin typeface="微軟正黑體" panose="020B0604030504040204" pitchFamily="34" charset="-120"/>
                  <a:ea typeface="微軟正黑體" panose="020B0604030504040204" pitchFamily="34" charset="-120"/>
                </a:defRPr>
              </a:lvl1pPr>
            </a:lstStyle>
            <a:p>
              <a:pPr marL="0" indent="0">
                <a:buFont typeface="Arial" panose="020B0604020202020204" pitchFamily="34" charset="0"/>
                <a:buNone/>
              </a:pPr>
              <a:r>
                <a:rPr lang="zh-TW" altLang="en-US" sz="1200" dirty="0">
                  <a:solidFill>
                    <a:srgbClr val="9BBB59">
                      <a:lumMod val="50000"/>
                    </a:srgbClr>
                  </a:solidFill>
                </a:rPr>
                <a:t>品質分析</a:t>
              </a:r>
            </a:p>
          </p:txBody>
        </p:sp>
        <p:sp>
          <p:nvSpPr>
            <p:cNvPr id="83" name="文字方塊 82"/>
            <p:cNvSpPr txBox="1"/>
            <p:nvPr/>
          </p:nvSpPr>
          <p:spPr>
            <a:xfrm>
              <a:off x="2839614" y="2858048"/>
              <a:ext cx="492443" cy="276999"/>
            </a:xfrm>
            <a:prstGeom prst="rect">
              <a:avLst/>
            </a:prstGeom>
            <a:noFill/>
            <a:effectLst>
              <a:outerShdw blurRad="50800" dist="50800" dir="5400000" sx="1000" sy="1000" algn="ctr" rotWithShape="0">
                <a:srgbClr val="000000">
                  <a:alpha val="43137"/>
                </a:srgbClr>
              </a:outerShdw>
            </a:effectLst>
          </p:spPr>
          <p:txBody>
            <a:bodyPr wrap="none" rtlCol="0">
              <a:spAutoFit/>
            </a:bodyPr>
            <a:lstStyle>
              <a:defPPr>
                <a:defRPr lang="zh-TW"/>
              </a:defPPr>
              <a:lvl1pPr marL="88900" indent="-88900">
                <a:buFont typeface="Arial" panose="020B0604020202020204" pitchFamily="34" charset="0"/>
                <a:buChar char="•"/>
                <a:defRPr sz="1400" b="1">
                  <a:solidFill>
                    <a:schemeClr val="bg1">
                      <a:lumMod val="50000"/>
                    </a:schemeClr>
                  </a:solidFill>
                  <a:latin typeface="微軟正黑體" panose="020B0604030504040204" pitchFamily="34" charset="-120"/>
                  <a:ea typeface="微軟正黑體" panose="020B0604030504040204" pitchFamily="34" charset="-120"/>
                </a:defRPr>
              </a:lvl1pPr>
            </a:lstStyle>
            <a:p>
              <a:pPr marL="0" indent="0">
                <a:buFont typeface="Arial" panose="020B0604020202020204" pitchFamily="34" charset="0"/>
                <a:buNone/>
              </a:pPr>
              <a:r>
                <a:rPr lang="zh-TW" altLang="en-US" sz="1200" dirty="0" smtClean="0">
                  <a:solidFill>
                    <a:srgbClr val="9BBB59">
                      <a:lumMod val="50000"/>
                    </a:srgbClr>
                  </a:solidFill>
                </a:rPr>
                <a:t>建置</a:t>
              </a:r>
              <a:endParaRPr lang="en-US" altLang="zh-TW" sz="1200" dirty="0" smtClean="0">
                <a:solidFill>
                  <a:srgbClr val="9BBB59">
                    <a:lumMod val="50000"/>
                  </a:srgbClr>
                </a:solidFill>
              </a:endParaRPr>
            </a:p>
          </p:txBody>
        </p:sp>
        <p:pic>
          <p:nvPicPr>
            <p:cNvPr id="84" name="Picture 4" descr="C:\Users\johnlin\Desktop\NewPresale\Andromeda\icons\下載 (1).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94396" y="2922658"/>
              <a:ext cx="567613" cy="35135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C:\Users\johnlin\Desktop\NewPresale\Andromeda\icons\msbuil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70109" y="3039216"/>
              <a:ext cx="531089" cy="41022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9" descr="https://community.microfocus.com/cfs-file.ashx/__key/communityserver-wikis-components-files/00-00-00-01-70/install.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559215" y="1428150"/>
              <a:ext cx="834575" cy="776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7" name="Picture 65" descr="Selenium 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01005" y="2756408"/>
              <a:ext cx="582817" cy="52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矩形 90"/>
            <p:cNvSpPr/>
            <p:nvPr/>
          </p:nvSpPr>
          <p:spPr>
            <a:xfrm>
              <a:off x="2727308" y="620688"/>
              <a:ext cx="2534568" cy="3103606"/>
            </a:xfrm>
            <a:prstGeom prst="rect">
              <a:avLst/>
            </a:prstGeom>
            <a:noFill/>
            <a:ln w="95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92" name="矩形 91"/>
            <p:cNvSpPr/>
            <p:nvPr/>
          </p:nvSpPr>
          <p:spPr>
            <a:xfrm>
              <a:off x="1353144" y="620688"/>
              <a:ext cx="1254544" cy="3103606"/>
            </a:xfrm>
            <a:prstGeom prst="rect">
              <a:avLst/>
            </a:prstGeom>
            <a:noFill/>
            <a:ln w="95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93" name="矩形 92"/>
            <p:cNvSpPr/>
            <p:nvPr/>
          </p:nvSpPr>
          <p:spPr>
            <a:xfrm>
              <a:off x="5349745" y="620688"/>
              <a:ext cx="1254544" cy="3103606"/>
            </a:xfrm>
            <a:prstGeom prst="rect">
              <a:avLst/>
            </a:prstGeom>
            <a:noFill/>
            <a:ln w="95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94" name="矩形 93"/>
            <p:cNvSpPr/>
            <p:nvPr/>
          </p:nvSpPr>
          <p:spPr>
            <a:xfrm>
              <a:off x="6709549" y="620688"/>
              <a:ext cx="1254544" cy="3103606"/>
            </a:xfrm>
            <a:prstGeom prst="rect">
              <a:avLst/>
            </a:prstGeom>
            <a:noFill/>
            <a:ln w="95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95" name="圓角矩形 94"/>
            <p:cNvSpPr/>
            <p:nvPr/>
          </p:nvSpPr>
          <p:spPr>
            <a:xfrm>
              <a:off x="1332732" y="3472849"/>
              <a:ext cx="1296000" cy="36997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9BBB59">
                      <a:lumMod val="50000"/>
                    </a:srgbClr>
                  </a:solidFill>
                  <a:latin typeface="微軟正黑體" panose="020B0604030504040204" pitchFamily="34" charset="-120"/>
                </a:rPr>
                <a:t>版控</a:t>
              </a:r>
              <a:endParaRPr lang="zh-TW" altLang="en-US" sz="1600" b="1" dirty="0">
                <a:solidFill>
                  <a:srgbClr val="9BBB59">
                    <a:lumMod val="50000"/>
                  </a:srgbClr>
                </a:solidFill>
                <a:latin typeface="微軟正黑體" panose="020B0604030504040204" pitchFamily="34" charset="-120"/>
              </a:endParaRPr>
            </a:p>
          </p:txBody>
        </p:sp>
        <p:sp>
          <p:nvSpPr>
            <p:cNvPr id="96" name="圓角矩形 95"/>
            <p:cNvSpPr/>
            <p:nvPr/>
          </p:nvSpPr>
          <p:spPr>
            <a:xfrm>
              <a:off x="2727307" y="3472849"/>
              <a:ext cx="2566054" cy="36997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9BBB59">
                      <a:lumMod val="50000"/>
                    </a:srgbClr>
                  </a:solidFill>
                  <a:latin typeface="微軟正黑體" panose="020B0604030504040204" pitchFamily="34" charset="-120"/>
                </a:rPr>
                <a:t>建置</a:t>
              </a:r>
              <a:endParaRPr lang="zh-TW" altLang="en-US" sz="1600" b="1" dirty="0">
                <a:solidFill>
                  <a:srgbClr val="9BBB59">
                    <a:lumMod val="50000"/>
                  </a:srgbClr>
                </a:solidFill>
                <a:latin typeface="微軟正黑體" panose="020B0604030504040204" pitchFamily="34" charset="-120"/>
              </a:endParaRPr>
            </a:p>
          </p:txBody>
        </p:sp>
        <p:sp>
          <p:nvSpPr>
            <p:cNvPr id="97" name="圓角矩形 96"/>
            <p:cNvSpPr/>
            <p:nvPr/>
          </p:nvSpPr>
          <p:spPr>
            <a:xfrm>
              <a:off x="5344414" y="3472849"/>
              <a:ext cx="1296000" cy="36997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9BBB59">
                      <a:lumMod val="50000"/>
                    </a:srgbClr>
                  </a:solidFill>
                  <a:latin typeface="微軟正黑體" panose="020B0604030504040204" pitchFamily="34" charset="-120"/>
                </a:rPr>
                <a:t>測試</a:t>
              </a:r>
              <a:endParaRPr lang="zh-TW" altLang="en-US" sz="1600" b="1" dirty="0">
                <a:solidFill>
                  <a:srgbClr val="9BBB59">
                    <a:lumMod val="50000"/>
                  </a:srgbClr>
                </a:solidFill>
                <a:latin typeface="微軟正黑體" panose="020B0604030504040204" pitchFamily="34" charset="-120"/>
              </a:endParaRPr>
            </a:p>
          </p:txBody>
        </p:sp>
        <p:sp>
          <p:nvSpPr>
            <p:cNvPr id="98" name="等腰三角形 97"/>
            <p:cNvSpPr/>
            <p:nvPr/>
          </p:nvSpPr>
          <p:spPr>
            <a:xfrm rot="5400000">
              <a:off x="2555659" y="3541433"/>
              <a:ext cx="343296" cy="23923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99" name="等腰三角形 98"/>
            <p:cNvSpPr/>
            <p:nvPr/>
          </p:nvSpPr>
          <p:spPr>
            <a:xfrm rot="5400000">
              <a:off x="5227776" y="3541433"/>
              <a:ext cx="343296" cy="23923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101" name="圓角矩形 100"/>
            <p:cNvSpPr/>
            <p:nvPr/>
          </p:nvSpPr>
          <p:spPr>
            <a:xfrm>
              <a:off x="6679311" y="3472849"/>
              <a:ext cx="1296000" cy="36997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9BBB59">
                      <a:lumMod val="50000"/>
                    </a:srgbClr>
                  </a:solidFill>
                  <a:latin typeface="微軟正黑體" panose="020B0604030504040204" pitchFamily="34" charset="-120"/>
                </a:rPr>
                <a:t>部署</a:t>
              </a:r>
              <a:endParaRPr lang="zh-TW" altLang="en-US" sz="1600" b="1" dirty="0">
                <a:solidFill>
                  <a:srgbClr val="9BBB59">
                    <a:lumMod val="50000"/>
                  </a:srgbClr>
                </a:solidFill>
                <a:latin typeface="微軟正黑體" panose="020B0604030504040204" pitchFamily="34" charset="-120"/>
              </a:endParaRPr>
            </a:p>
          </p:txBody>
        </p:sp>
        <p:sp>
          <p:nvSpPr>
            <p:cNvPr id="102" name="等腰三角形 101"/>
            <p:cNvSpPr/>
            <p:nvPr/>
          </p:nvSpPr>
          <p:spPr>
            <a:xfrm rot="5400000">
              <a:off x="6557610" y="3541433"/>
              <a:ext cx="343296" cy="23923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grpSp>
      <p:cxnSp>
        <p:nvCxnSpPr>
          <p:cNvPr id="103" name="直線單箭頭接點 102"/>
          <p:cNvCxnSpPr>
            <a:endCxn id="122" idx="1"/>
          </p:cNvCxnSpPr>
          <p:nvPr/>
        </p:nvCxnSpPr>
        <p:spPr>
          <a:xfrm>
            <a:off x="2135877" y="5427224"/>
            <a:ext cx="648126" cy="0"/>
          </a:xfrm>
          <a:prstGeom prst="straightConnector1">
            <a:avLst/>
          </a:prstGeom>
          <a:ln w="76200">
            <a:solidFill>
              <a:schemeClr val="bg1">
                <a:lumMod val="75000"/>
                <a:alpha val="48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5" name="群組 4"/>
          <p:cNvGrpSpPr/>
          <p:nvPr/>
        </p:nvGrpSpPr>
        <p:grpSpPr>
          <a:xfrm>
            <a:off x="1399542" y="3861766"/>
            <a:ext cx="6455064" cy="184666"/>
            <a:chOff x="1399542" y="3861766"/>
            <a:chExt cx="6455064" cy="184666"/>
          </a:xfrm>
        </p:grpSpPr>
        <p:cxnSp>
          <p:nvCxnSpPr>
            <p:cNvPr id="100" name="直線接點 99"/>
            <p:cNvCxnSpPr/>
            <p:nvPr/>
          </p:nvCxnSpPr>
          <p:spPr>
            <a:xfrm>
              <a:off x="1399542" y="3943120"/>
              <a:ext cx="6455064" cy="0"/>
            </a:xfrm>
            <a:prstGeom prst="line">
              <a:avLst/>
            </a:prstGeom>
            <a:ln w="12700">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3896764" y="3861766"/>
              <a:ext cx="1303809" cy="184666"/>
            </a:xfrm>
            <a:prstGeom prst="rect">
              <a:avLst/>
            </a:prstGeom>
            <a:solidFill>
              <a:schemeClr val="bg1"/>
            </a:solidFill>
          </p:spPr>
          <p:txBody>
            <a:bodyPr wrap="none" lIns="36000" tIns="0" rIns="36000" bIns="0">
              <a:spAutoFit/>
            </a:bodyPr>
            <a:lstStyle/>
            <a:p>
              <a:pPr algn="ctr"/>
              <a:r>
                <a:rPr lang="zh-TW" altLang="en-US" sz="1200" b="1" dirty="0">
                  <a:solidFill>
                    <a:prstClr val="black"/>
                  </a:solidFill>
                  <a:latin typeface="微軟正黑體" panose="020B0604030504040204" pitchFamily="34" charset="-120"/>
                  <a:ea typeface="微軟正黑體" panose="020B0604030504040204" pitchFamily="34" charset="-120"/>
                </a:rPr>
                <a:t>軟體</a:t>
              </a:r>
              <a:r>
                <a:rPr lang="zh-TW" altLang="en-US" sz="1200" b="1" dirty="0" smtClean="0">
                  <a:solidFill>
                    <a:prstClr val="black"/>
                  </a:solidFill>
                  <a:latin typeface="微軟正黑體" panose="020B0604030504040204" pitchFamily="34" charset="-120"/>
                  <a:ea typeface="微軟正黑體" panose="020B0604030504040204" pitchFamily="34" charset="-120"/>
                </a:rPr>
                <a:t>自動化生產線</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106" name="橢圓 105"/>
            <p:cNvSpPr/>
            <p:nvPr/>
          </p:nvSpPr>
          <p:spPr>
            <a:xfrm>
              <a:off x="1980731" y="3906591"/>
              <a:ext cx="72000" cy="7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107" name="橢圓 106"/>
            <p:cNvSpPr/>
            <p:nvPr/>
          </p:nvSpPr>
          <p:spPr>
            <a:xfrm>
              <a:off x="3366807" y="3906591"/>
              <a:ext cx="72000" cy="7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108" name="橢圓 107"/>
            <p:cNvSpPr/>
            <p:nvPr/>
          </p:nvSpPr>
          <p:spPr>
            <a:xfrm>
              <a:off x="5977653" y="3906591"/>
              <a:ext cx="72000" cy="7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sp>
          <p:nvSpPr>
            <p:cNvPr id="109" name="橢圓 108"/>
            <p:cNvSpPr/>
            <p:nvPr/>
          </p:nvSpPr>
          <p:spPr>
            <a:xfrm>
              <a:off x="7309394" y="3906591"/>
              <a:ext cx="72000" cy="7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prstClr val="white">
                    <a:lumMod val="95000"/>
                  </a:prstClr>
                </a:solidFill>
                <a:latin typeface="微軟正黑體" panose="020B0604030504040204" pitchFamily="34" charset="-120"/>
              </a:endParaRPr>
            </a:p>
          </p:txBody>
        </p:sp>
      </p:grpSp>
      <p:grpSp>
        <p:nvGrpSpPr>
          <p:cNvPr id="13" name="群組 12"/>
          <p:cNvGrpSpPr/>
          <p:nvPr/>
        </p:nvGrpSpPr>
        <p:grpSpPr>
          <a:xfrm>
            <a:off x="5743063" y="5193224"/>
            <a:ext cx="868674" cy="1260111"/>
            <a:chOff x="5743063" y="5193224"/>
            <a:chExt cx="868674" cy="1260111"/>
          </a:xfrm>
        </p:grpSpPr>
        <p:pic>
          <p:nvPicPr>
            <p:cNvPr id="88" name="Picture 9" descr="C:\Users\johnlin\Desktop\NewPresale\IM_teamKube\sample pic\iota_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15066" y="5716848"/>
              <a:ext cx="476069" cy="476069"/>
            </a:xfrm>
            <a:prstGeom prst="rect">
              <a:avLst/>
            </a:prstGeom>
            <a:noFill/>
            <a:extLst>
              <a:ext uri="{909E8E84-426E-40DD-AFC4-6F175D3DCCD1}">
                <a14:hiddenFill xmlns:a14="http://schemas.microsoft.com/office/drawing/2010/main">
                  <a:solidFill>
                    <a:srgbClr val="FFFFFF"/>
                  </a:solidFill>
                </a14:hiddenFill>
              </a:ext>
            </a:extLst>
          </p:spPr>
        </p:pic>
        <p:sp>
          <p:nvSpPr>
            <p:cNvPr id="114" name="矩形 113"/>
            <p:cNvSpPr/>
            <p:nvPr/>
          </p:nvSpPr>
          <p:spPr>
            <a:xfrm>
              <a:off x="5743502" y="5491039"/>
              <a:ext cx="858634" cy="962296"/>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prstClr val="white">
                    <a:lumMod val="95000"/>
                  </a:prstClr>
                </a:solidFill>
                <a:latin typeface="微軟正黑體" panose="020B0604030504040204" pitchFamily="34" charset="-120"/>
              </a:endParaRPr>
            </a:p>
          </p:txBody>
        </p:sp>
        <p:sp>
          <p:nvSpPr>
            <p:cNvPr id="115" name="圓角矩形 114"/>
            <p:cNvSpPr/>
            <p:nvPr/>
          </p:nvSpPr>
          <p:spPr>
            <a:xfrm>
              <a:off x="5743063" y="5193224"/>
              <a:ext cx="868674" cy="468000"/>
            </a:xfrm>
            <a:prstGeom prst="roundRect">
              <a:avLst/>
            </a:prstGeom>
            <a:solidFill>
              <a:schemeClr val="tx2">
                <a:lumMod val="20000"/>
                <a:lumOff val="80000"/>
              </a:schemeClr>
            </a:solid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9BBB59">
                      <a:lumMod val="50000"/>
                    </a:srgbClr>
                  </a:solidFill>
                  <a:latin typeface="微軟正黑體" panose="020B0604030504040204" pitchFamily="34" charset="-120"/>
                </a:rPr>
                <a:t>事件</a:t>
              </a:r>
              <a:endParaRPr lang="en-US" altLang="zh-TW" sz="1400" b="1" dirty="0" smtClean="0">
                <a:solidFill>
                  <a:srgbClr val="9BBB59">
                    <a:lumMod val="50000"/>
                  </a:srgbClr>
                </a:solidFill>
                <a:latin typeface="微軟正黑體" panose="020B0604030504040204" pitchFamily="34" charset="-120"/>
              </a:endParaRPr>
            </a:p>
            <a:p>
              <a:pPr algn="ctr"/>
              <a:r>
                <a:rPr lang="zh-TW" altLang="en-US" sz="1400" b="1" dirty="0" smtClean="0">
                  <a:solidFill>
                    <a:srgbClr val="9BBB59">
                      <a:lumMod val="50000"/>
                    </a:srgbClr>
                  </a:solidFill>
                  <a:latin typeface="微軟正黑體" panose="020B0604030504040204" pitchFamily="34" charset="-120"/>
                </a:rPr>
                <a:t>通知</a:t>
              </a:r>
              <a:endParaRPr lang="zh-TW" altLang="en-US" sz="1400" b="1" dirty="0">
                <a:solidFill>
                  <a:srgbClr val="9BBB59">
                    <a:lumMod val="50000"/>
                  </a:srgbClr>
                </a:solidFill>
                <a:latin typeface="微軟正黑體" panose="020B0604030504040204" pitchFamily="34" charset="-120"/>
              </a:endParaRPr>
            </a:p>
          </p:txBody>
        </p:sp>
      </p:grpSp>
      <p:grpSp>
        <p:nvGrpSpPr>
          <p:cNvPr id="14" name="群組 13"/>
          <p:cNvGrpSpPr/>
          <p:nvPr/>
        </p:nvGrpSpPr>
        <p:grpSpPr>
          <a:xfrm>
            <a:off x="7106637" y="5193224"/>
            <a:ext cx="868673" cy="1260111"/>
            <a:chOff x="7106637" y="5193224"/>
            <a:chExt cx="868673" cy="1260111"/>
          </a:xfrm>
        </p:grpSpPr>
        <p:pic>
          <p:nvPicPr>
            <p:cNvPr id="54" name="Picture 8" descr="C:\Users\johnlin\Desktop\NewPresale\Andromeda\icons\photo.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83222" y="5562840"/>
              <a:ext cx="774093" cy="774093"/>
            </a:xfrm>
            <a:prstGeom prst="rect">
              <a:avLst/>
            </a:prstGeom>
            <a:noFill/>
            <a:extLst>
              <a:ext uri="{909E8E84-426E-40DD-AFC4-6F175D3DCCD1}">
                <a14:hiddenFill xmlns:a14="http://schemas.microsoft.com/office/drawing/2010/main">
                  <a:solidFill>
                    <a:srgbClr val="FFFFFF"/>
                  </a:solidFill>
                </a14:hiddenFill>
              </a:ext>
            </a:extLst>
          </p:spPr>
        </p:pic>
        <p:sp>
          <p:nvSpPr>
            <p:cNvPr id="116" name="矩形 115"/>
            <p:cNvSpPr/>
            <p:nvPr/>
          </p:nvSpPr>
          <p:spPr>
            <a:xfrm>
              <a:off x="7114838" y="5491039"/>
              <a:ext cx="858634" cy="962296"/>
            </a:xfrm>
            <a:prstGeom prst="rect">
              <a:avLst/>
            </a:prstGeom>
            <a:noFill/>
            <a:ln w="952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prstClr val="white">
                    <a:lumMod val="95000"/>
                  </a:prstClr>
                </a:solidFill>
                <a:latin typeface="微軟正黑體" panose="020B0604030504040204" pitchFamily="34" charset="-120"/>
              </a:endParaRPr>
            </a:p>
          </p:txBody>
        </p:sp>
        <p:sp>
          <p:nvSpPr>
            <p:cNvPr id="117" name="圓角矩形 116"/>
            <p:cNvSpPr/>
            <p:nvPr/>
          </p:nvSpPr>
          <p:spPr>
            <a:xfrm>
              <a:off x="7106637" y="5193224"/>
              <a:ext cx="868673" cy="468000"/>
            </a:xfrm>
            <a:prstGeom prst="roundRect">
              <a:avLst/>
            </a:prstGeom>
            <a:solidFill>
              <a:schemeClr val="bg2">
                <a:lumMod val="90000"/>
              </a:schemeClr>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9BBB59">
                      <a:lumMod val="50000"/>
                    </a:srgbClr>
                  </a:solidFill>
                  <a:latin typeface="微軟正黑體" panose="020B0604030504040204" pitchFamily="34" charset="-120"/>
                </a:rPr>
                <a:t>知識</a:t>
              </a:r>
              <a:endParaRPr lang="en-US" altLang="zh-TW" sz="1400" b="1" dirty="0" smtClean="0">
                <a:solidFill>
                  <a:srgbClr val="9BBB59">
                    <a:lumMod val="50000"/>
                  </a:srgbClr>
                </a:solidFill>
                <a:latin typeface="微軟正黑體" panose="020B0604030504040204" pitchFamily="34" charset="-120"/>
              </a:endParaRPr>
            </a:p>
            <a:p>
              <a:pPr algn="ctr"/>
              <a:r>
                <a:rPr lang="zh-TW" altLang="en-US" sz="1400" b="1" dirty="0" smtClean="0">
                  <a:solidFill>
                    <a:srgbClr val="9BBB59">
                      <a:lumMod val="50000"/>
                    </a:srgbClr>
                  </a:solidFill>
                  <a:latin typeface="微軟正黑體" panose="020B0604030504040204" pitchFamily="34" charset="-120"/>
                </a:rPr>
                <a:t>管理</a:t>
              </a:r>
              <a:endParaRPr lang="zh-TW" altLang="en-US" sz="1400" b="1" dirty="0">
                <a:solidFill>
                  <a:srgbClr val="9BBB59">
                    <a:lumMod val="50000"/>
                  </a:srgbClr>
                </a:solidFill>
                <a:latin typeface="微軟正黑體" panose="020B0604030504040204" pitchFamily="34" charset="-120"/>
              </a:endParaRPr>
            </a:p>
          </p:txBody>
        </p:sp>
      </p:grpSp>
      <p:sp>
        <p:nvSpPr>
          <p:cNvPr id="118" name="手繪多邊形 117"/>
          <p:cNvSpPr/>
          <p:nvPr/>
        </p:nvSpPr>
        <p:spPr>
          <a:xfrm>
            <a:off x="5021271" y="5049754"/>
            <a:ext cx="2120462" cy="247143"/>
          </a:xfrm>
          <a:custGeom>
            <a:avLst/>
            <a:gdLst>
              <a:gd name="connsiteX0" fmla="*/ 0 w 1873624"/>
              <a:gd name="connsiteY0" fmla="*/ 467201 h 467201"/>
              <a:gd name="connsiteX1" fmla="*/ 923365 w 1873624"/>
              <a:gd name="connsiteY1" fmla="*/ 1036 h 467201"/>
              <a:gd name="connsiteX2" fmla="*/ 1873624 w 1873624"/>
              <a:gd name="connsiteY2" fmla="*/ 341695 h 467201"/>
            </a:gdLst>
            <a:ahLst/>
            <a:cxnLst>
              <a:cxn ang="0">
                <a:pos x="connsiteX0" y="connsiteY0"/>
              </a:cxn>
              <a:cxn ang="0">
                <a:pos x="connsiteX1" y="connsiteY1"/>
              </a:cxn>
              <a:cxn ang="0">
                <a:pos x="connsiteX2" y="connsiteY2"/>
              </a:cxn>
            </a:cxnLst>
            <a:rect l="l" t="t" r="r" b="b"/>
            <a:pathLst>
              <a:path w="1873624" h="467201">
                <a:moveTo>
                  <a:pt x="0" y="467201"/>
                </a:moveTo>
                <a:cubicBezTo>
                  <a:pt x="305547" y="244577"/>
                  <a:pt x="611094" y="21954"/>
                  <a:pt x="923365" y="1036"/>
                </a:cubicBezTo>
                <a:cubicBezTo>
                  <a:pt x="1235636" y="-19882"/>
                  <a:pt x="1731683" y="281930"/>
                  <a:pt x="1873624" y="341695"/>
                </a:cubicBezTo>
              </a:path>
            </a:pathLst>
          </a:custGeom>
          <a:ln w="76200">
            <a:solidFill>
              <a:schemeClr val="bg1">
                <a:lumMod val="75000"/>
                <a:alpha val="48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cxnSp>
        <p:nvCxnSpPr>
          <p:cNvPr id="121" name="直線單箭頭接點 120"/>
          <p:cNvCxnSpPr>
            <a:stCxn id="122" idx="3"/>
            <a:endCxn id="115" idx="1"/>
          </p:cNvCxnSpPr>
          <p:nvPr/>
        </p:nvCxnSpPr>
        <p:spPr>
          <a:xfrm>
            <a:off x="5226158" y="5427224"/>
            <a:ext cx="516905" cy="0"/>
          </a:xfrm>
          <a:prstGeom prst="straightConnector1">
            <a:avLst/>
          </a:prstGeom>
          <a:ln w="76200">
            <a:solidFill>
              <a:schemeClr val="bg1">
                <a:lumMod val="75000"/>
                <a:alpha val="48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2" name="群組 11"/>
          <p:cNvGrpSpPr/>
          <p:nvPr/>
        </p:nvGrpSpPr>
        <p:grpSpPr>
          <a:xfrm>
            <a:off x="1331640" y="5193224"/>
            <a:ext cx="1063985" cy="1260111"/>
            <a:chOff x="1331640" y="5193224"/>
            <a:chExt cx="804237" cy="1260111"/>
          </a:xfrm>
        </p:grpSpPr>
        <p:pic>
          <p:nvPicPr>
            <p:cNvPr id="89" name="Picture 10" descr="C:\Users\johnlin\Desktop\NewPresale\Andromeda\icons\JIRAlogo.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53144" y="5789412"/>
              <a:ext cx="403389" cy="337502"/>
            </a:xfrm>
            <a:prstGeom prst="rect">
              <a:avLst/>
            </a:prstGeom>
            <a:noFill/>
            <a:extLst>
              <a:ext uri="{909E8E84-426E-40DD-AFC4-6F175D3DCCD1}">
                <a14:hiddenFill xmlns:a14="http://schemas.microsoft.com/office/drawing/2010/main">
                  <a:solidFill>
                    <a:srgbClr val="FFFFFF"/>
                  </a:solidFill>
                </a14:hiddenFill>
              </a:ext>
            </a:extLst>
          </p:spPr>
        </p:pic>
        <p:sp>
          <p:nvSpPr>
            <p:cNvPr id="119" name="矩形 118"/>
            <p:cNvSpPr/>
            <p:nvPr/>
          </p:nvSpPr>
          <p:spPr>
            <a:xfrm>
              <a:off x="1331640" y="5562945"/>
              <a:ext cx="804237" cy="890390"/>
            </a:xfrm>
            <a:prstGeom prst="rect">
              <a:avLst/>
            </a:prstGeom>
            <a:noFill/>
            <a:ln w="952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prstClr val="white">
                    <a:lumMod val="95000"/>
                  </a:prstClr>
                </a:solidFill>
                <a:latin typeface="微軟正黑體" panose="020B0604030504040204" pitchFamily="34" charset="-120"/>
              </a:endParaRPr>
            </a:p>
          </p:txBody>
        </p:sp>
        <p:sp>
          <p:nvSpPr>
            <p:cNvPr id="120" name="圓角矩形 119"/>
            <p:cNvSpPr/>
            <p:nvPr/>
          </p:nvSpPr>
          <p:spPr>
            <a:xfrm>
              <a:off x="1332732" y="5193224"/>
              <a:ext cx="803145" cy="468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prstClr val="white">
                      <a:lumMod val="95000"/>
                    </a:prstClr>
                  </a:solidFill>
                  <a:latin typeface="微軟正黑體" panose="020B0604030504040204" pitchFamily="34" charset="-120"/>
                </a:rPr>
                <a:t>變更</a:t>
              </a:r>
              <a:endParaRPr lang="en-US" altLang="zh-TW" sz="1400" b="1" dirty="0" smtClean="0">
                <a:solidFill>
                  <a:prstClr val="white">
                    <a:lumMod val="95000"/>
                  </a:prstClr>
                </a:solidFill>
                <a:latin typeface="微軟正黑體" panose="020B0604030504040204" pitchFamily="34" charset="-120"/>
              </a:endParaRPr>
            </a:p>
            <a:p>
              <a:pPr algn="ctr"/>
              <a:r>
                <a:rPr lang="zh-TW" altLang="en-US" sz="1400" b="1" dirty="0" smtClean="0">
                  <a:solidFill>
                    <a:prstClr val="white">
                      <a:lumMod val="95000"/>
                    </a:prstClr>
                  </a:solidFill>
                  <a:latin typeface="微軟正黑體" panose="020B0604030504040204" pitchFamily="34" charset="-120"/>
                </a:rPr>
                <a:t>管理</a:t>
              </a:r>
              <a:endParaRPr lang="en-US" altLang="zh-TW" sz="1400" b="1" dirty="0" smtClean="0">
                <a:solidFill>
                  <a:prstClr val="white">
                    <a:lumMod val="95000"/>
                  </a:prstClr>
                </a:solidFill>
                <a:latin typeface="微軟正黑體" panose="020B0604030504040204" pitchFamily="34" charset="-120"/>
              </a:endParaRPr>
            </a:p>
          </p:txBody>
        </p:sp>
        <p:sp>
          <p:nvSpPr>
            <p:cNvPr id="10" name="圓角矩形 9"/>
            <p:cNvSpPr/>
            <p:nvPr/>
          </p:nvSpPr>
          <p:spPr>
            <a:xfrm>
              <a:off x="1538611" y="6192997"/>
              <a:ext cx="339480" cy="201057"/>
            </a:xfrm>
            <a:prstGeom prst="roundRect">
              <a:avLst/>
            </a:prstGeom>
            <a:solidFill>
              <a:schemeClr val="accent6">
                <a:lumMod val="60000"/>
                <a:lumOff val="4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900" b="1" dirty="0" smtClean="0">
                  <a:solidFill>
                    <a:prstClr val="white"/>
                  </a:solidFill>
                </a:rPr>
                <a:t>其他</a:t>
              </a:r>
              <a:endParaRPr lang="zh-TW" altLang="en-US" sz="900" b="1" dirty="0">
                <a:solidFill>
                  <a:prstClr val="white"/>
                </a:solidFill>
              </a:endParaRPr>
            </a:p>
          </p:txBody>
        </p:sp>
      </p:grpSp>
      <p:grpSp>
        <p:nvGrpSpPr>
          <p:cNvPr id="11" name="群組 10"/>
          <p:cNvGrpSpPr/>
          <p:nvPr/>
        </p:nvGrpSpPr>
        <p:grpSpPr>
          <a:xfrm>
            <a:off x="2784003" y="5193224"/>
            <a:ext cx="2442155" cy="1260111"/>
            <a:chOff x="2784003" y="5193224"/>
            <a:chExt cx="2442155" cy="1260111"/>
          </a:xfrm>
        </p:grpSpPr>
        <p:sp>
          <p:nvSpPr>
            <p:cNvPr id="42" name="圓角矩形 41"/>
            <p:cNvSpPr/>
            <p:nvPr/>
          </p:nvSpPr>
          <p:spPr>
            <a:xfrm>
              <a:off x="3150775" y="5761726"/>
              <a:ext cx="701035" cy="340015"/>
            </a:xfrm>
            <a:prstGeom prst="roundRect">
              <a:avLst/>
            </a:prstGeom>
            <a:noFill/>
            <a:ln w="19050">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b="1" dirty="0" smtClean="0">
                  <a:solidFill>
                    <a:srgbClr val="EEECE1">
                      <a:lumMod val="50000"/>
                    </a:srgbClr>
                  </a:solidFill>
                  <a:latin typeface="微軟正黑體" panose="020B0604030504040204" pitchFamily="34" charset="-120"/>
                </a:rPr>
                <a:t>Blue Ocean</a:t>
              </a:r>
              <a:endParaRPr lang="zh-TW" altLang="en-US" sz="900" b="1" dirty="0">
                <a:solidFill>
                  <a:srgbClr val="EEECE1">
                    <a:lumMod val="50000"/>
                  </a:srgbClr>
                </a:solidFill>
                <a:latin typeface="微軟正黑體" panose="020B0604030504040204" pitchFamily="34" charset="-120"/>
              </a:endParaRPr>
            </a:p>
          </p:txBody>
        </p:sp>
        <p:sp>
          <p:nvSpPr>
            <p:cNvPr id="45" name="圓角矩形 44"/>
            <p:cNvSpPr/>
            <p:nvPr/>
          </p:nvSpPr>
          <p:spPr>
            <a:xfrm>
              <a:off x="4212867" y="5761727"/>
              <a:ext cx="781509" cy="340014"/>
            </a:xfrm>
            <a:prstGeom prst="roundRect">
              <a:avLst/>
            </a:prstGeom>
            <a:noFill/>
            <a:ln w="19050">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b="1" dirty="0" smtClean="0">
                  <a:solidFill>
                    <a:srgbClr val="EEECE1">
                      <a:lumMod val="50000"/>
                    </a:srgbClr>
                  </a:solidFill>
                  <a:latin typeface="微軟正黑體" panose="020B0604030504040204" pitchFamily="34" charset="-120"/>
                </a:rPr>
                <a:t>  Pipeline</a:t>
              </a:r>
              <a:endParaRPr lang="zh-TW" altLang="en-US" sz="1000" b="1" dirty="0">
                <a:solidFill>
                  <a:srgbClr val="EEECE1">
                    <a:lumMod val="50000"/>
                  </a:srgbClr>
                </a:solidFill>
                <a:latin typeface="微軟正黑體" panose="020B0604030504040204" pitchFamily="34" charset="-120"/>
              </a:endParaRPr>
            </a:p>
          </p:txBody>
        </p:sp>
        <p:sp>
          <p:nvSpPr>
            <p:cNvPr id="46" name="矩形 45"/>
            <p:cNvSpPr/>
            <p:nvPr/>
          </p:nvSpPr>
          <p:spPr>
            <a:xfrm>
              <a:off x="2784003" y="5562944"/>
              <a:ext cx="2442155" cy="890391"/>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prstClr val="white">
                    <a:lumMod val="95000"/>
                  </a:prstClr>
                </a:solidFill>
                <a:latin typeface="微軟正黑體" panose="020B0604030504040204" pitchFamily="34" charset="-120"/>
              </a:endParaRPr>
            </a:p>
          </p:txBody>
        </p:sp>
        <p:sp>
          <p:nvSpPr>
            <p:cNvPr id="105" name="矩形 104"/>
            <p:cNvSpPr/>
            <p:nvPr/>
          </p:nvSpPr>
          <p:spPr>
            <a:xfrm>
              <a:off x="2852967" y="5491039"/>
              <a:ext cx="1193625" cy="962296"/>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dirty="0">
                <a:solidFill>
                  <a:prstClr val="white">
                    <a:lumMod val="95000"/>
                  </a:prstClr>
                </a:solidFill>
                <a:latin typeface="微軟正黑體" panose="020B0604030504040204" pitchFamily="34" charset="-120"/>
              </a:endParaRPr>
            </a:p>
          </p:txBody>
        </p:sp>
        <p:pic>
          <p:nvPicPr>
            <p:cNvPr id="110" name="Picture 2" descr="C:\Users\johnlin\Desktop\NewPresale\Andromeda\icons\headsho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055668" y="5770197"/>
              <a:ext cx="237942" cy="237942"/>
            </a:xfrm>
            <a:prstGeom prst="rect">
              <a:avLst/>
            </a:prstGeom>
            <a:noFill/>
            <a:extLst>
              <a:ext uri="{909E8E84-426E-40DD-AFC4-6F175D3DCCD1}">
                <a14:hiddenFill xmlns:a14="http://schemas.microsoft.com/office/drawing/2010/main">
                  <a:solidFill>
                    <a:srgbClr val="FFFFFF"/>
                  </a:solidFill>
                </a14:hiddenFill>
              </a:ext>
            </a:extLst>
          </p:spPr>
        </p:pic>
        <p:sp>
          <p:nvSpPr>
            <p:cNvPr id="122" name="圓角矩形 121"/>
            <p:cNvSpPr/>
            <p:nvPr/>
          </p:nvSpPr>
          <p:spPr>
            <a:xfrm>
              <a:off x="2784003" y="5193224"/>
              <a:ext cx="2442155" cy="468000"/>
            </a:xfrm>
            <a:prstGeom prst="roundRect">
              <a:avLst/>
            </a:prstGeom>
            <a:solidFill>
              <a:schemeClr val="bg1">
                <a:lumMod val="8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prstClr val="black">
                      <a:lumMod val="65000"/>
                      <a:lumOff val="35000"/>
                    </a:prstClr>
                  </a:solidFill>
                  <a:latin typeface="微軟正黑體" panose="020B0604030504040204" pitchFamily="34" charset="-120"/>
                </a:rPr>
                <a:t>審核流程管理與追蹤</a:t>
              </a:r>
              <a:endParaRPr lang="en-US" altLang="zh-TW" sz="1400" b="1" dirty="0" smtClean="0">
                <a:solidFill>
                  <a:prstClr val="black">
                    <a:lumMod val="65000"/>
                    <a:lumOff val="35000"/>
                  </a:prstClr>
                </a:solidFill>
                <a:latin typeface="微軟正黑體" panose="020B0604030504040204" pitchFamily="34" charset="-120"/>
              </a:endParaRPr>
            </a:p>
            <a:p>
              <a:pPr algn="ctr"/>
              <a:endParaRPr lang="zh-TW" altLang="en-US" sz="1400" b="1" dirty="0">
                <a:solidFill>
                  <a:prstClr val="black">
                    <a:lumMod val="65000"/>
                    <a:lumOff val="35000"/>
                  </a:prstClr>
                </a:solidFill>
                <a:latin typeface="微軟正黑體" panose="020B0604030504040204" pitchFamily="34" charset="-120"/>
              </a:endParaRPr>
            </a:p>
          </p:txBody>
        </p:sp>
        <p:sp>
          <p:nvSpPr>
            <p:cNvPr id="123" name="圓角矩形 122"/>
            <p:cNvSpPr/>
            <p:nvPr/>
          </p:nvSpPr>
          <p:spPr>
            <a:xfrm>
              <a:off x="2848309" y="5445224"/>
              <a:ext cx="1198284" cy="216000"/>
            </a:xfrm>
            <a:prstGeom prst="roundRect">
              <a:avLst/>
            </a:prstGeom>
            <a:solidFill>
              <a:schemeClr val="bg1">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prstClr val="white">
                      <a:lumMod val="95000"/>
                    </a:prstClr>
                  </a:solidFill>
                  <a:latin typeface="微軟正黑體" panose="020B0604030504040204" pitchFamily="34" charset="-120"/>
                </a:rPr>
                <a:t>流程設定</a:t>
              </a:r>
              <a:endParaRPr lang="zh-TW" altLang="en-US" sz="1400" b="1" dirty="0">
                <a:solidFill>
                  <a:prstClr val="white">
                    <a:lumMod val="95000"/>
                  </a:prstClr>
                </a:solidFill>
                <a:latin typeface="微軟正黑體" panose="020B0604030504040204" pitchFamily="34" charset="-120"/>
              </a:endParaRPr>
            </a:p>
          </p:txBody>
        </p:sp>
        <p:sp>
          <p:nvSpPr>
            <p:cNvPr id="8" name="文字方塊 7"/>
            <p:cNvSpPr txBox="1"/>
            <p:nvPr/>
          </p:nvSpPr>
          <p:spPr>
            <a:xfrm>
              <a:off x="3614707" y="6173646"/>
              <a:ext cx="928459" cy="261610"/>
            </a:xfrm>
            <a:prstGeom prst="rect">
              <a:avLst/>
            </a:prstGeom>
            <a:noFill/>
          </p:spPr>
          <p:txBody>
            <a:bodyPr wrap="none" rtlCol="0">
              <a:spAutoFit/>
            </a:bodyPr>
            <a:lstStyle/>
            <a:p>
              <a:r>
                <a:rPr lang="zh-TW" altLang="en-US" sz="1100" b="1" dirty="0" smtClean="0">
                  <a:solidFill>
                    <a:srgbClr val="F79646">
                      <a:lumMod val="50000"/>
                    </a:srgbClr>
                  </a:solidFill>
                  <a:latin typeface="Arial"/>
                </a:rPr>
                <a:t>上版管理 </a:t>
              </a:r>
              <a:r>
                <a:rPr lang="zh-TW" altLang="en-US" sz="1100" b="1" dirty="0" smtClean="0">
                  <a:solidFill>
                    <a:srgbClr val="FF0000"/>
                  </a:solidFill>
                  <a:latin typeface="Arial"/>
                </a:rPr>
                <a:t>★</a:t>
              </a:r>
              <a:endParaRPr lang="zh-TW" altLang="en-US" sz="1100" b="1" dirty="0">
                <a:solidFill>
                  <a:srgbClr val="FF0000"/>
                </a:solidFill>
                <a:latin typeface="Arial"/>
              </a:endParaRPr>
            </a:p>
          </p:txBody>
        </p:sp>
        <p:pic>
          <p:nvPicPr>
            <p:cNvPr id="131" name="Picture 2" descr="C:\Users\johnlin\Desktop\NewPresale\Andromeda\icons\headsho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096391" y="5770197"/>
              <a:ext cx="237942" cy="237942"/>
            </a:xfrm>
            <a:prstGeom prst="rect">
              <a:avLst/>
            </a:prstGeom>
            <a:noFill/>
            <a:extLst>
              <a:ext uri="{909E8E84-426E-40DD-AFC4-6F175D3DCCD1}">
                <a14:hiddenFill xmlns:a14="http://schemas.microsoft.com/office/drawing/2010/main">
                  <a:solidFill>
                    <a:srgbClr val="FFFFFF"/>
                  </a:solidFill>
                </a14:hiddenFill>
              </a:ext>
            </a:extLst>
          </p:spPr>
        </p:pic>
        <p:sp>
          <p:nvSpPr>
            <p:cNvPr id="133" name="圓角矩形 132"/>
            <p:cNvSpPr/>
            <p:nvPr/>
          </p:nvSpPr>
          <p:spPr>
            <a:xfrm>
              <a:off x="4742192" y="6195689"/>
              <a:ext cx="339480" cy="201057"/>
            </a:xfrm>
            <a:prstGeom prst="roundRect">
              <a:avLst/>
            </a:prstGeom>
            <a:solidFill>
              <a:schemeClr val="accent6">
                <a:lumMod val="60000"/>
                <a:lumOff val="4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900" b="1" dirty="0" smtClean="0">
                  <a:solidFill>
                    <a:prstClr val="white"/>
                  </a:solidFill>
                </a:rPr>
                <a:t>其他</a:t>
              </a:r>
              <a:endParaRPr lang="zh-TW" altLang="en-US" sz="900" b="1" dirty="0">
                <a:solidFill>
                  <a:prstClr val="white"/>
                </a:solidFill>
              </a:endParaRPr>
            </a:p>
          </p:txBody>
        </p:sp>
      </p:grpSp>
      <p:cxnSp>
        <p:nvCxnSpPr>
          <p:cNvPr id="140" name="直線單箭頭接點 139"/>
          <p:cNvCxnSpPr/>
          <p:nvPr/>
        </p:nvCxnSpPr>
        <p:spPr>
          <a:xfrm>
            <a:off x="7540973" y="4780941"/>
            <a:ext cx="0" cy="432000"/>
          </a:xfrm>
          <a:prstGeom prst="straightConnector1">
            <a:avLst/>
          </a:prstGeom>
          <a:ln w="127000">
            <a:solidFill>
              <a:schemeClr val="bg1">
                <a:lumMod val="75000"/>
                <a:alpha val="48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2" name="直線單箭頭接點 111"/>
          <p:cNvCxnSpPr/>
          <p:nvPr/>
        </p:nvCxnSpPr>
        <p:spPr>
          <a:xfrm>
            <a:off x="6169165" y="4780941"/>
            <a:ext cx="0" cy="432000"/>
          </a:xfrm>
          <a:prstGeom prst="straightConnector1">
            <a:avLst/>
          </a:prstGeom>
          <a:ln w="127000">
            <a:solidFill>
              <a:schemeClr val="bg1">
                <a:lumMod val="75000"/>
                <a:alpha val="48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1" name="直線單箭頭接點 140"/>
          <p:cNvCxnSpPr/>
          <p:nvPr/>
        </p:nvCxnSpPr>
        <p:spPr>
          <a:xfrm flipV="1">
            <a:off x="3995936" y="4780941"/>
            <a:ext cx="0" cy="432000"/>
          </a:xfrm>
          <a:prstGeom prst="straightConnector1">
            <a:avLst/>
          </a:prstGeom>
          <a:ln w="50800">
            <a:solidFill>
              <a:schemeClr val="accent6">
                <a:lumMod val="75000"/>
                <a:alpha val="48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3" name="圖片 112"/>
          <p:cNvPicPr>
            <a:picLocks noChangeAspect="1"/>
          </p:cNvPicPr>
          <p:nvPr/>
        </p:nvPicPr>
        <p:blipFill>
          <a:blip r:embed="rId28"/>
          <a:stretch>
            <a:fillRect/>
          </a:stretch>
        </p:blipFill>
        <p:spPr>
          <a:xfrm>
            <a:off x="3556408" y="626462"/>
            <a:ext cx="212085" cy="286939"/>
          </a:xfrm>
          <a:prstGeom prst="rect">
            <a:avLst/>
          </a:prstGeom>
        </p:spPr>
      </p:pic>
      <p:sp>
        <p:nvSpPr>
          <p:cNvPr id="2" name="文字方塊 1"/>
          <p:cNvSpPr txBox="1"/>
          <p:nvPr/>
        </p:nvSpPr>
        <p:spPr>
          <a:xfrm>
            <a:off x="3713353" y="663444"/>
            <a:ext cx="914093" cy="246221"/>
          </a:xfrm>
          <a:prstGeom prst="rect">
            <a:avLst/>
          </a:prstGeom>
          <a:noFill/>
        </p:spPr>
        <p:txBody>
          <a:bodyPr wrap="square" rtlCol="0">
            <a:spAutoFit/>
          </a:bodyPr>
          <a:lstStyle/>
          <a:p>
            <a:r>
              <a:rPr lang="en-US" altLang="zh-TW" sz="1000" dirty="0" err="1" smtClean="0">
                <a:solidFill>
                  <a:prstClr val="black"/>
                </a:solidFill>
                <a:latin typeface="Arial"/>
              </a:rPr>
              <a:t>Whitesource</a:t>
            </a:r>
            <a:endParaRPr lang="zh-TW" altLang="en-US" sz="1000" dirty="0">
              <a:solidFill>
                <a:prstClr val="black"/>
              </a:solidFill>
              <a:latin typeface="Arial"/>
            </a:endParaRPr>
          </a:p>
        </p:txBody>
      </p:sp>
      <p:pic>
        <p:nvPicPr>
          <p:cNvPr id="124" name="Picture 4" descr="Compare It! 4 - new file compare and merge tool"/>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49765" y="980728"/>
            <a:ext cx="512873" cy="415134"/>
          </a:xfrm>
          <a:prstGeom prst="rect">
            <a:avLst/>
          </a:prstGeom>
          <a:noFill/>
          <a:extLst>
            <a:ext uri="{909E8E84-426E-40DD-AFC4-6F175D3DCCD1}">
              <a14:hiddenFill xmlns:a14="http://schemas.microsoft.com/office/drawing/2010/main">
                <a:solidFill>
                  <a:srgbClr val="FFFFFF"/>
                </a:solidFill>
              </a14:hiddenFill>
            </a:ext>
          </a:extLst>
        </p:spPr>
      </p:pic>
      <p:sp>
        <p:nvSpPr>
          <p:cNvPr id="126" name="圓角矩形 82"/>
          <p:cNvSpPr/>
          <p:nvPr/>
        </p:nvSpPr>
        <p:spPr bwMode="auto">
          <a:xfrm>
            <a:off x="1598753" y="1247884"/>
            <a:ext cx="885015" cy="429377"/>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auto">
              <a:spcBef>
                <a:spcPts val="0"/>
              </a:spcBef>
              <a:spcAft>
                <a:spcPts val="0"/>
              </a:spcAft>
            </a:pPr>
            <a:r>
              <a:rPr kumimoji="0" lang="en-US" altLang="zh-TW" sz="900" b="1" dirty="0" smtClean="0">
                <a:solidFill>
                  <a:prstClr val="black">
                    <a:lumMod val="50000"/>
                    <a:lumOff val="50000"/>
                  </a:prstClr>
                </a:solidFill>
                <a:latin typeface="微軟正黑體" panose="020B0604030504040204" pitchFamily="34" charset="-120"/>
              </a:rPr>
              <a:t>Compare It</a:t>
            </a:r>
            <a:endParaRPr kumimoji="0" lang="en-US" altLang="zh-TW" sz="900" b="1" dirty="0">
              <a:solidFill>
                <a:prstClr val="black">
                  <a:lumMod val="50000"/>
                  <a:lumOff val="50000"/>
                </a:prstClr>
              </a:solidFill>
              <a:latin typeface="微軟正黑體" panose="020B0604030504040204" pitchFamily="34" charset="-120"/>
            </a:endParaRPr>
          </a:p>
        </p:txBody>
      </p:sp>
      <p:sp>
        <p:nvSpPr>
          <p:cNvPr id="3" name="文字方塊 2"/>
          <p:cNvSpPr txBox="1"/>
          <p:nvPr/>
        </p:nvSpPr>
        <p:spPr>
          <a:xfrm>
            <a:off x="2262638" y="1296000"/>
            <a:ext cx="309908" cy="277448"/>
          </a:xfrm>
          <a:prstGeom prst="rect">
            <a:avLst/>
          </a:prstGeom>
          <a:noFill/>
        </p:spPr>
        <p:txBody>
          <a:bodyPr wrap="square" rtlCol="0">
            <a:spAutoFit/>
          </a:bodyPr>
          <a:lstStyle/>
          <a:p>
            <a:r>
              <a:rPr lang="zh-TW" altLang="en-US" sz="1200" b="1" dirty="0" smtClean="0">
                <a:solidFill>
                  <a:srgbClr val="FF0000"/>
                </a:solidFill>
                <a:latin typeface="Arial"/>
              </a:rPr>
              <a:t>★</a:t>
            </a:r>
            <a:endParaRPr lang="zh-TW" altLang="en-US" sz="1200" b="1" dirty="0">
              <a:solidFill>
                <a:srgbClr val="FF0000"/>
              </a:solidFill>
              <a:latin typeface="Arial"/>
            </a:endParaRPr>
          </a:p>
        </p:txBody>
      </p:sp>
      <p:sp>
        <p:nvSpPr>
          <p:cNvPr id="128" name="文字方塊 127"/>
          <p:cNvSpPr txBox="1"/>
          <p:nvPr/>
        </p:nvSpPr>
        <p:spPr>
          <a:xfrm>
            <a:off x="4675427" y="984205"/>
            <a:ext cx="342363" cy="275797"/>
          </a:xfrm>
          <a:prstGeom prst="rect">
            <a:avLst/>
          </a:prstGeom>
          <a:noFill/>
        </p:spPr>
        <p:txBody>
          <a:bodyPr wrap="square" rtlCol="0">
            <a:spAutoFit/>
          </a:bodyPr>
          <a:lstStyle/>
          <a:p>
            <a:r>
              <a:rPr lang="zh-TW" altLang="en-US" sz="1200" b="1" dirty="0" smtClean="0">
                <a:solidFill>
                  <a:srgbClr val="FF0000"/>
                </a:solidFill>
                <a:latin typeface="Arial"/>
              </a:rPr>
              <a:t>★</a:t>
            </a:r>
            <a:endParaRPr lang="zh-TW" altLang="en-US" sz="1200" b="1" dirty="0">
              <a:solidFill>
                <a:srgbClr val="FF0000"/>
              </a:solidFill>
              <a:latin typeface="Arial"/>
            </a:endParaRPr>
          </a:p>
        </p:txBody>
      </p:sp>
      <p:sp>
        <p:nvSpPr>
          <p:cNvPr id="129" name="文字方塊 128"/>
          <p:cNvSpPr txBox="1"/>
          <p:nvPr/>
        </p:nvSpPr>
        <p:spPr>
          <a:xfrm>
            <a:off x="4673269" y="677304"/>
            <a:ext cx="295353" cy="276999"/>
          </a:xfrm>
          <a:prstGeom prst="rect">
            <a:avLst/>
          </a:prstGeom>
          <a:noFill/>
        </p:spPr>
        <p:txBody>
          <a:bodyPr wrap="square" rtlCol="0">
            <a:spAutoFit/>
          </a:bodyPr>
          <a:lstStyle/>
          <a:p>
            <a:r>
              <a:rPr lang="zh-TW" altLang="en-US" sz="1200" b="1" dirty="0" smtClean="0">
                <a:solidFill>
                  <a:srgbClr val="FF0000"/>
                </a:solidFill>
                <a:latin typeface="Arial"/>
              </a:rPr>
              <a:t>★</a:t>
            </a:r>
            <a:endParaRPr lang="zh-TW" altLang="en-US" sz="1200" b="1" dirty="0">
              <a:solidFill>
                <a:srgbClr val="FF0000"/>
              </a:solidFill>
              <a:latin typeface="Arial"/>
            </a:endParaRPr>
          </a:p>
        </p:txBody>
      </p:sp>
      <p:sp>
        <p:nvSpPr>
          <p:cNvPr id="130" name="文字方塊 129"/>
          <p:cNvSpPr txBox="1"/>
          <p:nvPr/>
        </p:nvSpPr>
        <p:spPr>
          <a:xfrm>
            <a:off x="6405727" y="1175506"/>
            <a:ext cx="283248" cy="287706"/>
          </a:xfrm>
          <a:prstGeom prst="rect">
            <a:avLst/>
          </a:prstGeom>
          <a:noFill/>
        </p:spPr>
        <p:txBody>
          <a:bodyPr wrap="square" rtlCol="0">
            <a:spAutoFit/>
          </a:bodyPr>
          <a:lstStyle/>
          <a:p>
            <a:r>
              <a:rPr lang="zh-TW" altLang="en-US" sz="1200" b="1" dirty="0" smtClean="0">
                <a:solidFill>
                  <a:srgbClr val="FF0000"/>
                </a:solidFill>
                <a:latin typeface="Arial"/>
              </a:rPr>
              <a:t>★</a:t>
            </a:r>
            <a:endParaRPr lang="zh-TW" altLang="en-US" sz="1200" b="1" dirty="0">
              <a:solidFill>
                <a:srgbClr val="FF0000"/>
              </a:solidFill>
              <a:latin typeface="Arial"/>
            </a:endParaRPr>
          </a:p>
        </p:txBody>
      </p:sp>
      <p:sp>
        <p:nvSpPr>
          <p:cNvPr id="132" name="文字方塊 131"/>
          <p:cNvSpPr txBox="1"/>
          <p:nvPr/>
        </p:nvSpPr>
        <p:spPr>
          <a:xfrm>
            <a:off x="6254430" y="1699834"/>
            <a:ext cx="309908" cy="277448"/>
          </a:xfrm>
          <a:prstGeom prst="rect">
            <a:avLst/>
          </a:prstGeom>
          <a:noFill/>
        </p:spPr>
        <p:txBody>
          <a:bodyPr wrap="square" rtlCol="0">
            <a:spAutoFit/>
          </a:bodyPr>
          <a:lstStyle/>
          <a:p>
            <a:r>
              <a:rPr lang="zh-TW" altLang="en-US" sz="1200" b="1" dirty="0" smtClean="0">
                <a:solidFill>
                  <a:srgbClr val="FF0000"/>
                </a:solidFill>
                <a:latin typeface="Arial"/>
              </a:rPr>
              <a:t>★</a:t>
            </a:r>
            <a:endParaRPr lang="zh-TW" altLang="en-US" sz="1200" b="1" dirty="0">
              <a:solidFill>
                <a:srgbClr val="FF0000"/>
              </a:solidFill>
              <a:latin typeface="Arial"/>
            </a:endParaRPr>
          </a:p>
        </p:txBody>
      </p:sp>
      <p:sp>
        <p:nvSpPr>
          <p:cNvPr id="134" name="文字方塊 133"/>
          <p:cNvSpPr txBox="1"/>
          <p:nvPr/>
        </p:nvSpPr>
        <p:spPr>
          <a:xfrm>
            <a:off x="5547163" y="620688"/>
            <a:ext cx="748923" cy="769441"/>
          </a:xfrm>
          <a:prstGeom prst="rect">
            <a:avLst/>
          </a:prstGeom>
          <a:noFill/>
          <a:effectLst>
            <a:outerShdw blurRad="50800" dist="50800" dir="5400000" sx="1000" sy="1000" algn="ctr" rotWithShape="0">
              <a:srgbClr val="000000">
                <a:alpha val="43137"/>
              </a:srgbClr>
            </a:outerShdw>
          </a:effectLst>
        </p:spPr>
        <p:txBody>
          <a:bodyPr wrap="none" rtlCol="0">
            <a:spAutoFit/>
          </a:bodyPr>
          <a:lstStyle>
            <a:defPPr>
              <a:defRPr lang="zh-TW"/>
            </a:defPPr>
            <a:lvl1pPr marL="88900" indent="-88900">
              <a:buFont typeface="Arial" panose="020B0604020202020204" pitchFamily="34" charset="0"/>
              <a:buChar char="•"/>
              <a:defRPr sz="1400" b="1">
                <a:solidFill>
                  <a:schemeClr val="bg1">
                    <a:lumMod val="50000"/>
                  </a:schemeClr>
                </a:solidFill>
                <a:latin typeface="微軟正黑體" panose="020B0604030504040204" pitchFamily="34" charset="-120"/>
                <a:ea typeface="微軟正黑體" panose="020B0604030504040204" pitchFamily="34" charset="-120"/>
              </a:defRPr>
            </a:lvl1pPr>
          </a:lstStyle>
          <a:p>
            <a:pPr marL="0" indent="0">
              <a:buFont typeface="Arial" panose="020B0604020202020204" pitchFamily="34" charset="0"/>
              <a:buNone/>
            </a:pPr>
            <a:r>
              <a:rPr lang="zh-TW" altLang="en-US" sz="1100" dirty="0" smtClean="0">
                <a:solidFill>
                  <a:srgbClr val="9BBB59">
                    <a:lumMod val="50000"/>
                  </a:srgbClr>
                </a:solidFill>
              </a:rPr>
              <a:t>功能測試</a:t>
            </a:r>
            <a:endParaRPr lang="en-US" altLang="zh-TW" sz="1100" dirty="0" smtClean="0">
              <a:solidFill>
                <a:srgbClr val="9BBB59">
                  <a:lumMod val="50000"/>
                </a:srgbClr>
              </a:solidFill>
            </a:endParaRPr>
          </a:p>
          <a:p>
            <a:pPr marL="0" indent="0">
              <a:buFont typeface="Arial" panose="020B0604020202020204" pitchFamily="34" charset="0"/>
              <a:buNone/>
            </a:pPr>
            <a:r>
              <a:rPr lang="zh-TW" altLang="en-US" sz="1100" dirty="0" smtClean="0">
                <a:solidFill>
                  <a:srgbClr val="9BBB59">
                    <a:lumMod val="50000"/>
                  </a:srgbClr>
                </a:solidFill>
              </a:rPr>
              <a:t>壓力測試</a:t>
            </a:r>
            <a:endParaRPr lang="zh-TW" altLang="en-US" sz="1100" dirty="0">
              <a:solidFill>
                <a:srgbClr val="9BBB59">
                  <a:lumMod val="50000"/>
                </a:srgbClr>
              </a:solidFill>
            </a:endParaRPr>
          </a:p>
          <a:p>
            <a:pPr marL="0" indent="0">
              <a:buFont typeface="Arial" panose="020B0604020202020204" pitchFamily="34" charset="0"/>
              <a:buNone/>
            </a:pPr>
            <a:r>
              <a:rPr lang="zh-TW" altLang="en-US" sz="1100" dirty="0" smtClean="0">
                <a:solidFill>
                  <a:srgbClr val="9BBB59">
                    <a:lumMod val="50000"/>
                  </a:srgbClr>
                </a:solidFill>
              </a:rPr>
              <a:t>效能</a:t>
            </a:r>
            <a:r>
              <a:rPr lang="zh-TW" altLang="en-US" sz="1100" dirty="0">
                <a:solidFill>
                  <a:srgbClr val="9BBB59">
                    <a:lumMod val="50000"/>
                  </a:srgbClr>
                </a:solidFill>
              </a:rPr>
              <a:t>測試</a:t>
            </a:r>
          </a:p>
          <a:p>
            <a:pPr marL="0" indent="0">
              <a:buFont typeface="Arial" panose="020B0604020202020204" pitchFamily="34" charset="0"/>
              <a:buNone/>
            </a:pPr>
            <a:endParaRPr lang="zh-TW" altLang="en-US" sz="1100" dirty="0">
              <a:solidFill>
                <a:srgbClr val="9BBB59">
                  <a:lumMod val="50000"/>
                </a:srgbClr>
              </a:solidFill>
            </a:endParaRPr>
          </a:p>
        </p:txBody>
      </p:sp>
      <p:sp>
        <p:nvSpPr>
          <p:cNvPr id="135" name="文字方塊 134"/>
          <p:cNvSpPr txBox="1"/>
          <p:nvPr/>
        </p:nvSpPr>
        <p:spPr>
          <a:xfrm>
            <a:off x="7152782" y="6525136"/>
            <a:ext cx="1021567" cy="338554"/>
          </a:xfrm>
          <a:prstGeom prst="rect">
            <a:avLst/>
          </a:prstGeom>
          <a:noFill/>
        </p:spPr>
        <p:txBody>
          <a:bodyPr wrap="square" rtlCol="0">
            <a:spAutoFit/>
          </a:bodyPr>
          <a:lstStyle/>
          <a:p>
            <a:r>
              <a:rPr lang="zh-TW" altLang="en-US" sz="1600" b="1" dirty="0" smtClean="0">
                <a:solidFill>
                  <a:srgbClr val="FF0000"/>
                </a:solidFill>
                <a:latin typeface="Arial"/>
              </a:rPr>
              <a:t>★ 商用</a:t>
            </a:r>
            <a:endParaRPr lang="zh-TW" altLang="en-US" sz="1600" b="1" dirty="0">
              <a:solidFill>
                <a:srgbClr val="FF0000"/>
              </a:solidFill>
              <a:latin typeface="Arial"/>
            </a:endParaRPr>
          </a:p>
        </p:txBody>
      </p:sp>
      <p:sp>
        <p:nvSpPr>
          <p:cNvPr id="136" name="圓角矩形 82"/>
          <p:cNvSpPr/>
          <p:nvPr/>
        </p:nvSpPr>
        <p:spPr bwMode="auto">
          <a:xfrm>
            <a:off x="1846467" y="5733256"/>
            <a:ext cx="665634" cy="429377"/>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auto">
              <a:spcBef>
                <a:spcPts val="0"/>
              </a:spcBef>
              <a:spcAft>
                <a:spcPts val="0"/>
              </a:spcAft>
            </a:pPr>
            <a:r>
              <a:rPr kumimoji="0" lang="en-US" altLang="zh-TW" sz="1200" b="1" dirty="0" err="1" smtClean="0">
                <a:solidFill>
                  <a:srgbClr val="00B050"/>
                </a:solidFill>
                <a:latin typeface="微軟正黑體" panose="020B0604030504040204" pitchFamily="34" charset="-120"/>
              </a:rPr>
              <a:t>QuEyeCIA</a:t>
            </a:r>
            <a:endParaRPr kumimoji="0" lang="en-US" altLang="zh-TW" sz="1200" b="1" dirty="0">
              <a:solidFill>
                <a:srgbClr val="00B050"/>
              </a:solidFill>
              <a:latin typeface="微軟正黑體" panose="020B0604030504040204" pitchFamily="34" charset="-120"/>
            </a:endParaRPr>
          </a:p>
        </p:txBody>
      </p:sp>
      <p:sp>
        <p:nvSpPr>
          <p:cNvPr id="137" name="文字方塊 136"/>
          <p:cNvSpPr txBox="1"/>
          <p:nvPr/>
        </p:nvSpPr>
        <p:spPr>
          <a:xfrm>
            <a:off x="2285599" y="5843007"/>
            <a:ext cx="309908" cy="277448"/>
          </a:xfrm>
          <a:prstGeom prst="rect">
            <a:avLst/>
          </a:prstGeom>
          <a:noFill/>
        </p:spPr>
        <p:txBody>
          <a:bodyPr wrap="square" rtlCol="0">
            <a:spAutoFit/>
          </a:bodyPr>
          <a:lstStyle/>
          <a:p>
            <a:r>
              <a:rPr lang="zh-TW" altLang="en-US" sz="1200" b="1" dirty="0" smtClean="0">
                <a:solidFill>
                  <a:srgbClr val="FF0000"/>
                </a:solidFill>
                <a:latin typeface="Arial"/>
              </a:rPr>
              <a:t>★</a:t>
            </a:r>
            <a:endParaRPr lang="zh-TW" altLang="en-US" sz="1200" b="1" dirty="0">
              <a:solidFill>
                <a:srgbClr val="FF0000"/>
              </a:solidFill>
              <a:latin typeface="Arial"/>
            </a:endParaRPr>
          </a:p>
        </p:txBody>
      </p:sp>
      <p:sp>
        <p:nvSpPr>
          <p:cNvPr id="127" name="圓角矩形 126"/>
          <p:cNvSpPr/>
          <p:nvPr/>
        </p:nvSpPr>
        <p:spPr>
          <a:xfrm>
            <a:off x="8079440" y="1942844"/>
            <a:ext cx="813040" cy="307094"/>
          </a:xfrm>
          <a:prstGeom prst="roundRect">
            <a:avLst/>
          </a:prstGeom>
          <a:solidFill>
            <a:schemeClr val="accent6">
              <a:lumMod val="60000"/>
              <a:lumOff val="4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b="1" dirty="0" smtClean="0">
                <a:solidFill>
                  <a:prstClr val="white"/>
                </a:solidFill>
              </a:rPr>
              <a:t>其他</a:t>
            </a:r>
            <a:endParaRPr lang="zh-TW" altLang="en-US" sz="2000" b="1" dirty="0">
              <a:solidFill>
                <a:prstClr val="white"/>
              </a:solidFill>
            </a:endParaRPr>
          </a:p>
        </p:txBody>
      </p:sp>
      <p:sp>
        <p:nvSpPr>
          <p:cNvPr id="9" name="橢圓 8"/>
          <p:cNvSpPr/>
          <p:nvPr/>
        </p:nvSpPr>
        <p:spPr>
          <a:xfrm>
            <a:off x="1399541" y="4207045"/>
            <a:ext cx="6264023" cy="711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7009817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8680"/>
            <a:ext cx="9144000" cy="1021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2" name="圓角矩形 11"/>
          <p:cNvSpPr/>
          <p:nvPr/>
        </p:nvSpPr>
        <p:spPr>
          <a:xfrm>
            <a:off x="539552" y="1412776"/>
            <a:ext cx="8136904" cy="3528392"/>
          </a:xfrm>
          <a:prstGeom prst="roundRect">
            <a:avLst>
              <a:gd name="adj" fmla="val 640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2" name="標題 1"/>
          <p:cNvSpPr>
            <a:spLocks noGrp="1"/>
          </p:cNvSpPr>
          <p:nvPr>
            <p:ph type="title"/>
          </p:nvPr>
        </p:nvSpPr>
        <p:spPr>
          <a:xfrm>
            <a:off x="0" y="216123"/>
            <a:ext cx="9144000" cy="836613"/>
          </a:xfrm>
        </p:spPr>
        <p:txBody>
          <a:bodyPr>
            <a:normAutofit fontScale="90000"/>
          </a:bodyPr>
          <a:lstStyle/>
          <a:p>
            <a:r>
              <a:rPr lang="zh-TW" altLang="en-US" dirty="0" smtClean="0">
                <a:latin typeface="+mn-ea"/>
              </a:rPr>
              <a:t>叡揚 </a:t>
            </a:r>
            <a:r>
              <a:rPr lang="en-US" altLang="zh-TW" dirty="0" err="1" smtClean="0">
                <a:latin typeface="+mn-ea"/>
              </a:rPr>
              <a:t>QuEye</a:t>
            </a:r>
            <a:r>
              <a:rPr lang="en-US" altLang="zh-TW" dirty="0" smtClean="0">
                <a:latin typeface="+mn-ea"/>
              </a:rPr>
              <a:t> – CIS </a:t>
            </a:r>
            <a:r>
              <a:rPr lang="zh-TW" altLang="en-US" dirty="0" smtClean="0">
                <a:latin typeface="+mn-ea"/>
              </a:rPr>
              <a:t>與 </a:t>
            </a:r>
            <a:r>
              <a:rPr lang="en-US" altLang="zh-TW" dirty="0" smtClean="0">
                <a:latin typeface="+mn-ea"/>
              </a:rPr>
              <a:t>CIA</a:t>
            </a:r>
            <a:br>
              <a:rPr lang="en-US" altLang="zh-TW" dirty="0" smtClean="0">
                <a:latin typeface="+mn-ea"/>
              </a:rPr>
            </a:br>
            <a:r>
              <a:rPr lang="zh-TW" altLang="en-US" dirty="0" smtClean="0">
                <a:solidFill>
                  <a:schemeClr val="tx1">
                    <a:lumMod val="65000"/>
                    <a:lumOff val="35000"/>
                  </a:schemeClr>
                </a:solidFill>
              </a:rPr>
              <a:t>自動化</a:t>
            </a:r>
            <a:r>
              <a:rPr lang="zh-TW" altLang="en-US" dirty="0">
                <a:solidFill>
                  <a:schemeClr val="tx1">
                    <a:lumMod val="65000"/>
                    <a:lumOff val="35000"/>
                  </a:schemeClr>
                </a:solidFill>
              </a:rPr>
              <a:t>持續整合</a:t>
            </a:r>
            <a:r>
              <a:rPr lang="zh-TW" altLang="en-US" dirty="0" smtClean="0">
                <a:solidFill>
                  <a:schemeClr val="tx1">
                    <a:lumMod val="65000"/>
                    <a:lumOff val="35000"/>
                  </a:schemeClr>
                </a:solidFill>
              </a:rPr>
              <a:t>平台</a:t>
            </a:r>
            <a:endParaRPr lang="zh-TW" altLang="en-US" dirty="0">
              <a:latin typeface="+mn-ea"/>
              <a:ea typeface="+mn-ea"/>
            </a:endParaRPr>
          </a:p>
        </p:txBody>
      </p:sp>
      <p:sp>
        <p:nvSpPr>
          <p:cNvPr id="4" name="投影片編號版面配置區 3"/>
          <p:cNvSpPr>
            <a:spLocks noGrp="1"/>
          </p:cNvSpPr>
          <p:nvPr>
            <p:ph type="sldNum" sz="quarter" idx="4294967295"/>
          </p:nvPr>
        </p:nvSpPr>
        <p:spPr>
          <a:xfrm>
            <a:off x="8604448" y="6356351"/>
            <a:ext cx="431602" cy="313010"/>
          </a:xfrm>
          <a:prstGeom prst="rect">
            <a:avLst/>
          </a:prstGeom>
        </p:spPr>
        <p:txBody>
          <a:bodyPr/>
          <a:lstStyle/>
          <a:p>
            <a:pPr>
              <a:defRPr/>
            </a:pPr>
            <a:fld id="{1315376B-066F-43A0-8DC6-2760F70ABFCA}" type="slidenum">
              <a:rPr lang="zh-TW" altLang="en-US" smtClean="0">
                <a:solidFill>
                  <a:prstClr val="white"/>
                </a:solidFill>
              </a:rPr>
              <a:pPr>
                <a:defRPr/>
              </a:pPr>
              <a:t>49</a:t>
            </a:fld>
            <a:endParaRPr lang="zh-TW" altLang="en-US" dirty="0">
              <a:solidFill>
                <a:prstClr val="white"/>
              </a:solidFill>
            </a:endParaRPr>
          </a:p>
        </p:txBody>
      </p:sp>
      <p:sp>
        <p:nvSpPr>
          <p:cNvPr id="5" name="矩形 4"/>
          <p:cNvSpPr/>
          <p:nvPr/>
        </p:nvSpPr>
        <p:spPr>
          <a:xfrm>
            <a:off x="4569901" y="1680248"/>
            <a:ext cx="3818523" cy="792088"/>
          </a:xfrm>
          <a:prstGeom prst="rect">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3" name="圓角矩形 2"/>
          <p:cNvSpPr/>
          <p:nvPr/>
        </p:nvSpPr>
        <p:spPr>
          <a:xfrm>
            <a:off x="827584" y="1673649"/>
            <a:ext cx="3888432" cy="792088"/>
          </a:xfrm>
          <a:prstGeom prst="roundRect">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smtClean="0">
                <a:solidFill>
                  <a:prstClr val="black">
                    <a:lumMod val="65000"/>
                    <a:lumOff val="35000"/>
                  </a:prstClr>
                </a:solidFill>
              </a:rPr>
              <a:t>版本管理平台</a:t>
            </a:r>
            <a:endParaRPr kumimoji="0" lang="zh-TW" altLang="en-US" sz="2400" b="1" dirty="0">
              <a:solidFill>
                <a:prstClr val="black">
                  <a:lumMod val="65000"/>
                  <a:lumOff val="35000"/>
                </a:prstClr>
              </a:solidFill>
            </a:endParaRPr>
          </a:p>
        </p:txBody>
      </p:sp>
      <p:sp>
        <p:nvSpPr>
          <p:cNvPr id="14" name="矩形 13"/>
          <p:cNvSpPr/>
          <p:nvPr/>
        </p:nvSpPr>
        <p:spPr>
          <a:xfrm>
            <a:off x="4569901" y="2557797"/>
            <a:ext cx="3818523" cy="792088"/>
          </a:xfrm>
          <a:prstGeom prst="rect">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5" name="矩形 14"/>
          <p:cNvSpPr/>
          <p:nvPr/>
        </p:nvSpPr>
        <p:spPr>
          <a:xfrm>
            <a:off x="4569901" y="3435346"/>
            <a:ext cx="3818523" cy="1289798"/>
          </a:xfrm>
          <a:prstGeom prst="rect">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11" name="圓角矩形 10"/>
          <p:cNvSpPr/>
          <p:nvPr/>
        </p:nvSpPr>
        <p:spPr>
          <a:xfrm>
            <a:off x="827584" y="2554497"/>
            <a:ext cx="3888432" cy="792088"/>
          </a:xfrm>
          <a:prstGeom prst="roundRect">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smtClean="0">
                <a:solidFill>
                  <a:prstClr val="black">
                    <a:lumMod val="65000"/>
                    <a:lumOff val="35000"/>
                  </a:prstClr>
                </a:solidFill>
              </a:rPr>
              <a:t>自動建置</a:t>
            </a:r>
            <a:r>
              <a:rPr kumimoji="0" lang="zh-TW" altLang="en-US" sz="2400" b="1" dirty="0">
                <a:solidFill>
                  <a:prstClr val="black">
                    <a:lumMod val="65000"/>
                    <a:lumOff val="35000"/>
                  </a:prstClr>
                </a:solidFill>
              </a:rPr>
              <a:t>、</a:t>
            </a:r>
            <a:r>
              <a:rPr kumimoji="0" lang="zh-TW" altLang="en-US" sz="2400" b="1" dirty="0" smtClean="0">
                <a:solidFill>
                  <a:prstClr val="black">
                    <a:lumMod val="65000"/>
                    <a:lumOff val="35000"/>
                  </a:prstClr>
                </a:solidFill>
              </a:rPr>
              <a:t>部署</a:t>
            </a:r>
            <a:endParaRPr kumimoji="0" lang="zh-TW" altLang="en-US" sz="2400" b="1" dirty="0">
              <a:solidFill>
                <a:prstClr val="black">
                  <a:lumMod val="65000"/>
                  <a:lumOff val="35000"/>
                </a:prstClr>
              </a:solidFill>
            </a:endParaRPr>
          </a:p>
          <a:p>
            <a:pPr algn="ctr" fontAlgn="auto">
              <a:spcBef>
                <a:spcPts val="0"/>
              </a:spcBef>
              <a:spcAft>
                <a:spcPts val="0"/>
              </a:spcAft>
            </a:pPr>
            <a:r>
              <a:rPr kumimoji="0" lang="zh-TW" altLang="en-US" sz="2400" b="1" dirty="0" smtClean="0">
                <a:solidFill>
                  <a:prstClr val="black">
                    <a:lumMod val="65000"/>
                    <a:lumOff val="35000"/>
                  </a:prstClr>
                </a:solidFill>
              </a:rPr>
              <a:t>、檢測平台</a:t>
            </a:r>
            <a:endParaRPr kumimoji="0" lang="zh-TW" altLang="en-US" sz="2400" b="1" dirty="0">
              <a:solidFill>
                <a:prstClr val="black">
                  <a:lumMod val="65000"/>
                  <a:lumOff val="35000"/>
                </a:prstClr>
              </a:solidFill>
            </a:endParaRPr>
          </a:p>
        </p:txBody>
      </p:sp>
      <p:sp>
        <p:nvSpPr>
          <p:cNvPr id="13" name="圓角矩形 12"/>
          <p:cNvSpPr/>
          <p:nvPr/>
        </p:nvSpPr>
        <p:spPr>
          <a:xfrm>
            <a:off x="827584" y="3435346"/>
            <a:ext cx="3888432" cy="792088"/>
          </a:xfrm>
          <a:prstGeom prst="roundRect">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400" b="1" dirty="0">
                <a:solidFill>
                  <a:prstClr val="black">
                    <a:lumMod val="65000"/>
                    <a:lumOff val="35000"/>
                  </a:prstClr>
                </a:solidFill>
              </a:rPr>
              <a:t>過</a:t>
            </a:r>
            <a:r>
              <a:rPr kumimoji="0" lang="zh-TW" altLang="en-US" sz="2400" b="1" dirty="0" smtClean="0">
                <a:solidFill>
                  <a:prstClr val="black">
                    <a:lumMod val="65000"/>
                    <a:lumOff val="35000"/>
                  </a:prstClr>
                </a:solidFill>
              </a:rPr>
              <a:t>版流程管理平台</a:t>
            </a:r>
            <a:endParaRPr kumimoji="0" lang="zh-TW" altLang="en-US" sz="2400" b="1" dirty="0">
              <a:solidFill>
                <a:prstClr val="black">
                  <a:lumMod val="65000"/>
                  <a:lumOff val="35000"/>
                </a:prstClr>
              </a:solidFill>
            </a:endParaRPr>
          </a:p>
        </p:txBody>
      </p:sp>
      <p:sp>
        <p:nvSpPr>
          <p:cNvPr id="31" name="矩形 30"/>
          <p:cNvSpPr/>
          <p:nvPr/>
        </p:nvSpPr>
        <p:spPr>
          <a:xfrm>
            <a:off x="4931919" y="1628800"/>
            <a:ext cx="3528392" cy="892552"/>
          </a:xfrm>
          <a:prstGeom prst="rect">
            <a:avLst/>
          </a:prstGeom>
        </p:spPr>
        <p:txBody>
          <a:bodyPr wrap="square">
            <a:spAutoFit/>
          </a:bodyPr>
          <a:lstStyle/>
          <a:p>
            <a:pPr marL="361950" indent="-361950" fontAlgn="auto">
              <a:spcBef>
                <a:spcPts val="0"/>
              </a:spcBef>
              <a:spcAft>
                <a:spcPts val="0"/>
              </a:spcAft>
              <a:buFont typeface="+mj-lt"/>
              <a:buAutoNum type="arabicPeriod"/>
            </a:pPr>
            <a:r>
              <a:rPr kumimoji="0" lang="zh-TW" altLang="en-US" sz="2400" b="1" dirty="0">
                <a:solidFill>
                  <a:srgbClr val="666666"/>
                </a:solidFill>
                <a:latin typeface="微軟正黑體" panose="020B0604030504040204" pitchFamily="34" charset="-120"/>
                <a:ea typeface="微軟正黑體" panose="020B0604030504040204" pitchFamily="34" charset="-120"/>
              </a:rPr>
              <a:t>自動從程式</a:t>
            </a:r>
            <a:r>
              <a:rPr kumimoji="0" lang="zh-TW" altLang="en-US" sz="2800" b="1" dirty="0">
                <a:solidFill>
                  <a:prstClr val="black"/>
                </a:solidFill>
                <a:latin typeface="微軟正黑體" panose="020B0604030504040204" pitchFamily="34" charset="-120"/>
                <a:ea typeface="微軟正黑體" panose="020B0604030504040204" pitchFamily="34" charset="-120"/>
              </a:rPr>
              <a:t>版控</a:t>
            </a:r>
            <a:r>
              <a:rPr kumimoji="0" lang="zh-TW" altLang="en-US" sz="2400" b="1" dirty="0">
                <a:solidFill>
                  <a:srgbClr val="666666"/>
                </a:solidFill>
                <a:latin typeface="微軟正黑體" panose="020B0604030504040204" pitchFamily="34" charset="-120"/>
                <a:ea typeface="微軟正黑體" panose="020B0604030504040204" pitchFamily="34" charset="-120"/>
              </a:rPr>
              <a:t>區取出最新的程式碼</a:t>
            </a:r>
            <a:endParaRPr kumimoji="0" lang="en-US" altLang="zh-TW" sz="2400" b="1" dirty="0">
              <a:solidFill>
                <a:srgbClr val="666666"/>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4949244" y="2483532"/>
            <a:ext cx="3511067" cy="892552"/>
          </a:xfrm>
          <a:prstGeom prst="rect">
            <a:avLst/>
          </a:prstGeom>
        </p:spPr>
        <p:txBody>
          <a:bodyPr wrap="square">
            <a:spAutoFit/>
          </a:bodyPr>
          <a:lstStyle/>
          <a:p>
            <a:pPr marL="361950" indent="-361950" fontAlgn="auto">
              <a:spcBef>
                <a:spcPts val="0"/>
              </a:spcBef>
              <a:spcAft>
                <a:spcPts val="0"/>
              </a:spcAft>
              <a:buFont typeface="+mj-lt"/>
              <a:buAutoNum type="arabicPeriod" startAt="2"/>
            </a:pPr>
            <a:r>
              <a:rPr kumimoji="0" lang="zh-TW" altLang="en-US" sz="2400" b="1" dirty="0">
                <a:solidFill>
                  <a:srgbClr val="666666"/>
                </a:solidFill>
                <a:latin typeface="微軟正黑體" panose="020B0604030504040204" pitchFamily="34" charset="-120"/>
                <a:ea typeface="微軟正黑體" panose="020B0604030504040204" pitchFamily="34" charset="-120"/>
              </a:rPr>
              <a:t>自動編譯、</a:t>
            </a:r>
            <a:r>
              <a:rPr kumimoji="0" lang="zh-TW" altLang="en-US" sz="2800" b="1" dirty="0">
                <a:solidFill>
                  <a:prstClr val="black"/>
                </a:solidFill>
                <a:latin typeface="微軟正黑體" panose="020B0604030504040204" pitchFamily="34" charset="-120"/>
                <a:ea typeface="微軟正黑體" panose="020B0604030504040204" pitchFamily="34" charset="-120"/>
              </a:rPr>
              <a:t>測試</a:t>
            </a:r>
            <a:r>
              <a:rPr kumimoji="0" lang="zh-TW" altLang="en-US" sz="2400" b="1" dirty="0">
                <a:solidFill>
                  <a:srgbClr val="666666"/>
                </a:solidFill>
                <a:latin typeface="微軟正黑體" panose="020B0604030504040204" pitchFamily="34" charset="-120"/>
                <a:ea typeface="微軟正黑體" panose="020B0604030504040204" pitchFamily="34" charset="-120"/>
              </a:rPr>
              <a:t>、產生檢測報告</a:t>
            </a:r>
            <a:endParaRPr kumimoji="0" lang="en-US" altLang="zh-TW" sz="2400" b="1" dirty="0">
              <a:solidFill>
                <a:srgbClr val="666666"/>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4949244" y="3363754"/>
            <a:ext cx="3511067" cy="1261884"/>
          </a:xfrm>
          <a:prstGeom prst="rect">
            <a:avLst/>
          </a:prstGeom>
        </p:spPr>
        <p:txBody>
          <a:bodyPr wrap="square">
            <a:spAutoFit/>
          </a:bodyPr>
          <a:lstStyle/>
          <a:p>
            <a:pPr marL="361950" indent="-361950" fontAlgn="auto">
              <a:spcBef>
                <a:spcPts val="0"/>
              </a:spcBef>
              <a:spcAft>
                <a:spcPts val="0"/>
              </a:spcAft>
              <a:buFont typeface="+mj-lt"/>
              <a:buAutoNum type="arabicPeriod" startAt="3"/>
            </a:pPr>
            <a:r>
              <a:rPr kumimoji="0" lang="zh-TW" altLang="en-US" sz="2400" b="1" dirty="0" smtClean="0">
                <a:solidFill>
                  <a:srgbClr val="666666"/>
                </a:solidFill>
                <a:latin typeface="微軟正黑體" panose="020B0604030504040204" pitchFamily="34" charset="-120"/>
                <a:ea typeface="微軟正黑體" panose="020B0604030504040204" pitchFamily="34" charset="-120"/>
              </a:rPr>
              <a:t>依內部</a:t>
            </a:r>
            <a:r>
              <a:rPr kumimoji="0" lang="zh-TW" altLang="en-US" sz="2800" b="1" dirty="0" smtClean="0">
                <a:solidFill>
                  <a:prstClr val="black"/>
                </a:solidFill>
                <a:latin typeface="微軟正黑體" panose="020B0604030504040204" pitchFamily="34" charset="-120"/>
                <a:ea typeface="微軟正黑體" panose="020B0604030504040204" pitchFamily="34" charset="-120"/>
              </a:rPr>
              <a:t>流程</a:t>
            </a:r>
            <a:r>
              <a:rPr kumimoji="0" lang="zh-TW" altLang="en-US" sz="2800" b="1" dirty="0">
                <a:solidFill>
                  <a:prstClr val="black"/>
                </a:solidFill>
                <a:latin typeface="微軟正黑體" panose="020B0604030504040204" pitchFamily="34" charset="-120"/>
                <a:ea typeface="微軟正黑體" panose="020B0604030504040204" pitchFamily="34" charset="-120"/>
              </a:rPr>
              <a:t>規範</a:t>
            </a:r>
            <a:r>
              <a:rPr kumimoji="0" lang="zh-TW" altLang="en-US" sz="2400" b="1" dirty="0">
                <a:solidFill>
                  <a:srgbClr val="666666"/>
                </a:solidFill>
                <a:latin typeface="微軟正黑體" panose="020B0604030504040204" pitchFamily="34" charset="-120"/>
                <a:ea typeface="微軟正黑體" panose="020B0604030504040204" pitchFamily="34" charset="-120"/>
              </a:rPr>
              <a:t>自動進行</a:t>
            </a:r>
            <a:r>
              <a:rPr kumimoji="0" lang="zh-TW" altLang="en-US" sz="2400" b="1" dirty="0" smtClean="0">
                <a:solidFill>
                  <a:srgbClr val="666666"/>
                </a:solidFill>
                <a:latin typeface="微軟正黑體" panose="020B0604030504040204" pitchFamily="34" charset="-120"/>
                <a:ea typeface="微軟正黑體" panose="020B0604030504040204" pitchFamily="34" charset="-120"/>
              </a:rPr>
              <a:t>上述相關工作及最終部署</a:t>
            </a:r>
            <a:endParaRPr kumimoji="0" lang="en-US" altLang="zh-TW" sz="2400" b="1" dirty="0">
              <a:solidFill>
                <a:srgbClr val="6666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60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5</a:t>
            </a:fld>
            <a:endParaRPr lang="zh-TW" altLang="en-US" sz="1200" b="0" dirty="0" smtClean="0">
              <a:solidFill>
                <a:schemeClr val="bg1"/>
              </a:solidFill>
            </a:endParaRPr>
          </a:p>
        </p:txBody>
      </p:sp>
      <p:sp>
        <p:nvSpPr>
          <p:cNvPr id="13315" name="內容版面配置區 2"/>
          <p:cNvSpPr>
            <a:spLocks noGrp="1"/>
          </p:cNvSpPr>
          <p:nvPr>
            <p:ph idx="4294967295"/>
          </p:nvPr>
        </p:nvSpPr>
        <p:spPr>
          <a:xfrm>
            <a:off x="0" y="731738"/>
            <a:ext cx="9144000" cy="5289550"/>
          </a:xfrm>
        </p:spPr>
        <p:txBody>
          <a:bodyPr>
            <a:normAutofit/>
          </a:bodyPr>
          <a:lstStyle/>
          <a:p>
            <a:pPr marL="0" indent="0" algn="ctr" eaLnBrk="1" hangingPunct="1">
              <a:buNone/>
              <a:defRPr/>
            </a:pPr>
            <a:r>
              <a:rPr lang="zh-TW" altLang="en-US" dirty="0" smtClean="0">
                <a:solidFill>
                  <a:srgbClr val="C00000"/>
                </a:solidFill>
                <a:latin typeface="+mn-ea"/>
                <a:cs typeface="Arial Unicode MS" pitchFamily="34" charset="-120"/>
              </a:rPr>
              <a:t>善</a:t>
            </a:r>
            <a:r>
              <a:rPr lang="zh-TW" altLang="en-US" dirty="0">
                <a:solidFill>
                  <a:srgbClr val="C00000"/>
                </a:solidFill>
                <a:latin typeface="+mn-ea"/>
                <a:cs typeface="Arial Unicode MS" pitchFamily="34" charset="-120"/>
              </a:rPr>
              <a:t>用時機、</a:t>
            </a:r>
            <a:r>
              <a:rPr lang="zh-TW" altLang="en-US" dirty="0" smtClean="0">
                <a:solidFill>
                  <a:srgbClr val="C00000"/>
                </a:solidFill>
                <a:latin typeface="+mn-ea"/>
                <a:cs typeface="Arial Unicode MS" pitchFamily="34" charset="-120"/>
              </a:rPr>
              <a:t>洞見</a:t>
            </a:r>
            <a:endParaRPr lang="en-US" altLang="zh-TW" dirty="0" smtClean="0">
              <a:solidFill>
                <a:srgbClr val="C00000"/>
              </a:solidFill>
              <a:latin typeface="+mn-ea"/>
              <a:cs typeface="Arial Unicode MS" pitchFamily="34" charset="-120"/>
            </a:endParaRPr>
          </a:p>
          <a:p>
            <a:pPr marL="0" indent="0" algn="ctr" eaLnBrk="1" hangingPunct="1">
              <a:buNone/>
              <a:defRPr/>
            </a:pPr>
            <a:r>
              <a:rPr lang="zh-TW" altLang="en-US" dirty="0" smtClean="0">
                <a:solidFill>
                  <a:srgbClr val="C00000"/>
                </a:solidFill>
                <a:latin typeface="+mn-ea"/>
                <a:cs typeface="Arial Unicode MS" pitchFamily="34" charset="-120"/>
              </a:rPr>
              <a:t>有所</a:t>
            </a:r>
            <a:r>
              <a:rPr lang="zh-TW" altLang="en-US" dirty="0">
                <a:solidFill>
                  <a:srgbClr val="C00000"/>
                </a:solidFill>
                <a:latin typeface="+mn-ea"/>
                <a:cs typeface="Arial Unicode MS" pitchFamily="34" charset="-120"/>
              </a:rPr>
              <a:t>不足是</a:t>
            </a:r>
            <a:r>
              <a:rPr lang="zh-TW" altLang="en-US" dirty="0" smtClean="0">
                <a:solidFill>
                  <a:srgbClr val="C00000"/>
                </a:solidFill>
                <a:latin typeface="+mn-ea"/>
                <a:cs typeface="Arial Unicode MS" pitchFamily="34" charset="-120"/>
              </a:rPr>
              <a:t>好事</a:t>
            </a:r>
            <a:endParaRPr lang="en-US" altLang="zh-TW" b="0" dirty="0" smtClean="0">
              <a:solidFill>
                <a:srgbClr val="C00000"/>
              </a:solidFill>
              <a:latin typeface="+mn-ea"/>
              <a:cs typeface="Arial" panose="020B0604020202020204" pitchFamily="34" charset="0"/>
            </a:endParaRPr>
          </a:p>
          <a:p>
            <a:pPr marL="0" indent="0" algn="ctr" eaLnBrk="1" hangingPunct="1">
              <a:buNone/>
              <a:defRPr/>
            </a:pPr>
            <a:endParaRPr lang="en-US" altLang="zh-TW" sz="2000" dirty="0" smtClean="0">
              <a:solidFill>
                <a:srgbClr val="C00000"/>
              </a:solidFill>
              <a:latin typeface="+mn-ea"/>
              <a:cs typeface="Arial" panose="020B0604020202020204" pitchFamily="34" charset="0"/>
            </a:endParaRPr>
          </a:p>
          <a:p>
            <a:pPr marL="0" indent="0" algn="ctr" eaLnBrk="1" hangingPunct="1">
              <a:buNone/>
              <a:defRPr/>
            </a:pPr>
            <a:r>
              <a:rPr lang="zh-TW" altLang="en-US" dirty="0" smtClean="0">
                <a:solidFill>
                  <a:srgbClr val="144C90"/>
                </a:solidFill>
                <a:latin typeface="+mn-ea"/>
                <a:cs typeface="Arial" panose="020B0604020202020204" pitchFamily="34" charset="0"/>
              </a:rPr>
              <a:t>建構一個平台</a:t>
            </a:r>
            <a:endParaRPr lang="en-US" altLang="zh-TW" dirty="0" smtClean="0">
              <a:solidFill>
                <a:srgbClr val="144C90"/>
              </a:solidFill>
              <a:latin typeface="+mn-ea"/>
              <a:cs typeface="Arial" panose="020B0604020202020204" pitchFamily="34" charset="0"/>
            </a:endParaRPr>
          </a:p>
          <a:p>
            <a:pPr marL="0" indent="0" algn="ctr" eaLnBrk="1" hangingPunct="1">
              <a:buNone/>
              <a:defRPr/>
            </a:pPr>
            <a:r>
              <a:rPr lang="zh-TW" altLang="en-US" dirty="0">
                <a:solidFill>
                  <a:srgbClr val="144C90"/>
                </a:solidFill>
                <a:latin typeface="+mn-ea"/>
                <a:cs typeface="Arial" panose="020B0604020202020204" pitchFamily="34" charset="0"/>
              </a:rPr>
              <a:t>媒合並促進生產者和消費者的互動</a:t>
            </a:r>
            <a:endParaRPr lang="en-US" altLang="zh-TW" dirty="0">
              <a:solidFill>
                <a:srgbClr val="144C90"/>
              </a:solidFill>
              <a:latin typeface="+mn-ea"/>
              <a:cs typeface="Arial" panose="020B0604020202020204" pitchFamily="34" charset="0"/>
            </a:endParaRPr>
          </a:p>
          <a:p>
            <a:pPr marL="0" indent="0" algn="ctr" eaLnBrk="1" hangingPunct="1">
              <a:buNone/>
              <a:defRPr/>
            </a:pPr>
            <a:r>
              <a:rPr lang="zh-TW" altLang="en-US" dirty="0" smtClean="0">
                <a:solidFill>
                  <a:srgbClr val="144C90"/>
                </a:solidFill>
                <a:latin typeface="+mn-ea"/>
                <a:cs typeface="Arial" panose="020B0604020202020204" pitchFamily="34" charset="0"/>
              </a:rPr>
              <a:t>交易的種類很多元</a:t>
            </a:r>
            <a:endParaRPr lang="en-US" altLang="zh-TW" dirty="0" smtClean="0">
              <a:solidFill>
                <a:srgbClr val="144C90"/>
              </a:solidFill>
              <a:latin typeface="+mn-ea"/>
              <a:cs typeface="Arial" panose="020B0604020202020204" pitchFamily="34" charset="0"/>
            </a:endParaRPr>
          </a:p>
          <a:p>
            <a:pPr marL="0" indent="0" algn="ctr" eaLnBrk="1" hangingPunct="1">
              <a:buNone/>
              <a:defRPr/>
            </a:pPr>
            <a:r>
              <a:rPr lang="zh-TW" altLang="en-US" dirty="0" smtClean="0">
                <a:solidFill>
                  <a:srgbClr val="144C90"/>
                </a:solidFill>
                <a:latin typeface="+mn-ea"/>
                <a:cs typeface="Arial Unicode MS" pitchFamily="34" charset="-120"/>
              </a:rPr>
              <a:t>大家</a:t>
            </a:r>
            <a:r>
              <a:rPr lang="zh-TW" altLang="en-US" dirty="0">
                <a:solidFill>
                  <a:srgbClr val="144C90"/>
                </a:solidFill>
                <a:latin typeface="+mn-ea"/>
                <a:cs typeface="Arial Unicode MS" pitchFamily="34" charset="-120"/>
              </a:rPr>
              <a:t>共同創造</a:t>
            </a:r>
            <a:r>
              <a:rPr lang="zh-TW" altLang="en-US" dirty="0" smtClean="0">
                <a:solidFill>
                  <a:srgbClr val="144C90"/>
                </a:solidFill>
                <a:latin typeface="+mn-ea"/>
                <a:cs typeface="Arial Unicode MS" pitchFamily="34" charset="-120"/>
              </a:rPr>
              <a:t>價值</a:t>
            </a:r>
            <a:r>
              <a:rPr lang="zh-TW" altLang="en-US" dirty="0">
                <a:solidFill>
                  <a:srgbClr val="144C90"/>
                </a:solidFill>
                <a:latin typeface="+mn-ea"/>
                <a:cs typeface="Arial Unicode MS" pitchFamily="34" charset="-120"/>
              </a:rPr>
              <a:t> </a:t>
            </a:r>
            <a:r>
              <a:rPr lang="zh-TW" altLang="en-US" dirty="0" smtClean="0">
                <a:solidFill>
                  <a:srgbClr val="144C90"/>
                </a:solidFill>
                <a:latin typeface="+mn-ea"/>
                <a:cs typeface="Arial Unicode MS" pitchFamily="34" charset="-120"/>
              </a:rPr>
              <a:t>機會 與 速度</a:t>
            </a:r>
            <a:endParaRPr lang="en-US" altLang="zh-TW" dirty="0" smtClean="0">
              <a:solidFill>
                <a:srgbClr val="144C90"/>
              </a:solidFill>
              <a:latin typeface="+mn-ea"/>
              <a:cs typeface="Arial Unicode MS" pitchFamily="34" charset="-120"/>
            </a:endParaRPr>
          </a:p>
          <a:p>
            <a:pPr marL="0" indent="0" algn="ctr" eaLnBrk="1" hangingPunct="1">
              <a:buNone/>
              <a:defRPr/>
            </a:pPr>
            <a:r>
              <a:rPr lang="en-US" altLang="zh-TW" sz="3400" dirty="0" smtClean="0">
                <a:solidFill>
                  <a:srgbClr val="144C90"/>
                </a:solidFill>
                <a:latin typeface="+mn-ea"/>
                <a:cs typeface="Arial Unicode MS" pitchFamily="34" charset="-120"/>
              </a:rPr>
              <a:t>Cloud </a:t>
            </a:r>
            <a:r>
              <a:rPr lang="zh-TW" altLang="en-US" sz="3400" dirty="0" smtClean="0">
                <a:solidFill>
                  <a:srgbClr val="144C90"/>
                </a:solidFill>
                <a:latin typeface="+mn-ea"/>
                <a:cs typeface="Arial Unicode MS" pitchFamily="34" charset="-120"/>
              </a:rPr>
              <a:t>、</a:t>
            </a:r>
            <a:r>
              <a:rPr lang="en-US" altLang="zh-TW" sz="3400" dirty="0" smtClean="0">
                <a:solidFill>
                  <a:srgbClr val="144C90"/>
                </a:solidFill>
                <a:latin typeface="+mn-ea"/>
                <a:cs typeface="Arial Unicode MS" pitchFamily="34" charset="-120"/>
              </a:rPr>
              <a:t>Platform</a:t>
            </a:r>
            <a:r>
              <a:rPr lang="zh-TW" altLang="en-US" sz="3400" dirty="0" smtClean="0">
                <a:solidFill>
                  <a:srgbClr val="144C90"/>
                </a:solidFill>
                <a:latin typeface="+mn-ea"/>
                <a:cs typeface="Arial Unicode MS" pitchFamily="34" charset="-120"/>
              </a:rPr>
              <a:t>、</a:t>
            </a:r>
            <a:r>
              <a:rPr lang="en-US" altLang="zh-TW" sz="3400" dirty="0" smtClean="0">
                <a:solidFill>
                  <a:srgbClr val="144C90"/>
                </a:solidFill>
                <a:latin typeface="+mn-ea"/>
                <a:cs typeface="Arial Unicode MS" pitchFamily="34" charset="-120"/>
              </a:rPr>
              <a:t>Mobile</a:t>
            </a:r>
            <a:r>
              <a:rPr lang="zh-TW" altLang="en-US" sz="3400" dirty="0" smtClean="0">
                <a:solidFill>
                  <a:srgbClr val="144C90"/>
                </a:solidFill>
                <a:latin typeface="+mn-ea"/>
                <a:cs typeface="Arial Unicode MS" pitchFamily="34" charset="-120"/>
              </a:rPr>
              <a:t> 、</a:t>
            </a:r>
            <a:r>
              <a:rPr lang="en-US" altLang="zh-TW" sz="3400" dirty="0" smtClean="0">
                <a:solidFill>
                  <a:srgbClr val="144C90"/>
                </a:solidFill>
                <a:latin typeface="+mn-ea"/>
                <a:cs typeface="Arial Unicode MS" pitchFamily="34" charset="-120"/>
              </a:rPr>
              <a:t>Social</a:t>
            </a:r>
            <a:r>
              <a:rPr lang="zh-TW" altLang="en-US" sz="3400" dirty="0" smtClean="0">
                <a:solidFill>
                  <a:srgbClr val="144C90"/>
                </a:solidFill>
                <a:latin typeface="+mn-ea"/>
                <a:cs typeface="Arial Unicode MS" pitchFamily="34" charset="-120"/>
              </a:rPr>
              <a:t> 、分析</a:t>
            </a:r>
            <a:endParaRPr lang="en-US" altLang="zh-TW" sz="3400" dirty="0">
              <a:solidFill>
                <a:srgbClr val="144C90"/>
              </a:solidFill>
              <a:latin typeface="+mn-ea"/>
              <a:cs typeface="Arial Unicode MS" pitchFamily="34" charset="-120"/>
            </a:endParaRPr>
          </a:p>
          <a:p>
            <a:pPr marL="0" indent="0" algn="ctr" eaLnBrk="1" hangingPunct="1">
              <a:buNone/>
              <a:defRPr/>
            </a:pPr>
            <a:endParaRPr lang="zh-TW" altLang="en-US" b="0" dirty="0" smtClean="0">
              <a:latin typeface="Arial" panose="020B0604020202020204" pitchFamily="34" charset="0"/>
              <a:ea typeface="Arial Unicode MS" panose="020B0604020202020204" pitchFamily="34" charset="-120"/>
              <a:cs typeface="Arial" panose="020B0604020202020204" pitchFamily="34" charset="0"/>
            </a:endParaRPr>
          </a:p>
        </p:txBody>
      </p:sp>
      <p:sp>
        <p:nvSpPr>
          <p:cNvPr id="8196" name="標題 3"/>
          <p:cNvSpPr>
            <a:spLocks noGrp="1"/>
          </p:cNvSpPr>
          <p:nvPr>
            <p:ph type="title" idx="4294967295"/>
          </p:nvPr>
        </p:nvSpPr>
        <p:spPr>
          <a:xfrm>
            <a:off x="0" y="0"/>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a:latin typeface="+mj-ea"/>
                <a:cs typeface="Arial Unicode MS" pitchFamily="34" charset="-120"/>
              </a:rPr>
              <a:t>故事的</a:t>
            </a:r>
            <a:r>
              <a:rPr lang="zh-TW" altLang="en-US" dirty="0" smtClean="0">
                <a:latin typeface="+mj-ea"/>
                <a:cs typeface="Arial Unicode MS" pitchFamily="34" charset="-120"/>
              </a:rPr>
              <a:t>啟發</a:t>
            </a:r>
            <a:endParaRPr lang="zh-TW" altLang="en-US" dirty="0">
              <a:latin typeface="+mj-ea"/>
              <a:cs typeface="Arial Unicode MS" pitchFamily="34" charset="-120"/>
            </a:endParaRPr>
          </a:p>
        </p:txBody>
      </p:sp>
      <p:sp>
        <p:nvSpPr>
          <p:cNvPr id="2" name="矩形 1"/>
          <p:cNvSpPr/>
          <p:nvPr/>
        </p:nvSpPr>
        <p:spPr>
          <a:xfrm>
            <a:off x="0" y="5805264"/>
            <a:ext cx="91440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rPr>
              <a:t>用技術把人、組織和資源連結起來</a:t>
            </a:r>
            <a:endParaRPr lang="zh-TW" altLang="en-US" sz="2400" b="1" dirty="0">
              <a:solidFill>
                <a:schemeClr val="bg1"/>
              </a:solidFill>
            </a:endParaRPr>
          </a:p>
        </p:txBody>
      </p:sp>
    </p:spTree>
    <p:extLst>
      <p:ext uri="{BB962C8B-B14F-4D97-AF65-F5344CB8AC3E}">
        <p14:creationId xmlns:p14="http://schemas.microsoft.com/office/powerpoint/2010/main" val="4237258672"/>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008" y="836712"/>
            <a:ext cx="5090345" cy="2751385"/>
          </a:xfrm>
          <a:prstGeom prst="rect">
            <a:avLst/>
          </a:prstGeom>
          <a:effectLst>
            <a:outerShdw blurRad="63500" sx="102000" sy="102000" algn="ctr" rotWithShape="0">
              <a:prstClr val="black">
                <a:alpha val="40000"/>
              </a:prstClr>
            </a:outerShdw>
          </a:effectLst>
        </p:spPr>
      </p:pic>
      <p:sp>
        <p:nvSpPr>
          <p:cNvPr id="2" name="標題 1"/>
          <p:cNvSpPr>
            <a:spLocks noGrp="1"/>
          </p:cNvSpPr>
          <p:nvPr>
            <p:ph type="title"/>
          </p:nvPr>
        </p:nvSpPr>
        <p:spPr>
          <a:xfrm>
            <a:off x="72008" y="-128537"/>
            <a:ext cx="9144000" cy="836613"/>
          </a:xfrm>
        </p:spPr>
        <p:txBody>
          <a:bodyPr/>
          <a:lstStyle/>
          <a:p>
            <a:r>
              <a:rPr lang="en-US" altLang="zh-TW" sz="3200" dirty="0" smtClean="0"/>
              <a:t>CIA (Change Impact Analyzer) - </a:t>
            </a:r>
            <a:r>
              <a:rPr lang="zh-TW" altLang="en-US" sz="3200" dirty="0" smtClean="0"/>
              <a:t>相依</a:t>
            </a:r>
            <a:r>
              <a:rPr lang="zh-TW" altLang="en-US" sz="3200" dirty="0"/>
              <a:t>性分析</a:t>
            </a:r>
          </a:p>
        </p:txBody>
      </p:sp>
      <p:sp>
        <p:nvSpPr>
          <p:cNvPr id="4" name="投影片編號版面配置區 3"/>
          <p:cNvSpPr>
            <a:spLocks noGrp="1"/>
          </p:cNvSpPr>
          <p:nvPr>
            <p:ph type="sldNum" sz="quarter" idx="10"/>
          </p:nvPr>
        </p:nvSpPr>
        <p:spPr>
          <a:xfrm>
            <a:off x="7003455" y="6375425"/>
            <a:ext cx="2133600" cy="365125"/>
          </a:xfrm>
        </p:spPr>
        <p:txBody>
          <a:bodyPr/>
          <a:lstStyle/>
          <a:p>
            <a:pPr>
              <a:defRPr/>
            </a:pPr>
            <a:fld id="{C0C20E6D-3551-4170-BC3C-46E54CC3AB78}" type="slidenum">
              <a:rPr lang="zh-TW" altLang="en-US" smtClean="0">
                <a:solidFill>
                  <a:prstClr val="white"/>
                </a:solidFill>
              </a:rPr>
              <a:pPr>
                <a:defRPr/>
              </a:pPr>
              <a:t>50</a:t>
            </a:fld>
            <a:endParaRPr lang="zh-TW" altLang="en-US">
              <a:solidFill>
                <a:prstClr val="white"/>
              </a:solidFill>
            </a:endParaRPr>
          </a:p>
        </p:txBody>
      </p:sp>
      <p:pic>
        <p:nvPicPr>
          <p:cNvPr id="7" name="圖片 6"/>
          <p:cNvPicPr>
            <a:picLocks noChangeAspect="1"/>
          </p:cNvPicPr>
          <p:nvPr/>
        </p:nvPicPr>
        <p:blipFill>
          <a:blip r:embed="rId3"/>
          <a:stretch>
            <a:fillRect/>
          </a:stretch>
        </p:blipFill>
        <p:spPr>
          <a:xfrm>
            <a:off x="208509" y="1009455"/>
            <a:ext cx="4295775" cy="1514475"/>
          </a:xfrm>
          <a:prstGeom prst="rect">
            <a:avLst/>
          </a:prstGeom>
        </p:spPr>
      </p:pic>
      <p:pic>
        <p:nvPicPr>
          <p:cNvPr id="9" name="圖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7743" y="3661155"/>
            <a:ext cx="3140199" cy="2465107"/>
          </a:xfrm>
          <a:prstGeom prst="rect">
            <a:avLst/>
          </a:prstGeom>
          <a:effectLst>
            <a:outerShdw blurRad="63500" sx="102000" sy="102000" algn="ctr" rotWithShape="0">
              <a:prstClr val="black">
                <a:alpha val="40000"/>
              </a:prstClr>
            </a:outerShdw>
          </a:effectLst>
        </p:spPr>
      </p:pic>
      <p:pic>
        <p:nvPicPr>
          <p:cNvPr id="3" name="圖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783" y="2558082"/>
            <a:ext cx="4252913" cy="3662363"/>
          </a:xfrm>
          <a:prstGeom prst="rect">
            <a:avLst/>
          </a:prstGeom>
          <a:effectLst>
            <a:outerShdw blurRad="63500" sx="102000" sy="102000" algn="ctr" rotWithShape="0">
              <a:prstClr val="black">
                <a:alpha val="40000"/>
              </a:prstClr>
            </a:outerShdw>
          </a:effectLst>
        </p:spPr>
      </p:pic>
      <p:sp>
        <p:nvSpPr>
          <p:cNvPr id="5" name="矩形 4"/>
          <p:cNvSpPr/>
          <p:nvPr/>
        </p:nvSpPr>
        <p:spPr>
          <a:xfrm>
            <a:off x="5047743" y="3294509"/>
            <a:ext cx="468661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8" name="肘形接點 7"/>
          <p:cNvCxnSpPr>
            <a:endCxn id="9" idx="3"/>
          </p:cNvCxnSpPr>
          <p:nvPr/>
        </p:nvCxnSpPr>
        <p:spPr>
          <a:xfrm rot="5400000">
            <a:off x="7688950" y="3937517"/>
            <a:ext cx="1455184" cy="45720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V="1">
            <a:off x="5481639" y="4013541"/>
            <a:ext cx="2563639" cy="135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14" name="肘形接點 13"/>
          <p:cNvCxnSpPr>
            <a:endCxn id="3" idx="3"/>
          </p:cNvCxnSpPr>
          <p:nvPr/>
        </p:nvCxnSpPr>
        <p:spPr>
          <a:xfrm rot="10800000" flipV="1">
            <a:off x="4525697" y="4092252"/>
            <a:ext cx="955943" cy="297012"/>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圓角矩形圖說文字 17"/>
          <p:cNvSpPr/>
          <p:nvPr/>
        </p:nvSpPr>
        <p:spPr>
          <a:xfrm>
            <a:off x="1720677" y="4092252"/>
            <a:ext cx="2219895" cy="1164843"/>
          </a:xfrm>
          <a:prstGeom prst="wedgeRoundRectCallout">
            <a:avLst>
              <a:gd name="adj1" fmla="val -31019"/>
              <a:gd name="adj2" fmla="val 6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prstClr val="white"/>
                </a:solidFill>
              </a:rPr>
              <a:t>封裝的寫法呼叫</a:t>
            </a:r>
            <a:r>
              <a:rPr lang="en-US" altLang="zh-TW" dirty="0">
                <a:solidFill>
                  <a:prstClr val="white"/>
                </a:solidFill>
              </a:rPr>
              <a:t> stored procedure</a:t>
            </a:r>
          </a:p>
        </p:txBody>
      </p:sp>
      <p:sp>
        <p:nvSpPr>
          <p:cNvPr id="19" name="矩形 18"/>
          <p:cNvSpPr/>
          <p:nvPr/>
        </p:nvSpPr>
        <p:spPr>
          <a:xfrm flipV="1">
            <a:off x="390197" y="5435874"/>
            <a:ext cx="3346704" cy="7815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0" name="圓角矩形 19"/>
          <p:cNvSpPr/>
          <p:nvPr/>
        </p:nvSpPr>
        <p:spPr>
          <a:xfrm>
            <a:off x="1135088" y="1259235"/>
            <a:ext cx="14401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21" name="肘形接點 20"/>
          <p:cNvCxnSpPr>
            <a:stCxn id="20" idx="3"/>
            <a:endCxn id="10" idx="1"/>
          </p:cNvCxnSpPr>
          <p:nvPr/>
        </p:nvCxnSpPr>
        <p:spPr>
          <a:xfrm>
            <a:off x="1279104" y="1331243"/>
            <a:ext cx="3364904" cy="881162"/>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853980" y="920371"/>
            <a:ext cx="827137" cy="369332"/>
          </a:xfrm>
          <a:prstGeom prst="rect">
            <a:avLst/>
          </a:prstGeom>
          <a:noFill/>
        </p:spPr>
        <p:txBody>
          <a:bodyPr wrap="square" rtlCol="0">
            <a:spAutoFit/>
          </a:bodyPr>
          <a:lstStyle/>
          <a:p>
            <a:r>
              <a:rPr lang="en-US" altLang="zh-TW" dirty="0" err="1">
                <a:ln w="0"/>
                <a:solidFill>
                  <a:srgbClr val="4F81BD"/>
                </a:solidFill>
                <a:effectLst>
                  <a:outerShdw blurRad="38100" dist="25400" dir="5400000" algn="ctr" rotWithShape="0">
                    <a:srgbClr val="6E747A">
                      <a:alpha val="43000"/>
                    </a:srgbClr>
                  </a:outerShdw>
                </a:effectLst>
              </a:rPr>
              <a:t>aspx</a:t>
            </a:r>
            <a:endParaRPr lang="zh-TW" altLang="en-US" dirty="0">
              <a:ln w="0"/>
              <a:solidFill>
                <a:srgbClr val="4F81BD"/>
              </a:solidFill>
              <a:effectLst>
                <a:outerShdw blurRad="38100" dist="25400" dir="5400000" algn="ctr" rotWithShape="0">
                  <a:srgbClr val="6E747A">
                    <a:alpha val="43000"/>
                  </a:srgbClr>
                </a:outerShdw>
              </a:effectLst>
            </a:endParaRPr>
          </a:p>
        </p:txBody>
      </p:sp>
      <p:sp>
        <p:nvSpPr>
          <p:cNvPr id="26" name="文字方塊 25"/>
          <p:cNvSpPr txBox="1"/>
          <p:nvPr/>
        </p:nvSpPr>
        <p:spPr>
          <a:xfrm>
            <a:off x="7917131" y="3661155"/>
            <a:ext cx="827137" cy="369332"/>
          </a:xfrm>
          <a:prstGeom prst="rect">
            <a:avLst/>
          </a:prstGeom>
          <a:noFill/>
        </p:spPr>
        <p:txBody>
          <a:bodyPr wrap="square" rtlCol="0">
            <a:spAutoFit/>
          </a:bodyPr>
          <a:lstStyle/>
          <a:p>
            <a:r>
              <a:rPr lang="en-US" altLang="zh-TW" dirty="0" err="1">
                <a:ln w="0"/>
                <a:solidFill>
                  <a:srgbClr val="4F81BD"/>
                </a:solidFill>
                <a:effectLst>
                  <a:outerShdw blurRad="38100" dist="25400" dir="5400000" algn="ctr" rotWithShape="0">
                    <a:srgbClr val="6E747A">
                      <a:alpha val="43000"/>
                    </a:srgbClr>
                  </a:outerShdw>
                </a:effectLst>
              </a:rPr>
              <a:t>js</a:t>
            </a:r>
            <a:endParaRPr lang="zh-TW" altLang="en-US" dirty="0">
              <a:ln w="0"/>
              <a:solidFill>
                <a:srgbClr val="4F81BD"/>
              </a:solidFill>
              <a:effectLst>
                <a:outerShdw blurRad="38100" dist="25400" dir="5400000" algn="ctr" rotWithShape="0">
                  <a:srgbClr val="6E747A">
                    <a:alpha val="43000"/>
                  </a:srgbClr>
                </a:outerShdw>
              </a:effectLst>
            </a:endParaRPr>
          </a:p>
        </p:txBody>
      </p:sp>
      <p:sp>
        <p:nvSpPr>
          <p:cNvPr id="27" name="文字方塊 26"/>
          <p:cNvSpPr txBox="1"/>
          <p:nvPr/>
        </p:nvSpPr>
        <p:spPr>
          <a:xfrm>
            <a:off x="3491880" y="2518043"/>
            <a:ext cx="1115546" cy="369332"/>
          </a:xfrm>
          <a:prstGeom prst="rect">
            <a:avLst/>
          </a:prstGeom>
          <a:noFill/>
        </p:spPr>
        <p:txBody>
          <a:bodyPr wrap="square" rtlCol="0">
            <a:spAutoFit/>
          </a:bodyPr>
          <a:lstStyle/>
          <a:p>
            <a:r>
              <a:rPr lang="en-US" altLang="zh-TW" dirty="0">
                <a:ln w="0"/>
                <a:solidFill>
                  <a:srgbClr val="4F81BD"/>
                </a:solidFill>
                <a:effectLst>
                  <a:outerShdw blurRad="38100" dist="25400" dir="5400000" algn="ctr" rotWithShape="0">
                    <a:srgbClr val="6E747A">
                      <a:alpha val="43000"/>
                    </a:srgbClr>
                  </a:outerShdw>
                </a:effectLst>
              </a:rPr>
              <a:t>WS </a:t>
            </a:r>
            <a:r>
              <a:rPr lang="en-US" altLang="zh-TW" dirty="0" err="1">
                <a:ln w="0"/>
                <a:solidFill>
                  <a:srgbClr val="4F81BD"/>
                </a:solidFill>
                <a:effectLst>
                  <a:outerShdw blurRad="38100" dist="25400" dir="5400000" algn="ctr" rotWithShape="0">
                    <a:srgbClr val="6E747A">
                      <a:alpha val="43000"/>
                    </a:srgbClr>
                  </a:outerShdw>
                </a:effectLst>
              </a:rPr>
              <a:t>Impl</a:t>
            </a:r>
            <a:endParaRPr lang="zh-TW" altLang="en-US" dirty="0">
              <a:ln w="0"/>
              <a:solidFill>
                <a:srgbClr val="4F81BD"/>
              </a:solidFill>
              <a:effectLst>
                <a:outerShdw blurRad="38100" dist="25400" dir="5400000" algn="ctr" rotWithShape="0">
                  <a:srgbClr val="6E747A">
                    <a:alpha val="43000"/>
                  </a:srgbClr>
                </a:outerShdw>
              </a:effectLst>
            </a:endParaRPr>
          </a:p>
        </p:txBody>
      </p:sp>
      <p:sp>
        <p:nvSpPr>
          <p:cNvPr id="22" name="圓角矩形圖說文字 17"/>
          <p:cNvSpPr/>
          <p:nvPr/>
        </p:nvSpPr>
        <p:spPr>
          <a:xfrm>
            <a:off x="6431153" y="1860526"/>
            <a:ext cx="2219895" cy="1164843"/>
          </a:xfrm>
          <a:prstGeom prst="wedgeRoundRectCallout">
            <a:avLst>
              <a:gd name="adj1" fmla="val -31019"/>
              <a:gd name="adj2" fmla="val 6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prstClr val="white"/>
                </a:solidFill>
              </a:rPr>
              <a:t>HTML </a:t>
            </a:r>
            <a:r>
              <a:rPr lang="zh-TW" altLang="en-US" dirty="0">
                <a:solidFill>
                  <a:prstClr val="white"/>
                </a:solidFill>
              </a:rPr>
              <a:t>引用</a:t>
            </a:r>
            <a:r>
              <a:rPr lang="en-US" altLang="zh-TW" dirty="0">
                <a:solidFill>
                  <a:prstClr val="white"/>
                </a:solidFill>
              </a:rPr>
              <a:t> </a:t>
            </a:r>
            <a:r>
              <a:rPr lang="en-US" altLang="zh-TW" dirty="0" err="1">
                <a:solidFill>
                  <a:prstClr val="white"/>
                </a:solidFill>
              </a:rPr>
              <a:t>javascript</a:t>
            </a:r>
            <a:r>
              <a:rPr lang="en-US" altLang="zh-TW" dirty="0">
                <a:solidFill>
                  <a:prstClr val="white"/>
                </a:solidFill>
              </a:rPr>
              <a:t> </a:t>
            </a:r>
            <a:r>
              <a:rPr lang="zh-TW" altLang="en-US" dirty="0">
                <a:solidFill>
                  <a:prstClr val="white"/>
                </a:solidFill>
              </a:rPr>
              <a:t>的相依關聯</a:t>
            </a:r>
          </a:p>
        </p:txBody>
      </p:sp>
      <p:sp>
        <p:nvSpPr>
          <p:cNvPr id="23" name="圓角矩形圖說文字 17"/>
          <p:cNvSpPr/>
          <p:nvPr/>
        </p:nvSpPr>
        <p:spPr>
          <a:xfrm>
            <a:off x="4853980" y="4661802"/>
            <a:ext cx="2219895" cy="1164843"/>
          </a:xfrm>
          <a:prstGeom prst="wedgeRoundRectCallout">
            <a:avLst>
              <a:gd name="adj1" fmla="val 25693"/>
              <a:gd name="adj2" fmla="val -930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prstClr val="white"/>
                </a:solidFill>
              </a:rPr>
              <a:t>動態呼叫 </a:t>
            </a:r>
            <a:r>
              <a:rPr lang="en-US" altLang="zh-TW" dirty="0">
                <a:solidFill>
                  <a:prstClr val="white"/>
                </a:solidFill>
              </a:rPr>
              <a:t>WS </a:t>
            </a:r>
            <a:r>
              <a:rPr lang="zh-TW" altLang="en-US" dirty="0">
                <a:solidFill>
                  <a:prstClr val="white"/>
                </a:solidFill>
              </a:rPr>
              <a:t>相依關聯</a:t>
            </a:r>
          </a:p>
        </p:txBody>
      </p:sp>
      <p:sp>
        <p:nvSpPr>
          <p:cNvPr id="28" name="文字方塊 27"/>
          <p:cNvSpPr txBox="1"/>
          <p:nvPr/>
        </p:nvSpPr>
        <p:spPr>
          <a:xfrm>
            <a:off x="3905747" y="1657579"/>
            <a:ext cx="827137" cy="369332"/>
          </a:xfrm>
          <a:prstGeom prst="rect">
            <a:avLst/>
          </a:prstGeom>
          <a:noFill/>
        </p:spPr>
        <p:txBody>
          <a:bodyPr wrap="square" rtlCol="0">
            <a:spAutoFit/>
          </a:bodyPr>
          <a:lstStyle/>
          <a:p>
            <a:r>
              <a:rPr lang="en-US" altLang="zh-TW" dirty="0" err="1">
                <a:ln w="0"/>
                <a:solidFill>
                  <a:srgbClr val="C00000"/>
                </a:solidFill>
                <a:effectLst>
                  <a:outerShdw blurRad="38100" dist="25400" dir="5400000" algn="ctr" rotWithShape="0">
                    <a:srgbClr val="6E747A">
                      <a:alpha val="43000"/>
                    </a:srgbClr>
                  </a:outerShdw>
                </a:effectLst>
              </a:rPr>
              <a:t>aspx</a:t>
            </a:r>
            <a:endParaRPr lang="zh-TW" altLang="en-US" dirty="0">
              <a:ln w="0"/>
              <a:solidFill>
                <a:srgbClr val="C00000"/>
              </a:solidFill>
              <a:effectLst>
                <a:outerShdw blurRad="38100" dist="25400" dir="5400000" algn="ctr" rotWithShape="0">
                  <a:srgbClr val="6E747A">
                    <a:alpha val="43000"/>
                  </a:srgbClr>
                </a:outerShdw>
              </a:effectLst>
            </a:endParaRPr>
          </a:p>
        </p:txBody>
      </p:sp>
      <p:sp>
        <p:nvSpPr>
          <p:cNvPr id="29" name="文字方塊 28"/>
          <p:cNvSpPr txBox="1"/>
          <p:nvPr/>
        </p:nvSpPr>
        <p:spPr>
          <a:xfrm>
            <a:off x="8370972" y="3989837"/>
            <a:ext cx="477843" cy="369332"/>
          </a:xfrm>
          <a:prstGeom prst="rect">
            <a:avLst/>
          </a:prstGeom>
          <a:noFill/>
        </p:spPr>
        <p:txBody>
          <a:bodyPr wrap="square" rtlCol="0">
            <a:spAutoFit/>
          </a:bodyPr>
          <a:lstStyle/>
          <a:p>
            <a:r>
              <a:rPr lang="en-US" altLang="zh-TW" dirty="0" err="1">
                <a:ln w="0"/>
                <a:solidFill>
                  <a:srgbClr val="C00000"/>
                </a:solidFill>
                <a:effectLst>
                  <a:outerShdw blurRad="38100" dist="25400" dir="5400000" algn="ctr" rotWithShape="0">
                    <a:srgbClr val="6E747A">
                      <a:alpha val="43000"/>
                    </a:srgbClr>
                  </a:outerShdw>
                </a:effectLst>
              </a:rPr>
              <a:t>js</a:t>
            </a:r>
            <a:endParaRPr lang="zh-TW" altLang="en-US" dirty="0">
              <a:ln w="0"/>
              <a:solidFill>
                <a:srgbClr val="C00000"/>
              </a:solidFill>
              <a:effectLst>
                <a:outerShdw blurRad="38100" dist="25400" dir="5400000" algn="ctr" rotWithShape="0">
                  <a:srgbClr val="6E747A">
                    <a:alpha val="43000"/>
                  </a:srgbClr>
                </a:outerShdw>
              </a:effectLst>
            </a:endParaRPr>
          </a:p>
        </p:txBody>
      </p:sp>
      <p:sp>
        <p:nvSpPr>
          <p:cNvPr id="30" name="文字方塊 29"/>
          <p:cNvSpPr txBox="1"/>
          <p:nvPr/>
        </p:nvSpPr>
        <p:spPr>
          <a:xfrm>
            <a:off x="4416845" y="4381383"/>
            <a:ext cx="1115546" cy="307777"/>
          </a:xfrm>
          <a:prstGeom prst="rect">
            <a:avLst/>
          </a:prstGeom>
          <a:noFill/>
        </p:spPr>
        <p:txBody>
          <a:bodyPr wrap="square" rtlCol="0">
            <a:spAutoFit/>
          </a:bodyPr>
          <a:lstStyle/>
          <a:p>
            <a:r>
              <a:rPr lang="en-US" altLang="zh-TW" sz="1400" dirty="0">
                <a:ln w="0"/>
                <a:solidFill>
                  <a:srgbClr val="C00000"/>
                </a:solidFill>
                <a:effectLst>
                  <a:outerShdw blurRad="38100" dist="25400" dir="5400000" algn="ctr" rotWithShape="0">
                    <a:srgbClr val="6E747A">
                      <a:alpha val="43000"/>
                    </a:srgbClr>
                  </a:outerShdw>
                </a:effectLst>
              </a:rPr>
              <a:t>WS </a:t>
            </a:r>
            <a:r>
              <a:rPr lang="en-US" altLang="zh-TW" sz="1400" dirty="0" err="1">
                <a:ln w="0"/>
                <a:solidFill>
                  <a:srgbClr val="C00000"/>
                </a:solidFill>
                <a:effectLst>
                  <a:outerShdw blurRad="38100" dist="25400" dir="5400000" algn="ctr" rotWithShape="0">
                    <a:srgbClr val="6E747A">
                      <a:alpha val="43000"/>
                    </a:srgbClr>
                  </a:outerShdw>
                </a:effectLst>
              </a:rPr>
              <a:t>Impl</a:t>
            </a:r>
            <a:endParaRPr lang="zh-TW" altLang="en-US" sz="1400" dirty="0">
              <a:ln w="0"/>
              <a:solidFill>
                <a:srgbClr val="C00000"/>
              </a:solidFill>
              <a:effectLst>
                <a:outerShdw blurRad="38100" dist="25400" dir="5400000" algn="ctr" rotWithShape="0">
                  <a:srgbClr val="6E747A">
                    <a:alpha val="43000"/>
                  </a:srgbClr>
                </a:outerShdw>
              </a:effectLst>
            </a:endParaRPr>
          </a:p>
        </p:txBody>
      </p:sp>
      <p:sp>
        <p:nvSpPr>
          <p:cNvPr id="31" name="內容版面配置區 11"/>
          <p:cNvSpPr txBox="1">
            <a:spLocks/>
          </p:cNvSpPr>
          <p:nvPr/>
        </p:nvSpPr>
        <p:spPr bwMode="auto">
          <a:xfrm>
            <a:off x="186942" y="437381"/>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C00000"/>
              </a:buClr>
              <a:buSzPct val="50000"/>
              <a:buFont typeface="Wingdings" pitchFamily="2" charset="2"/>
              <a:buChar char="n"/>
              <a:defRPr sz="2800" b="1" kern="1200">
                <a:solidFill>
                  <a:srgbClr val="262626"/>
                </a:solidFill>
                <a:latin typeface="+mn-lt"/>
                <a:ea typeface="+mn-ea"/>
                <a:cs typeface="+mn-cs"/>
              </a:defRPr>
            </a:lvl1pPr>
            <a:lvl2pPr marL="742950" indent="-285750" algn="l" rtl="0" eaLnBrk="0" fontAlgn="base" hangingPunct="0">
              <a:spcBef>
                <a:spcPct val="20000"/>
              </a:spcBef>
              <a:spcAft>
                <a:spcPct val="0"/>
              </a:spcAft>
              <a:buClr>
                <a:srgbClr val="C00000"/>
              </a:buClr>
              <a:buSzPct val="50000"/>
              <a:buFont typeface="Wingdings" pitchFamily="2" charset="2"/>
              <a:buChar char="n"/>
              <a:defRPr sz="2400" b="1" kern="1200">
                <a:solidFill>
                  <a:srgbClr val="262626"/>
                </a:solidFill>
                <a:latin typeface="+mn-lt"/>
                <a:ea typeface="+mn-ea"/>
                <a:cs typeface="+mn-cs"/>
              </a:defRPr>
            </a:lvl2pPr>
            <a:lvl3pPr marL="1143000" indent="-228600" algn="l" rtl="0" eaLnBrk="0" fontAlgn="base" hangingPunct="0">
              <a:spcBef>
                <a:spcPct val="20000"/>
              </a:spcBef>
              <a:spcAft>
                <a:spcPct val="0"/>
              </a:spcAft>
              <a:buClr>
                <a:srgbClr val="C00000"/>
              </a:buClr>
              <a:buSzPct val="50000"/>
              <a:buFont typeface="Wingdings" pitchFamily="2" charset="2"/>
              <a:buChar char="n"/>
              <a:defRPr sz="2000" b="1" kern="1200">
                <a:solidFill>
                  <a:srgbClr val="262626"/>
                </a:solidFill>
                <a:latin typeface="+mn-lt"/>
                <a:ea typeface="+mn-ea"/>
                <a:cs typeface="+mn-cs"/>
              </a:defRPr>
            </a:lvl3pPr>
            <a:lvl4pPr marL="1600200" indent="-228600" algn="l" rtl="0" eaLnBrk="0" fontAlgn="base" hangingPunct="0">
              <a:spcBef>
                <a:spcPct val="20000"/>
              </a:spcBef>
              <a:spcAft>
                <a:spcPct val="0"/>
              </a:spcAft>
              <a:buClr>
                <a:srgbClr val="C00000"/>
              </a:buClr>
              <a:buSzPct val="50000"/>
              <a:buFont typeface="Wingdings" pitchFamily="2" charset="2"/>
              <a:buChar char="n"/>
              <a:defRPr sz="1800" b="1" kern="1200">
                <a:solidFill>
                  <a:srgbClr val="262626"/>
                </a:solidFill>
                <a:latin typeface="+mn-lt"/>
                <a:ea typeface="+mn-ea"/>
                <a:cs typeface="+mn-cs"/>
              </a:defRPr>
            </a:lvl4pPr>
            <a:lvl5pPr marL="2057400" indent="-228600" algn="l" rtl="0" eaLnBrk="0" fontAlgn="base" hangingPunct="0">
              <a:spcBef>
                <a:spcPct val="20000"/>
              </a:spcBef>
              <a:spcAft>
                <a:spcPct val="0"/>
              </a:spcAft>
              <a:buClr>
                <a:srgbClr val="C00000"/>
              </a:buClr>
              <a:buSzPct val="50000"/>
              <a:buFont typeface="Wingdings" pitchFamily="2" charset="2"/>
              <a:buChar char="n"/>
              <a:defRPr sz="1800" b="1"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altLang="zh-TW" sz="2400" dirty="0" err="1" smtClean="0"/>
              <a:t>aspx</a:t>
            </a:r>
            <a:r>
              <a:rPr kumimoji="0" lang="en-US" altLang="zh-TW" sz="2400" dirty="0" smtClean="0"/>
              <a:t>-&gt;</a:t>
            </a:r>
            <a:r>
              <a:rPr kumimoji="0" lang="en-US" altLang="zh-TW" sz="2400" dirty="0" err="1" smtClean="0"/>
              <a:t>js</a:t>
            </a:r>
            <a:r>
              <a:rPr kumimoji="0" lang="en-US" altLang="zh-TW" sz="2400" dirty="0" smtClean="0"/>
              <a:t>-&gt;WS interface-&gt;WS </a:t>
            </a:r>
            <a:r>
              <a:rPr kumimoji="0" lang="en-US" altLang="zh-TW" sz="2400" dirty="0" err="1" smtClean="0"/>
              <a:t>Impl</a:t>
            </a:r>
            <a:r>
              <a:rPr kumimoji="0" lang="en-US" altLang="zh-TW" sz="2400" dirty="0" smtClean="0"/>
              <a:t>-&gt;SP-&gt;Table</a:t>
            </a:r>
            <a:endParaRPr kumimoji="0" lang="zh-TW" altLang="en-US" sz="2400" dirty="0"/>
          </a:p>
        </p:txBody>
      </p:sp>
    </p:spTree>
    <p:extLst>
      <p:ext uri="{BB962C8B-B14F-4D97-AF65-F5344CB8AC3E}">
        <p14:creationId xmlns:p14="http://schemas.microsoft.com/office/powerpoint/2010/main" val="271395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stretch>
            <a:fillRect/>
          </a:stretch>
        </p:blipFill>
        <p:spPr>
          <a:xfrm>
            <a:off x="2272438" y="2003094"/>
            <a:ext cx="5362575" cy="3529013"/>
          </a:xfrm>
          <a:prstGeom prst="rect">
            <a:avLst/>
          </a:prstGeom>
          <a:effectLst>
            <a:outerShdw blurRad="63500" sx="102000" sy="102000" algn="ctr" rotWithShape="0">
              <a:prstClr val="black">
                <a:alpha val="40000"/>
              </a:prstClr>
            </a:outerShdw>
          </a:effectLst>
        </p:spPr>
      </p:pic>
      <p:sp>
        <p:nvSpPr>
          <p:cNvPr id="2" name="標題 1"/>
          <p:cNvSpPr>
            <a:spLocks noGrp="1"/>
          </p:cNvSpPr>
          <p:nvPr>
            <p:ph type="title"/>
          </p:nvPr>
        </p:nvSpPr>
        <p:spPr/>
        <p:txBody>
          <a:bodyPr/>
          <a:lstStyle/>
          <a:p>
            <a:r>
              <a:rPr lang="en-US" altLang="zh-TW" dirty="0"/>
              <a:t>CIA (Change Impact Analyzer</a:t>
            </a:r>
            <a:r>
              <a:rPr lang="en-US" altLang="zh-TW" dirty="0" smtClean="0"/>
              <a:t>)</a:t>
            </a:r>
            <a:endParaRPr lang="zh-TW" altLang="en-US" dirty="0"/>
          </a:p>
        </p:txBody>
      </p:sp>
      <p:sp>
        <p:nvSpPr>
          <p:cNvPr id="3" name="內容版面配置區 2"/>
          <p:cNvSpPr>
            <a:spLocks noGrp="1"/>
          </p:cNvSpPr>
          <p:nvPr>
            <p:ph idx="1"/>
          </p:nvPr>
        </p:nvSpPr>
        <p:spPr>
          <a:xfrm>
            <a:off x="457200" y="836613"/>
            <a:ext cx="6923112" cy="5289550"/>
          </a:xfrm>
        </p:spPr>
        <p:txBody>
          <a:bodyPr/>
          <a:lstStyle/>
          <a:p>
            <a:r>
              <a:rPr lang="zh-TW" altLang="en-US" dirty="0" smtClean="0"/>
              <a:t>利用 </a:t>
            </a:r>
            <a:r>
              <a:rPr lang="en-US" altLang="zh-TW" dirty="0"/>
              <a:t>Call graph</a:t>
            </a:r>
            <a:r>
              <a:rPr lang="zh-TW" altLang="en-US" dirty="0"/>
              <a:t>，</a:t>
            </a:r>
            <a:r>
              <a:rPr lang="zh-TW" altLang="en-US" dirty="0" smtClean="0"/>
              <a:t>評估每個程式的變動</a:t>
            </a:r>
            <a:r>
              <a:rPr lang="zh-TW" altLang="en-US" dirty="0"/>
              <a:t>，是否連鎖影響其他程式</a:t>
            </a:r>
          </a:p>
        </p:txBody>
      </p:sp>
      <p:sp>
        <p:nvSpPr>
          <p:cNvPr id="4" name="投影片編號版面配置區 3"/>
          <p:cNvSpPr>
            <a:spLocks noGrp="1"/>
          </p:cNvSpPr>
          <p:nvPr>
            <p:ph type="sldNum" sz="quarter" idx="10"/>
          </p:nvPr>
        </p:nvSpPr>
        <p:spPr/>
        <p:txBody>
          <a:bodyPr/>
          <a:lstStyle/>
          <a:p>
            <a:pPr>
              <a:defRPr/>
            </a:pPr>
            <a:fld id="{C0C20E6D-3551-4170-BC3C-46E54CC3AB78}" type="slidenum">
              <a:rPr lang="zh-TW" altLang="en-US" smtClean="0">
                <a:solidFill>
                  <a:prstClr val="white"/>
                </a:solidFill>
              </a:rPr>
              <a:pPr>
                <a:defRPr/>
              </a:pPr>
              <a:t>51</a:t>
            </a:fld>
            <a:endParaRPr lang="zh-TW" altLang="en-US">
              <a:solidFill>
                <a:prstClr val="white"/>
              </a:solidFill>
            </a:endParaRPr>
          </a:p>
        </p:txBody>
      </p:sp>
      <p:pic>
        <p:nvPicPr>
          <p:cNvPr id="6" name="圖片 5"/>
          <p:cNvPicPr>
            <a:picLocks noChangeAspect="1"/>
          </p:cNvPicPr>
          <p:nvPr/>
        </p:nvPicPr>
        <p:blipFill>
          <a:blip r:embed="rId4"/>
          <a:stretch>
            <a:fillRect/>
          </a:stretch>
        </p:blipFill>
        <p:spPr>
          <a:xfrm>
            <a:off x="6553275" y="2578269"/>
            <a:ext cx="2571750" cy="293370"/>
          </a:xfrm>
          <a:prstGeom prst="rect">
            <a:avLst/>
          </a:prstGeom>
          <a:effectLst>
            <a:innerShdw blurRad="114300">
              <a:prstClr val="black"/>
            </a:innerShdw>
          </a:effectLst>
        </p:spPr>
      </p:pic>
      <p:sp>
        <p:nvSpPr>
          <p:cNvPr id="7" name="圓角矩形 6"/>
          <p:cNvSpPr/>
          <p:nvPr/>
        </p:nvSpPr>
        <p:spPr>
          <a:xfrm>
            <a:off x="5689339" y="3760439"/>
            <a:ext cx="216024" cy="23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8" name="直線單箭頭接點 7"/>
          <p:cNvCxnSpPr>
            <a:stCxn id="7" idx="3"/>
            <a:endCxn id="6" idx="2"/>
          </p:cNvCxnSpPr>
          <p:nvPr/>
        </p:nvCxnSpPr>
        <p:spPr>
          <a:xfrm flipV="1">
            <a:off x="5905363" y="2871639"/>
            <a:ext cx="1933787" cy="100719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圖片 16"/>
          <p:cNvPicPr>
            <a:picLocks noChangeAspect="1"/>
          </p:cNvPicPr>
          <p:nvPr/>
        </p:nvPicPr>
        <p:blipFill>
          <a:blip r:embed="rId5"/>
          <a:stretch>
            <a:fillRect/>
          </a:stretch>
        </p:blipFill>
        <p:spPr>
          <a:xfrm>
            <a:off x="6558132" y="3735745"/>
            <a:ext cx="2503170" cy="2286000"/>
          </a:xfrm>
          <a:prstGeom prst="rect">
            <a:avLst/>
          </a:prstGeom>
          <a:effectLst>
            <a:innerShdw blurRad="114300">
              <a:prstClr val="black"/>
            </a:innerShdw>
          </a:effectLst>
        </p:spPr>
      </p:pic>
      <p:sp>
        <p:nvSpPr>
          <p:cNvPr id="18" name="圓角矩形 17"/>
          <p:cNvSpPr/>
          <p:nvPr/>
        </p:nvSpPr>
        <p:spPr>
          <a:xfrm>
            <a:off x="5685514" y="4534332"/>
            <a:ext cx="216024" cy="23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19" name="直線單箭頭接點 18"/>
          <p:cNvCxnSpPr>
            <a:stCxn id="18" idx="3"/>
            <a:endCxn id="17" idx="1"/>
          </p:cNvCxnSpPr>
          <p:nvPr/>
        </p:nvCxnSpPr>
        <p:spPr>
          <a:xfrm>
            <a:off x="5901538" y="4652731"/>
            <a:ext cx="656594" cy="22601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圖片 22"/>
          <p:cNvPicPr>
            <a:picLocks noChangeAspect="1"/>
          </p:cNvPicPr>
          <p:nvPr/>
        </p:nvPicPr>
        <p:blipFill>
          <a:blip r:embed="rId6"/>
          <a:stretch>
            <a:fillRect/>
          </a:stretch>
        </p:blipFill>
        <p:spPr>
          <a:xfrm>
            <a:off x="616892" y="1802562"/>
            <a:ext cx="2552700" cy="2731770"/>
          </a:xfrm>
          <a:prstGeom prst="rect">
            <a:avLst/>
          </a:prstGeom>
          <a:effectLst>
            <a:innerShdw blurRad="114300">
              <a:prstClr val="black"/>
            </a:innerShdw>
          </a:effectLst>
        </p:spPr>
      </p:pic>
      <p:sp>
        <p:nvSpPr>
          <p:cNvPr id="24" name="圓角矩形 23"/>
          <p:cNvSpPr/>
          <p:nvPr/>
        </p:nvSpPr>
        <p:spPr>
          <a:xfrm>
            <a:off x="4314493" y="3773626"/>
            <a:ext cx="216024" cy="23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25" name="直線單箭頭接點 24"/>
          <p:cNvCxnSpPr>
            <a:stCxn id="24" idx="1"/>
            <a:endCxn id="23" idx="3"/>
          </p:cNvCxnSpPr>
          <p:nvPr/>
        </p:nvCxnSpPr>
        <p:spPr>
          <a:xfrm flipH="1" flipV="1">
            <a:off x="3169592" y="3168447"/>
            <a:ext cx="1144901" cy="72357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圖片 29"/>
          <p:cNvPicPr>
            <a:picLocks noChangeAspect="1"/>
          </p:cNvPicPr>
          <p:nvPr/>
        </p:nvPicPr>
        <p:blipFill>
          <a:blip r:embed="rId7"/>
          <a:stretch>
            <a:fillRect/>
          </a:stretch>
        </p:blipFill>
        <p:spPr>
          <a:xfrm>
            <a:off x="616892" y="5193665"/>
            <a:ext cx="2682240" cy="209550"/>
          </a:xfrm>
          <a:prstGeom prst="rect">
            <a:avLst/>
          </a:prstGeom>
          <a:effectLst>
            <a:innerShdw blurRad="114300">
              <a:prstClr val="black"/>
            </a:innerShdw>
          </a:effectLst>
        </p:spPr>
      </p:pic>
      <p:sp>
        <p:nvSpPr>
          <p:cNvPr id="31" name="圓角矩形 30"/>
          <p:cNvSpPr/>
          <p:nvPr/>
        </p:nvSpPr>
        <p:spPr>
          <a:xfrm>
            <a:off x="4322752" y="4534332"/>
            <a:ext cx="216024" cy="23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32" name="直線單箭頭接點 31"/>
          <p:cNvCxnSpPr>
            <a:stCxn id="31" idx="1"/>
            <a:endCxn id="30" idx="3"/>
          </p:cNvCxnSpPr>
          <p:nvPr/>
        </p:nvCxnSpPr>
        <p:spPr>
          <a:xfrm flipH="1">
            <a:off x="3299132" y="4652731"/>
            <a:ext cx="1023620" cy="64570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圖片 20"/>
          <p:cNvPicPr>
            <a:picLocks noChangeAspect="1"/>
          </p:cNvPicPr>
          <p:nvPr/>
        </p:nvPicPr>
        <p:blipFill>
          <a:blip r:embed="rId8"/>
          <a:stretch>
            <a:fillRect/>
          </a:stretch>
        </p:blipFill>
        <p:spPr>
          <a:xfrm>
            <a:off x="7149618" y="839140"/>
            <a:ext cx="1886432" cy="1179196"/>
          </a:xfrm>
          <a:prstGeom prst="rect">
            <a:avLst/>
          </a:prstGeom>
        </p:spPr>
      </p:pic>
      <p:sp>
        <p:nvSpPr>
          <p:cNvPr id="22" name="矩形 21"/>
          <p:cNvSpPr/>
          <p:nvPr/>
        </p:nvSpPr>
        <p:spPr>
          <a:xfrm>
            <a:off x="8172400" y="1520880"/>
            <a:ext cx="863650" cy="504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extLst>
      <p:ext uri="{BB962C8B-B14F-4D97-AF65-F5344CB8AC3E}">
        <p14:creationId xmlns:p14="http://schemas.microsoft.com/office/powerpoint/2010/main" val="246677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4" grpId="0" animBg="1"/>
      <p:bldP spid="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0" y="1343025"/>
            <a:ext cx="3081338" cy="3725863"/>
          </a:xfrm>
          <a:prstGeom prst="rect">
            <a:avLst/>
          </a:prstGeom>
          <a:ln>
            <a:noFill/>
          </a:ln>
          <a:effectLst>
            <a:outerShdw blurRad="190500" algn="tl" rotWithShape="0">
              <a:srgbClr val="000000">
                <a:alpha val="70000"/>
              </a:srgbClr>
            </a:outerShdw>
          </a:effectLst>
        </p:spPr>
      </p:pic>
      <p:pic>
        <p:nvPicPr>
          <p:cNvPr id="17" name="圖片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2950" y="4019550"/>
            <a:ext cx="454818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圖片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6239" y="3156463"/>
            <a:ext cx="2650299" cy="1656989"/>
          </a:xfrm>
          <a:prstGeom prst="rect">
            <a:avLst/>
          </a:prstGeom>
          <a:ln>
            <a:noFill/>
          </a:ln>
          <a:effectLst>
            <a:outerShdw blurRad="190500" algn="tl" rotWithShape="0">
              <a:srgbClr val="000000">
                <a:alpha val="70000"/>
              </a:srgbClr>
            </a:outerShdw>
          </a:effectLst>
        </p:spPr>
      </p:pic>
      <p:pic>
        <p:nvPicPr>
          <p:cNvPr id="16" name="圖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38" y="33338"/>
            <a:ext cx="2536825" cy="1690687"/>
          </a:xfrm>
          <a:prstGeom prst="rect">
            <a:avLst/>
          </a:prstGeom>
          <a:ln>
            <a:noFill/>
          </a:ln>
          <a:effectLst>
            <a:outerShdw blurRad="190500" algn="tl" rotWithShape="0">
              <a:srgbClr val="000000">
                <a:alpha val="70000"/>
              </a:srgbClr>
            </a:outerShdw>
          </a:effectLst>
        </p:spPr>
      </p:pic>
      <p:pic>
        <p:nvPicPr>
          <p:cNvPr id="19" name="圖片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63" y="4227513"/>
            <a:ext cx="4459287" cy="2536825"/>
          </a:xfrm>
          <a:prstGeom prst="rect">
            <a:avLst/>
          </a:prstGeom>
          <a:ln>
            <a:noFill/>
          </a:ln>
          <a:effectLst>
            <a:outerShdw blurRad="190500" algn="tl" rotWithShape="0">
              <a:srgbClr val="000000">
                <a:alpha val="70000"/>
              </a:srgbClr>
            </a:outerShdw>
          </a:effectLst>
        </p:spPr>
      </p:pic>
      <p:pic>
        <p:nvPicPr>
          <p:cNvPr id="18" name="圖片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63" y="1724025"/>
            <a:ext cx="3759200" cy="2439988"/>
          </a:xfrm>
          <a:prstGeom prst="rect">
            <a:avLst/>
          </a:prstGeom>
          <a:ln>
            <a:noFill/>
          </a:ln>
          <a:effectLst>
            <a:outerShdw blurRad="190500" algn="tl" rotWithShape="0">
              <a:srgbClr val="000000">
                <a:alpha val="70000"/>
              </a:srgbClr>
            </a:outerShdw>
          </a:effectLst>
        </p:spPr>
      </p:pic>
      <p:sp>
        <p:nvSpPr>
          <p:cNvPr id="5" name="矩形 4"/>
          <p:cNvSpPr/>
          <p:nvPr/>
        </p:nvSpPr>
        <p:spPr>
          <a:xfrm>
            <a:off x="3562350" y="1687513"/>
            <a:ext cx="3830638" cy="985837"/>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Project Mgmt.</a:t>
            </a:r>
          </a:p>
          <a:p>
            <a:pPr algn="ctr" fontAlgn="auto">
              <a:spcBef>
                <a:spcPts val="0"/>
              </a:spcBef>
              <a:spcAft>
                <a:spcPts val="0"/>
              </a:spcAft>
              <a:defRPr/>
            </a:pPr>
            <a:endParaRPr kumimoji="0" lang="en-US" altLang="zh-TW" kern="0" dirty="0">
              <a:solidFill>
                <a:prstClr val="white"/>
              </a:solidFill>
              <a:latin typeface="Calibri" panose="020F0502020204030204"/>
            </a:endParaRPr>
          </a:p>
          <a:p>
            <a:pPr algn="ctr" fontAlgn="auto">
              <a:spcBef>
                <a:spcPts val="0"/>
              </a:spcBef>
              <a:spcAft>
                <a:spcPts val="0"/>
              </a:spcAft>
              <a:defRPr/>
            </a:pPr>
            <a:endParaRPr kumimoji="0" lang="en-US" altLang="zh-TW" kern="0" dirty="0">
              <a:solidFill>
                <a:prstClr val="white"/>
              </a:solidFill>
              <a:latin typeface="Calibri" panose="020F0502020204030204"/>
            </a:endParaRPr>
          </a:p>
        </p:txBody>
      </p:sp>
      <p:sp>
        <p:nvSpPr>
          <p:cNvPr id="6" name="矩形 5"/>
          <p:cNvSpPr/>
          <p:nvPr/>
        </p:nvSpPr>
        <p:spPr>
          <a:xfrm>
            <a:off x="3770313" y="2154238"/>
            <a:ext cx="1044575" cy="360362"/>
          </a:xfrm>
          <a:prstGeom prst="rect">
            <a:avLst/>
          </a:prstGeom>
          <a:solidFill>
            <a:srgbClr val="4472C4"/>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Project</a:t>
            </a:r>
            <a:endParaRPr kumimoji="0" lang="zh-TW" altLang="en-US" kern="0" dirty="0">
              <a:solidFill>
                <a:prstClr val="white"/>
              </a:solidFill>
              <a:latin typeface="Calibri" panose="020F0502020204030204"/>
            </a:endParaRPr>
          </a:p>
        </p:txBody>
      </p:sp>
      <p:sp>
        <p:nvSpPr>
          <p:cNvPr id="7" name="矩形 6"/>
          <p:cNvSpPr/>
          <p:nvPr/>
        </p:nvSpPr>
        <p:spPr>
          <a:xfrm>
            <a:off x="4956175" y="2149475"/>
            <a:ext cx="1044575" cy="358775"/>
          </a:xfrm>
          <a:prstGeom prst="rect">
            <a:avLst/>
          </a:prstGeom>
          <a:solidFill>
            <a:srgbClr val="4472C4"/>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Product</a:t>
            </a:r>
            <a:endParaRPr kumimoji="0" lang="zh-TW" altLang="en-US" kern="0" dirty="0">
              <a:solidFill>
                <a:prstClr val="white"/>
              </a:solidFill>
              <a:latin typeface="Calibri" panose="020F0502020204030204"/>
            </a:endParaRPr>
          </a:p>
        </p:txBody>
      </p:sp>
      <p:sp>
        <p:nvSpPr>
          <p:cNvPr id="8" name="矩形 7"/>
          <p:cNvSpPr/>
          <p:nvPr/>
        </p:nvSpPr>
        <p:spPr>
          <a:xfrm>
            <a:off x="6142038" y="2149475"/>
            <a:ext cx="1044575" cy="358775"/>
          </a:xfrm>
          <a:prstGeom prst="rect">
            <a:avLst/>
          </a:prstGeom>
          <a:solidFill>
            <a:srgbClr val="4472C4"/>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MA</a:t>
            </a:r>
            <a:endParaRPr kumimoji="0" lang="zh-TW" altLang="en-US" kern="0" dirty="0">
              <a:solidFill>
                <a:prstClr val="white"/>
              </a:solidFill>
              <a:latin typeface="Calibri" panose="020F0502020204030204"/>
            </a:endParaRPr>
          </a:p>
        </p:txBody>
      </p:sp>
      <p:sp>
        <p:nvSpPr>
          <p:cNvPr id="9" name="矩形 8"/>
          <p:cNvSpPr/>
          <p:nvPr/>
        </p:nvSpPr>
        <p:spPr>
          <a:xfrm>
            <a:off x="3562350" y="2814638"/>
            <a:ext cx="2349500" cy="1073150"/>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Requirement mgmt.</a:t>
            </a:r>
          </a:p>
          <a:p>
            <a:pPr algn="ctr" fontAlgn="auto">
              <a:spcBef>
                <a:spcPts val="0"/>
              </a:spcBef>
              <a:spcAft>
                <a:spcPts val="0"/>
              </a:spcAft>
              <a:defRPr/>
            </a:pPr>
            <a:r>
              <a:rPr kumimoji="0" lang="en-US" altLang="zh-TW" kern="0" dirty="0">
                <a:solidFill>
                  <a:prstClr val="white"/>
                </a:solidFill>
                <a:latin typeface="Calibri" panose="020F0502020204030204"/>
              </a:rPr>
              <a:t>Issue Tracking system</a:t>
            </a:r>
            <a:br>
              <a:rPr kumimoji="0" lang="en-US" altLang="zh-TW" kern="0" dirty="0">
                <a:solidFill>
                  <a:prstClr val="white"/>
                </a:solidFill>
                <a:latin typeface="Calibri" panose="020F0502020204030204"/>
              </a:rPr>
            </a:br>
            <a:r>
              <a:rPr kumimoji="0" lang="en-US" altLang="zh-TW" kern="0" dirty="0">
                <a:solidFill>
                  <a:prstClr val="white"/>
                </a:solidFill>
                <a:latin typeface="Calibri" panose="020F0502020204030204"/>
              </a:rPr>
              <a:t>Change mgmt.</a:t>
            </a:r>
          </a:p>
        </p:txBody>
      </p:sp>
      <p:sp>
        <p:nvSpPr>
          <p:cNvPr id="10" name="矩形 9"/>
          <p:cNvSpPr/>
          <p:nvPr/>
        </p:nvSpPr>
        <p:spPr>
          <a:xfrm>
            <a:off x="6000750" y="2814638"/>
            <a:ext cx="1392238" cy="1073150"/>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Impact analysis/</a:t>
            </a:r>
            <a:br>
              <a:rPr kumimoji="0" lang="en-US" altLang="zh-TW" kern="0" dirty="0">
                <a:solidFill>
                  <a:prstClr val="white"/>
                </a:solidFill>
                <a:latin typeface="Calibri" panose="020F0502020204030204"/>
              </a:rPr>
            </a:br>
            <a:r>
              <a:rPr kumimoji="0" lang="en-US" altLang="zh-TW" kern="0" dirty="0">
                <a:solidFill>
                  <a:prstClr val="white"/>
                </a:solidFill>
                <a:latin typeface="Calibri" panose="020F0502020204030204"/>
              </a:rPr>
              <a:t>Dependency discovery</a:t>
            </a:r>
          </a:p>
        </p:txBody>
      </p:sp>
      <p:sp>
        <p:nvSpPr>
          <p:cNvPr id="11" name="矩形 10"/>
          <p:cNvSpPr/>
          <p:nvPr/>
        </p:nvSpPr>
        <p:spPr>
          <a:xfrm>
            <a:off x="3562350" y="4029075"/>
            <a:ext cx="3830638" cy="819150"/>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CI / Artifacts mgmt.</a:t>
            </a:r>
          </a:p>
          <a:p>
            <a:pPr algn="ctr" fontAlgn="auto">
              <a:spcBef>
                <a:spcPts val="0"/>
              </a:spcBef>
              <a:spcAft>
                <a:spcPts val="0"/>
              </a:spcAft>
              <a:defRPr/>
            </a:pPr>
            <a:r>
              <a:rPr kumimoji="0" lang="en-US" altLang="zh-TW" kern="0" dirty="0">
                <a:solidFill>
                  <a:prstClr val="white"/>
                </a:solidFill>
                <a:latin typeface="Calibri" panose="020F0502020204030204"/>
              </a:rPr>
              <a:t>Version Control</a:t>
            </a:r>
          </a:p>
          <a:p>
            <a:pPr algn="ctr" fontAlgn="auto">
              <a:spcBef>
                <a:spcPts val="0"/>
              </a:spcBef>
              <a:spcAft>
                <a:spcPts val="0"/>
              </a:spcAft>
              <a:defRPr/>
            </a:pPr>
            <a:r>
              <a:rPr kumimoji="0" lang="en-US" altLang="zh-TW" kern="0" dirty="0">
                <a:solidFill>
                  <a:prstClr val="white"/>
                </a:solidFill>
                <a:latin typeface="Calibri" panose="020F0502020204030204"/>
              </a:rPr>
              <a:t>Release mgmt.</a:t>
            </a:r>
          </a:p>
        </p:txBody>
      </p:sp>
      <p:sp>
        <p:nvSpPr>
          <p:cNvPr id="12" name="矩形 11"/>
          <p:cNvSpPr/>
          <p:nvPr/>
        </p:nvSpPr>
        <p:spPr>
          <a:xfrm>
            <a:off x="1544638" y="3375025"/>
            <a:ext cx="1901825" cy="1473200"/>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Continuous</a:t>
            </a:r>
          </a:p>
          <a:p>
            <a:pPr algn="ctr" fontAlgn="auto">
              <a:spcBef>
                <a:spcPts val="0"/>
              </a:spcBef>
              <a:spcAft>
                <a:spcPts val="0"/>
              </a:spcAft>
              <a:defRPr/>
            </a:pPr>
            <a:r>
              <a:rPr kumimoji="0" lang="en-US" altLang="zh-TW" kern="0" dirty="0">
                <a:solidFill>
                  <a:prstClr val="white"/>
                </a:solidFill>
                <a:latin typeface="Calibri" panose="020F0502020204030204"/>
              </a:rPr>
              <a:t>Integration</a:t>
            </a:r>
          </a:p>
          <a:p>
            <a:pPr fontAlgn="auto">
              <a:spcBef>
                <a:spcPts val="0"/>
              </a:spcBef>
              <a:spcAft>
                <a:spcPts val="0"/>
              </a:spcAft>
              <a:defRPr/>
            </a:pPr>
            <a:r>
              <a:rPr kumimoji="0" lang="zh-TW" altLang="en-US" sz="1400" kern="0" dirty="0">
                <a:solidFill>
                  <a:prstClr val="white"/>
                </a:solidFill>
                <a:latin typeface="Calibri" panose="020F0502020204030204"/>
              </a:rPr>
              <a:t>         </a:t>
            </a:r>
            <a:r>
              <a:rPr kumimoji="0" lang="en-US" altLang="zh-TW" sz="1400" kern="0" dirty="0">
                <a:solidFill>
                  <a:prstClr val="white"/>
                </a:solidFill>
                <a:latin typeface="Calibri" panose="020F0502020204030204"/>
              </a:rPr>
              <a:t>-Auto build, </a:t>
            </a:r>
            <a:br>
              <a:rPr kumimoji="0" lang="en-US" altLang="zh-TW" sz="1400" kern="0" dirty="0">
                <a:solidFill>
                  <a:prstClr val="white"/>
                </a:solidFill>
                <a:latin typeface="Calibri" panose="020F0502020204030204"/>
              </a:rPr>
            </a:br>
            <a:r>
              <a:rPr kumimoji="0" lang="zh-TW" altLang="en-US" sz="1400" kern="0" dirty="0">
                <a:solidFill>
                  <a:prstClr val="white"/>
                </a:solidFill>
                <a:latin typeface="Calibri" panose="020F0502020204030204"/>
              </a:rPr>
              <a:t>         </a:t>
            </a:r>
            <a:r>
              <a:rPr kumimoji="0" lang="en-US" altLang="zh-TW" sz="1400" kern="0" dirty="0">
                <a:solidFill>
                  <a:prstClr val="white"/>
                </a:solidFill>
                <a:latin typeface="Calibri" panose="020F0502020204030204"/>
              </a:rPr>
              <a:t>-Auto testing,</a:t>
            </a:r>
            <a:br>
              <a:rPr kumimoji="0" lang="en-US" altLang="zh-TW" sz="1400" kern="0" dirty="0">
                <a:solidFill>
                  <a:prstClr val="white"/>
                </a:solidFill>
                <a:latin typeface="Calibri" panose="020F0502020204030204"/>
              </a:rPr>
            </a:br>
            <a:r>
              <a:rPr kumimoji="0" lang="zh-TW" altLang="en-US" sz="1400" kern="0" dirty="0">
                <a:solidFill>
                  <a:prstClr val="white"/>
                </a:solidFill>
                <a:latin typeface="Calibri" panose="020F0502020204030204"/>
              </a:rPr>
              <a:t>         </a:t>
            </a:r>
            <a:r>
              <a:rPr kumimoji="0" lang="en-US" altLang="zh-TW" sz="1400" kern="0" dirty="0">
                <a:solidFill>
                  <a:prstClr val="white"/>
                </a:solidFill>
                <a:latin typeface="Calibri" panose="020F0502020204030204"/>
              </a:rPr>
              <a:t>-Auto deploy</a:t>
            </a:r>
            <a:endParaRPr kumimoji="0" lang="en-US" altLang="zh-TW" kern="0" dirty="0">
              <a:solidFill>
                <a:prstClr val="white"/>
              </a:solidFill>
              <a:latin typeface="Calibri" panose="020F0502020204030204"/>
            </a:endParaRPr>
          </a:p>
        </p:txBody>
      </p:sp>
      <p:sp>
        <p:nvSpPr>
          <p:cNvPr id="13" name="矩形 12"/>
          <p:cNvSpPr/>
          <p:nvPr/>
        </p:nvSpPr>
        <p:spPr>
          <a:xfrm>
            <a:off x="1544638" y="1687513"/>
            <a:ext cx="1901825" cy="1624012"/>
          </a:xfrm>
          <a:prstGeom prst="rect">
            <a:avLst/>
          </a:prstGeom>
          <a:solidFill>
            <a:srgbClr val="5B9BD5"/>
          </a:solidFill>
          <a:ln w="12700" cap="flat" cmpd="sng" algn="ctr">
            <a:solidFill>
              <a:srgbClr val="5B9BD5">
                <a:shade val="50000"/>
              </a:srgbClr>
            </a:solidFill>
            <a:prstDash val="solid"/>
            <a:miter lim="800000"/>
          </a:ln>
          <a:effectLst/>
        </p:spPr>
        <p:txBody>
          <a:bodyPr anchor="ctr"/>
          <a:lstStyle/>
          <a:p>
            <a:pPr algn="ctr" fontAlgn="auto">
              <a:spcBef>
                <a:spcPts val="0"/>
              </a:spcBef>
              <a:spcAft>
                <a:spcPts val="0"/>
              </a:spcAft>
              <a:defRPr/>
            </a:pPr>
            <a:r>
              <a:rPr kumimoji="0" lang="en-US" altLang="zh-TW" kern="0" dirty="0">
                <a:solidFill>
                  <a:prstClr val="white"/>
                </a:solidFill>
                <a:latin typeface="Calibri" panose="020F0502020204030204"/>
              </a:rPr>
              <a:t>Quality mgmt. dashboard</a:t>
            </a:r>
          </a:p>
          <a:p>
            <a:pPr fontAlgn="auto">
              <a:spcBef>
                <a:spcPts val="0"/>
              </a:spcBef>
              <a:spcAft>
                <a:spcPts val="0"/>
              </a:spcAft>
              <a:defRPr/>
            </a:pPr>
            <a:r>
              <a:rPr kumimoji="0" lang="en-US" altLang="zh-TW" kern="0" dirty="0">
                <a:solidFill>
                  <a:prstClr val="white"/>
                </a:solidFill>
                <a:latin typeface="Calibri" panose="020F0502020204030204"/>
              </a:rPr>
              <a:t>       -</a:t>
            </a:r>
            <a:r>
              <a:rPr kumimoji="0" lang="en-US" altLang="zh-TW" sz="1400" kern="0" dirty="0">
                <a:solidFill>
                  <a:prstClr val="white"/>
                </a:solidFill>
                <a:latin typeface="Calibri" panose="020F0502020204030204"/>
              </a:rPr>
              <a:t>Code quality</a:t>
            </a:r>
          </a:p>
          <a:p>
            <a:pPr fontAlgn="auto">
              <a:spcBef>
                <a:spcPts val="0"/>
              </a:spcBef>
              <a:spcAft>
                <a:spcPts val="0"/>
              </a:spcAft>
              <a:defRPr/>
            </a:pPr>
            <a:r>
              <a:rPr kumimoji="0" lang="en-US" altLang="zh-TW" sz="1400" kern="0" dirty="0">
                <a:solidFill>
                  <a:prstClr val="white"/>
                </a:solidFill>
                <a:latin typeface="Calibri" panose="020F0502020204030204"/>
              </a:rPr>
              <a:t>         -Test coverage</a:t>
            </a:r>
          </a:p>
          <a:p>
            <a:pPr fontAlgn="auto">
              <a:spcBef>
                <a:spcPts val="0"/>
              </a:spcBef>
              <a:spcAft>
                <a:spcPts val="0"/>
              </a:spcAft>
              <a:defRPr/>
            </a:pPr>
            <a:r>
              <a:rPr kumimoji="0" lang="en-US" altLang="zh-TW" sz="1400" kern="0" dirty="0">
                <a:solidFill>
                  <a:prstClr val="white"/>
                </a:solidFill>
                <a:latin typeface="Calibri" panose="020F0502020204030204"/>
              </a:rPr>
              <a:t>         -Vulnerability scan</a:t>
            </a:r>
          </a:p>
          <a:p>
            <a:pPr fontAlgn="auto">
              <a:spcBef>
                <a:spcPts val="0"/>
              </a:spcBef>
              <a:spcAft>
                <a:spcPts val="0"/>
              </a:spcAft>
              <a:defRPr/>
            </a:pPr>
            <a:r>
              <a:rPr kumimoji="0" lang="en-US" altLang="zh-TW" sz="1400" kern="0" dirty="0">
                <a:solidFill>
                  <a:prstClr val="white"/>
                </a:solidFill>
                <a:latin typeface="Calibri" panose="020F0502020204030204"/>
              </a:rPr>
              <a:t>         -Performance </a:t>
            </a:r>
            <a:endParaRPr kumimoji="0" lang="en-US" altLang="zh-TW" sz="2000" kern="0" dirty="0">
              <a:solidFill>
                <a:prstClr val="white"/>
              </a:solidFill>
              <a:latin typeface="Calibri" panose="020F0502020204030204"/>
            </a:endParaRPr>
          </a:p>
        </p:txBody>
      </p:sp>
      <p:pic>
        <p:nvPicPr>
          <p:cNvPr id="14" name="圖片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4463" y="-22225"/>
            <a:ext cx="2514600" cy="1677988"/>
          </a:xfrm>
          <a:prstGeom prst="rect">
            <a:avLst/>
          </a:prstGeom>
          <a:ln>
            <a:noFill/>
          </a:ln>
          <a:effectLst>
            <a:outerShdw blurRad="190500" algn="tl" rotWithShape="0">
              <a:srgbClr val="000000">
                <a:alpha val="70000"/>
              </a:srgbClr>
            </a:outerShdw>
          </a:effectLst>
        </p:spPr>
      </p:pic>
      <p:pic>
        <p:nvPicPr>
          <p:cNvPr id="15" name="圖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72088" y="11113"/>
            <a:ext cx="3829050" cy="1671637"/>
          </a:xfrm>
          <a:prstGeom prst="rect">
            <a:avLst/>
          </a:prstGeom>
          <a:ln>
            <a:noFill/>
          </a:ln>
          <a:effectLst>
            <a:outerShdw blurRad="190500" algn="tl" rotWithShape="0">
              <a:srgbClr val="000000">
                <a:alpha val="70000"/>
              </a:srgbClr>
            </a:outerShdw>
          </a:effectLst>
        </p:spPr>
      </p:pic>
      <p:pic>
        <p:nvPicPr>
          <p:cNvPr id="22" name="圖片 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412038" y="1730375"/>
            <a:ext cx="17145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50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4"/>
          <p:cNvSpPr>
            <a:spLocks noGrp="1" noChangeArrowheads="1"/>
          </p:cNvSpPr>
          <p:nvPr>
            <p:ph type="title"/>
          </p:nvPr>
        </p:nvSpPr>
        <p:spPr>
          <a:xfrm>
            <a:off x="2987824" y="1124744"/>
            <a:ext cx="6156176" cy="3610322"/>
          </a:xfrm>
        </p:spPr>
        <p:txBody>
          <a:bodyPr/>
          <a:lstStyle/>
          <a:p>
            <a:pPr algn="l">
              <a:lnSpc>
                <a:spcPct val="130000"/>
              </a:lnSpc>
            </a:pPr>
            <a:r>
              <a:rPr lang="zh-TW" sz="2800" dirty="0" smtClean="0">
                <a:solidFill>
                  <a:srgbClr val="262626"/>
                </a:solidFill>
                <a:latin typeface="微軟正黑體" charset="0"/>
                <a:ea typeface="微軟正黑體" charset="0"/>
                <a:cs typeface="微軟正黑體" charset="0"/>
              </a:rPr>
              <a:t>叡揚軟體發展 </a:t>
            </a:r>
            <a:r>
              <a:rPr lang="en-US" altLang="zh-TW" sz="2800" dirty="0" smtClean="0">
                <a:solidFill>
                  <a:srgbClr val="262626"/>
                </a:solidFill>
                <a:latin typeface="微軟正黑體" charset="0"/>
                <a:ea typeface="微軟正黑體" charset="0"/>
                <a:cs typeface="微軟正黑體" charset="0"/>
              </a:rPr>
              <a:t>Scrum </a:t>
            </a:r>
            <a:br>
              <a:rPr lang="en-US" altLang="zh-TW" sz="2800" dirty="0" smtClean="0">
                <a:solidFill>
                  <a:srgbClr val="262626"/>
                </a:solidFill>
                <a:latin typeface="微軟正黑體" charset="0"/>
                <a:ea typeface="微軟正黑體" charset="0"/>
                <a:cs typeface="微軟正黑體" charset="0"/>
              </a:rPr>
            </a:br>
            <a:r>
              <a:rPr lang="zh-TW" sz="2800" dirty="0" smtClean="0">
                <a:solidFill>
                  <a:srgbClr val="262626"/>
                </a:solidFill>
                <a:latin typeface="微軟正黑體" charset="0"/>
                <a:ea typeface="微軟正黑體" charset="0"/>
                <a:cs typeface="微軟正黑體" charset="0"/>
              </a:rPr>
              <a:t>實例說明</a:t>
            </a:r>
            <a:r>
              <a:rPr lang="en-US" altLang="zh-TW" sz="2800" dirty="0" smtClean="0">
                <a:solidFill>
                  <a:srgbClr val="262626"/>
                </a:solidFill>
                <a:latin typeface="微軟正黑體" charset="0"/>
                <a:ea typeface="微軟正黑體" charset="0"/>
                <a:cs typeface="微軟正黑體" charset="0"/>
              </a:rPr>
              <a:t/>
            </a:r>
            <a:br>
              <a:rPr lang="en-US" altLang="zh-TW" sz="2800" dirty="0" smtClean="0">
                <a:solidFill>
                  <a:srgbClr val="262626"/>
                </a:solidFill>
                <a:latin typeface="微軟正黑體" charset="0"/>
                <a:ea typeface="微軟正黑體" charset="0"/>
                <a:cs typeface="微軟正黑體" charset="0"/>
              </a:rPr>
            </a:br>
            <a:r>
              <a:rPr lang="zh-TW" sz="2800" dirty="0">
                <a:solidFill>
                  <a:srgbClr val="262626"/>
                </a:solidFill>
                <a:latin typeface="微軟正黑體" charset="0"/>
                <a:ea typeface="微軟正黑體" charset="0"/>
                <a:cs typeface="微軟正黑體" charset="0"/>
              </a:rPr>
              <a:t/>
            </a:r>
            <a:br>
              <a:rPr lang="zh-TW" sz="2800" dirty="0">
                <a:solidFill>
                  <a:srgbClr val="262626"/>
                </a:solidFill>
                <a:latin typeface="微軟正黑體" charset="0"/>
                <a:ea typeface="微軟正黑體" charset="0"/>
                <a:cs typeface="微軟正黑體" charset="0"/>
              </a:rPr>
            </a:br>
            <a:r>
              <a:rPr lang="en-US" altLang="zh-TW" sz="3600" dirty="0">
                <a:solidFill>
                  <a:srgbClr val="262626"/>
                </a:solidFill>
                <a:latin typeface="微軟正黑體" charset="0"/>
                <a:ea typeface="微軟正黑體" charset="0"/>
                <a:cs typeface="微軟正黑體" charset="0"/>
              </a:rPr>
              <a:t>(</a:t>
            </a:r>
            <a:r>
              <a:rPr lang="zh-TW" sz="3600" dirty="0" smtClean="0">
                <a:solidFill>
                  <a:srgbClr val="262626"/>
                </a:solidFill>
                <a:latin typeface="微軟正黑體" charset="0"/>
                <a:ea typeface="微軟正黑體" charset="0"/>
                <a:cs typeface="微軟正黑體" charset="0"/>
              </a:rPr>
              <a:t>以</a:t>
            </a:r>
            <a:r>
              <a:rPr lang="zh-TW" sz="3600" dirty="0">
                <a:solidFill>
                  <a:srgbClr val="262626"/>
                </a:solidFill>
                <a:latin typeface="微軟正黑體" charset="0"/>
                <a:ea typeface="微軟正黑體" charset="0"/>
                <a:cs typeface="微軟正黑體" charset="0"/>
              </a:rPr>
              <a:t>雲端服務 </a:t>
            </a:r>
            <a:r>
              <a:rPr lang="en-US" altLang="zh-TW" sz="3600" dirty="0">
                <a:solidFill>
                  <a:srgbClr val="262626"/>
                </a:solidFill>
                <a:latin typeface="微軟正黑體" charset="0"/>
                <a:ea typeface="微軟正黑體" charset="0"/>
                <a:cs typeface="微軟正黑體" charset="0"/>
              </a:rPr>
              <a:t>Vital CRM </a:t>
            </a:r>
            <a:r>
              <a:rPr lang="zh-TW" sz="3600" dirty="0">
                <a:solidFill>
                  <a:srgbClr val="262626"/>
                </a:solidFill>
                <a:latin typeface="微軟正黑體" charset="0"/>
                <a:ea typeface="微軟正黑體" charset="0"/>
                <a:cs typeface="微軟正黑體" charset="0"/>
              </a:rPr>
              <a:t>為</a:t>
            </a:r>
            <a:r>
              <a:rPr lang="zh-TW" sz="3600" dirty="0" smtClean="0">
                <a:solidFill>
                  <a:srgbClr val="262626"/>
                </a:solidFill>
                <a:latin typeface="微軟正黑體" charset="0"/>
                <a:ea typeface="微軟正黑體" charset="0"/>
                <a:cs typeface="微軟正黑體" charset="0"/>
              </a:rPr>
              <a:t>例</a:t>
            </a:r>
            <a:r>
              <a:rPr lang="en-US" altLang="zh-TW" sz="2800" dirty="0" smtClean="0">
                <a:solidFill>
                  <a:srgbClr val="262626"/>
                </a:solidFill>
                <a:latin typeface="微軟正黑體" charset="0"/>
                <a:ea typeface="微軟正黑體" charset="0"/>
                <a:cs typeface="微軟正黑體" charset="0"/>
              </a:rPr>
              <a:t>)</a:t>
            </a:r>
            <a:endParaRPr lang="zh-TW" sz="2800" dirty="0">
              <a:solidFill>
                <a:srgbClr val="262626"/>
              </a:solidFill>
              <a:latin typeface="微軟正黑體" charset="0"/>
              <a:ea typeface="微軟正黑體" charset="0"/>
              <a:cs typeface="微軟正黑體" charset="0"/>
            </a:endParaRPr>
          </a:p>
        </p:txBody>
      </p:sp>
    </p:spTree>
    <p:extLst>
      <p:ext uri="{BB962C8B-B14F-4D97-AF65-F5344CB8AC3E}">
        <p14:creationId xmlns:p14="http://schemas.microsoft.com/office/powerpoint/2010/main" val="1189189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title"/>
          </p:nvPr>
        </p:nvSpPr>
        <p:spPr>
          <a:xfrm>
            <a:off x="457200" y="125760"/>
            <a:ext cx="8229600" cy="1143000"/>
          </a:xfrm>
        </p:spPr>
        <p:txBody>
          <a:bodyPr/>
          <a:lstStyle/>
          <a:p>
            <a:pPr>
              <a:defRPr/>
            </a:pPr>
            <a:r>
              <a:rPr lang="zh-TW" altLang="en-US" sz="2400" dirty="0" smtClean="0"/>
              <a:t>雲端服務團隊</a:t>
            </a:r>
            <a:r>
              <a:rPr sz="2400" dirty="0" smtClean="0"/>
              <a:t> </a:t>
            </a:r>
            <a:r>
              <a:rPr lang="en-US" altLang="zh-TW" sz="2400" dirty="0" smtClean="0"/>
              <a:t>2008/10 </a:t>
            </a:r>
            <a:r>
              <a:rPr sz="2400" dirty="0" err="1" smtClean="0"/>
              <a:t>開始使用</a:t>
            </a:r>
            <a:r>
              <a:rPr sz="2400" dirty="0" smtClean="0"/>
              <a:t> </a:t>
            </a:r>
            <a:r>
              <a:rPr lang="en-US" altLang="zh-TW" sz="2400" dirty="0" smtClean="0"/>
              <a:t>Scrum </a:t>
            </a:r>
            <a:r>
              <a:rPr lang="zh-TW" altLang="en-US" sz="2400" dirty="0" smtClean="0"/>
              <a:t>敏捷式方法</a:t>
            </a:r>
            <a:r>
              <a:rPr lang="en-US" sz="2400" dirty="0" smtClean="0"/>
              <a:t/>
            </a:r>
            <a:br>
              <a:rPr lang="en-US" sz="2400" dirty="0" smtClean="0"/>
            </a:br>
            <a:r>
              <a:rPr lang="zh-TW" altLang="en-US" sz="2400" dirty="0" smtClean="0"/>
              <a:t>約 </a:t>
            </a:r>
            <a:r>
              <a:rPr lang="en-US" altLang="zh-TW" sz="2400" dirty="0" smtClean="0"/>
              <a:t>2 </a:t>
            </a:r>
            <a:r>
              <a:rPr lang="zh-TW" altLang="en-US" sz="2400" dirty="0" smtClean="0"/>
              <a:t>個月更一次版</a:t>
            </a:r>
            <a:r>
              <a:rPr lang="en-US" altLang="zh-TW" sz="2400" dirty="0" smtClean="0"/>
              <a:t>, </a:t>
            </a:r>
            <a:r>
              <a:rPr lang="zh-TW" altLang="en-US" sz="2400" dirty="0" smtClean="0"/>
              <a:t>至今 </a:t>
            </a:r>
            <a:r>
              <a:rPr lang="en-US" altLang="zh-TW" sz="2400" dirty="0" smtClean="0"/>
              <a:t>90+ </a:t>
            </a:r>
            <a:r>
              <a:rPr lang="zh-TW" altLang="en-US" sz="2400" dirty="0" smtClean="0"/>
              <a:t>版</a:t>
            </a:r>
            <a:r>
              <a:rPr lang="en-US" altLang="zh-TW" sz="2400" dirty="0" smtClean="0"/>
              <a:t/>
            </a:r>
            <a:br>
              <a:rPr lang="en-US" altLang="zh-TW" sz="2400" dirty="0" smtClean="0"/>
            </a:br>
            <a:r>
              <a:rPr lang="zh-TW" altLang="en-US" sz="2400" dirty="0" smtClean="0"/>
              <a:t>平台逐年</a:t>
            </a:r>
            <a:r>
              <a:rPr lang="zh-TW" altLang="en-US" sz="2400" dirty="0"/>
              <a:t>成</a:t>
            </a:r>
            <a:r>
              <a:rPr lang="zh-TW" altLang="en-US" sz="2400" dirty="0" smtClean="0"/>
              <a:t>形、</a:t>
            </a:r>
            <a:r>
              <a:rPr lang="en-US" altLang="zh-TW" sz="2400" dirty="0" smtClean="0"/>
              <a:t>10 </a:t>
            </a:r>
            <a:r>
              <a:rPr lang="zh-TW" altLang="en-US" sz="2400" dirty="0" smtClean="0"/>
              <a:t>年一劍</a:t>
            </a:r>
            <a:endParaRPr sz="2400" dirty="0" smtClean="0"/>
          </a:p>
        </p:txBody>
      </p:sp>
      <p:pic>
        <p:nvPicPr>
          <p:cNvPr id="43012"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t="29951"/>
          <a:stretch>
            <a:fillRect/>
          </a:stretch>
        </p:blipFill>
        <p:spPr bwMode="auto">
          <a:xfrm>
            <a:off x="34925" y="1341438"/>
            <a:ext cx="45307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9788" y="1341438"/>
            <a:ext cx="449421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4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latin typeface="+mn-ea"/>
              </a:rPr>
              <a:t>QuEye</a:t>
            </a:r>
            <a:r>
              <a:rPr lang="en-US" altLang="zh-TW" dirty="0">
                <a:latin typeface="+mn-ea"/>
              </a:rPr>
              <a:t> </a:t>
            </a:r>
            <a:r>
              <a:rPr lang="zh-TW" altLang="en-US" dirty="0">
                <a:latin typeface="+mn-ea"/>
              </a:rPr>
              <a:t>──商業模式</a:t>
            </a:r>
            <a:endParaRPr lang="zh-TW" altLang="en-US" dirty="0"/>
          </a:p>
        </p:txBody>
      </p:sp>
      <p:sp>
        <p:nvSpPr>
          <p:cNvPr id="4" name="投影片編號版面配置區 3"/>
          <p:cNvSpPr>
            <a:spLocks noGrp="1"/>
          </p:cNvSpPr>
          <p:nvPr>
            <p:ph type="sldNum" sz="quarter" idx="10"/>
          </p:nvPr>
        </p:nvSpPr>
        <p:spPr/>
        <p:txBody>
          <a:bodyPr/>
          <a:lstStyle/>
          <a:p>
            <a:pPr>
              <a:defRPr/>
            </a:pPr>
            <a:fld id="{1315376B-066F-43A0-8DC6-2760F70ABFCA}" type="slidenum">
              <a:rPr lang="zh-TW" altLang="en-US" smtClean="0">
                <a:solidFill>
                  <a:prstClr val="white"/>
                </a:solidFill>
              </a:rPr>
              <a:pPr>
                <a:defRPr/>
              </a:pPr>
              <a:t>55</a:t>
            </a:fld>
            <a:endParaRPr lang="zh-TW" altLang="en-US">
              <a:solidFill>
                <a:prstClr val="white"/>
              </a:solidFill>
            </a:endParaRPr>
          </a:p>
        </p:txBody>
      </p:sp>
      <p:sp>
        <p:nvSpPr>
          <p:cNvPr id="5" name="矩形 4"/>
          <p:cNvSpPr/>
          <p:nvPr/>
        </p:nvSpPr>
        <p:spPr>
          <a:xfrm>
            <a:off x="0" y="836712"/>
            <a:ext cx="9144000" cy="1021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圓角矩形 5"/>
          <p:cNvSpPr/>
          <p:nvPr/>
        </p:nvSpPr>
        <p:spPr>
          <a:xfrm>
            <a:off x="755576" y="1196752"/>
            <a:ext cx="7776864" cy="4752528"/>
          </a:xfrm>
          <a:prstGeom prst="roundRect">
            <a:avLst>
              <a:gd name="adj" fmla="val 5713"/>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 name="圓角矩形 6"/>
          <p:cNvSpPr/>
          <p:nvPr/>
        </p:nvSpPr>
        <p:spPr>
          <a:xfrm>
            <a:off x="5966895" y="2636912"/>
            <a:ext cx="2376264" cy="792088"/>
          </a:xfrm>
          <a:prstGeom prst="roundRect">
            <a:avLst>
              <a:gd name="adj" fmla="val 9961"/>
            </a:avLst>
          </a:prstGeom>
          <a:solidFill>
            <a:schemeClr val="bg1">
              <a:lumMod val="75000"/>
            </a:schemeClr>
          </a:soli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smtClean="0">
                <a:solidFill>
                  <a:prstClr val="white"/>
                </a:solidFill>
                <a:effectLst>
                  <a:outerShdw blurRad="38100" dist="38100" dir="2700000" algn="tl">
                    <a:srgbClr val="000000">
                      <a:alpha val="43137"/>
                    </a:srgbClr>
                  </a:outerShdw>
                </a:effectLst>
              </a:rPr>
              <a:t>上版流程與</a:t>
            </a:r>
            <a:endParaRPr lang="en-US" altLang="zh-TW" sz="2400" b="1" dirty="0" smtClean="0">
              <a:solidFill>
                <a:prstClr val="white"/>
              </a:solidFill>
              <a:effectLst>
                <a:outerShdw blurRad="38100" dist="38100" dir="2700000" algn="tl">
                  <a:srgbClr val="000000">
                    <a:alpha val="43137"/>
                  </a:srgbClr>
                </a:outerShdw>
              </a:effectLst>
            </a:endParaRPr>
          </a:p>
          <a:p>
            <a:pPr algn="ctr"/>
            <a:r>
              <a:rPr lang="zh-TW" altLang="en-US" sz="2400" b="1" dirty="0" smtClean="0">
                <a:solidFill>
                  <a:prstClr val="white"/>
                </a:solidFill>
                <a:effectLst>
                  <a:outerShdw blurRad="38100" dist="38100" dir="2700000" algn="tl">
                    <a:srgbClr val="000000">
                      <a:alpha val="43137"/>
                    </a:srgbClr>
                  </a:outerShdw>
                </a:effectLst>
              </a:rPr>
              <a:t>平台建置</a:t>
            </a:r>
            <a:r>
              <a:rPr lang="en-US" altLang="zh-TW" sz="2400" b="1" dirty="0" smtClean="0">
                <a:solidFill>
                  <a:prstClr val="white"/>
                </a:solidFill>
                <a:effectLst>
                  <a:outerShdw blurRad="38100" dist="38100" dir="2700000" algn="tl">
                    <a:srgbClr val="000000">
                      <a:alpha val="43137"/>
                    </a:srgbClr>
                  </a:outerShdw>
                </a:effectLst>
              </a:rPr>
              <a:t>/</a:t>
            </a:r>
            <a:r>
              <a:rPr lang="zh-TW" altLang="en-US" sz="2400" b="1" dirty="0" smtClean="0">
                <a:solidFill>
                  <a:prstClr val="white"/>
                </a:solidFill>
                <a:effectLst>
                  <a:outerShdw blurRad="38100" dist="38100" dir="2700000" algn="tl">
                    <a:srgbClr val="000000">
                      <a:alpha val="43137"/>
                    </a:srgbClr>
                  </a:outerShdw>
                </a:effectLst>
              </a:rPr>
              <a:t>整合</a:t>
            </a:r>
            <a:endParaRPr lang="zh-TW" altLang="en-US" sz="2400" b="1" dirty="0">
              <a:solidFill>
                <a:prstClr val="white"/>
              </a:solidFill>
              <a:effectLst>
                <a:outerShdw blurRad="38100" dist="38100" dir="2700000" algn="tl">
                  <a:srgbClr val="000000">
                    <a:alpha val="43137"/>
                  </a:srgbClr>
                </a:outerShdw>
              </a:effectLst>
            </a:endParaRPr>
          </a:p>
        </p:txBody>
      </p:sp>
      <p:sp>
        <p:nvSpPr>
          <p:cNvPr id="8" name="圓角矩形 7"/>
          <p:cNvSpPr/>
          <p:nvPr/>
        </p:nvSpPr>
        <p:spPr>
          <a:xfrm>
            <a:off x="5966895" y="3645024"/>
            <a:ext cx="2376264" cy="850835"/>
          </a:xfrm>
          <a:prstGeom prst="roundRect">
            <a:avLst>
              <a:gd name="adj" fmla="val 11638"/>
            </a:avLst>
          </a:prstGeom>
          <a:solidFill>
            <a:schemeClr val="accent5">
              <a:lumMod val="60000"/>
              <a:lumOff val="4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smtClean="0">
                <a:solidFill>
                  <a:prstClr val="white"/>
                </a:solidFill>
                <a:effectLst>
                  <a:outerShdw blurRad="38100" dist="38100" dir="2700000" algn="tl">
                    <a:srgbClr val="000000">
                      <a:alpha val="43137"/>
                    </a:srgbClr>
                  </a:outerShdw>
                </a:effectLst>
              </a:rPr>
              <a:t>套裝教育訓練</a:t>
            </a:r>
            <a:endParaRPr lang="zh-TW" altLang="en-US" sz="2400" b="1" dirty="0">
              <a:solidFill>
                <a:prstClr val="white"/>
              </a:solidFill>
              <a:effectLst>
                <a:outerShdw blurRad="38100" dist="38100" dir="2700000" algn="tl">
                  <a:srgbClr val="000000">
                    <a:alpha val="43137"/>
                  </a:srgbClr>
                </a:outerShdw>
              </a:effectLst>
            </a:endParaRPr>
          </a:p>
        </p:txBody>
      </p:sp>
      <p:sp>
        <p:nvSpPr>
          <p:cNvPr id="9" name="圓角矩形 8"/>
          <p:cNvSpPr/>
          <p:nvPr/>
        </p:nvSpPr>
        <p:spPr>
          <a:xfrm>
            <a:off x="5966895" y="4666395"/>
            <a:ext cx="2376264" cy="850837"/>
          </a:xfrm>
          <a:prstGeom prst="roundRect">
            <a:avLst>
              <a:gd name="adj" fmla="val 9963"/>
            </a:avLst>
          </a:prstGeom>
          <a:solidFill>
            <a:srgbClr val="B0CA7C"/>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a:solidFill>
                  <a:prstClr val="white"/>
                </a:solidFill>
                <a:effectLst>
                  <a:outerShdw blurRad="38100" dist="38100" dir="2700000" algn="tl">
                    <a:srgbClr val="000000">
                      <a:alpha val="43137"/>
                    </a:srgbClr>
                  </a:outerShdw>
                </a:effectLst>
              </a:rPr>
              <a:t>導入顧問服務</a:t>
            </a:r>
          </a:p>
        </p:txBody>
      </p:sp>
      <p:sp>
        <p:nvSpPr>
          <p:cNvPr id="10" name="圓角矩形 9"/>
          <p:cNvSpPr/>
          <p:nvPr/>
        </p:nvSpPr>
        <p:spPr>
          <a:xfrm>
            <a:off x="1043608" y="1439520"/>
            <a:ext cx="4752528" cy="4248472"/>
          </a:xfrm>
          <a:prstGeom prst="roundRect">
            <a:avLst>
              <a:gd name="adj" fmla="val 2602"/>
            </a:avLst>
          </a:prstGeom>
          <a:solidFill>
            <a:schemeClr val="bg1"/>
          </a:solidFill>
          <a:ln>
            <a:solidFill>
              <a:schemeClr val="accent4">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sz="2400">
              <a:solidFill>
                <a:prstClr val="white"/>
              </a:solidFill>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57" y="1528216"/>
            <a:ext cx="4655749" cy="40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圖片 11"/>
          <p:cNvPicPr>
            <a:picLocks noChangeAspect="1"/>
          </p:cNvPicPr>
          <p:nvPr/>
        </p:nvPicPr>
        <p:blipFill>
          <a:blip r:embed="rId3"/>
          <a:stretch>
            <a:fillRect/>
          </a:stretch>
        </p:blipFill>
        <p:spPr>
          <a:xfrm>
            <a:off x="2686863" y="1456585"/>
            <a:ext cx="212085" cy="286939"/>
          </a:xfrm>
          <a:prstGeom prst="rect">
            <a:avLst/>
          </a:prstGeom>
        </p:spPr>
      </p:pic>
      <p:sp>
        <p:nvSpPr>
          <p:cNvPr id="13" name="文字方塊 12"/>
          <p:cNvSpPr txBox="1"/>
          <p:nvPr/>
        </p:nvSpPr>
        <p:spPr>
          <a:xfrm>
            <a:off x="2843808" y="1412776"/>
            <a:ext cx="914093" cy="246221"/>
          </a:xfrm>
          <a:prstGeom prst="rect">
            <a:avLst/>
          </a:prstGeom>
          <a:noFill/>
        </p:spPr>
        <p:txBody>
          <a:bodyPr wrap="square" rtlCol="0">
            <a:spAutoFit/>
          </a:bodyPr>
          <a:lstStyle/>
          <a:p>
            <a:r>
              <a:rPr lang="en-US" altLang="zh-TW" sz="1000" dirty="0" err="1" smtClean="0">
                <a:solidFill>
                  <a:prstClr val="black"/>
                </a:solidFill>
                <a:latin typeface="Arial"/>
              </a:rPr>
              <a:t>Whitesource</a:t>
            </a:r>
            <a:endParaRPr lang="zh-TW" altLang="en-US" sz="1000" dirty="0">
              <a:solidFill>
                <a:prstClr val="black"/>
              </a:solidFill>
              <a:latin typeface="Arial"/>
            </a:endParaRPr>
          </a:p>
        </p:txBody>
      </p:sp>
      <p:pic>
        <p:nvPicPr>
          <p:cNvPr id="14" name="Picture 4" descr="Compare It! 4 - new file compare and merge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628" y="1724355"/>
            <a:ext cx="512873" cy="415134"/>
          </a:xfrm>
          <a:prstGeom prst="rect">
            <a:avLst/>
          </a:prstGeom>
          <a:noFill/>
          <a:extLst>
            <a:ext uri="{909E8E84-426E-40DD-AFC4-6F175D3DCCD1}">
              <a14:hiddenFill xmlns:a14="http://schemas.microsoft.com/office/drawing/2010/main">
                <a:solidFill>
                  <a:srgbClr val="FFFFFF"/>
                </a:solidFill>
              </a14:hiddenFill>
            </a:ext>
          </a:extLst>
        </p:spPr>
      </p:pic>
      <p:sp>
        <p:nvSpPr>
          <p:cNvPr id="15" name="圓角矩形 82"/>
          <p:cNvSpPr/>
          <p:nvPr/>
        </p:nvSpPr>
        <p:spPr bwMode="auto">
          <a:xfrm>
            <a:off x="1115616" y="1991511"/>
            <a:ext cx="885015" cy="429377"/>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defTabSz="457200" fontAlgn="auto">
              <a:spcBef>
                <a:spcPts val="0"/>
              </a:spcBef>
              <a:spcAft>
                <a:spcPts val="0"/>
              </a:spcAft>
            </a:pPr>
            <a:r>
              <a:rPr kumimoji="0" lang="en-US" altLang="zh-TW" sz="900" b="1" dirty="0" smtClean="0">
                <a:solidFill>
                  <a:prstClr val="black">
                    <a:lumMod val="50000"/>
                    <a:lumOff val="50000"/>
                  </a:prstClr>
                </a:solidFill>
                <a:latin typeface="微軟正黑體" panose="020B0604030504040204" pitchFamily="34" charset="-120"/>
              </a:rPr>
              <a:t>Compare It</a:t>
            </a:r>
            <a:endParaRPr kumimoji="0" lang="en-US" altLang="zh-TW" sz="900" b="1" dirty="0">
              <a:solidFill>
                <a:prstClr val="black">
                  <a:lumMod val="50000"/>
                  <a:lumOff val="50000"/>
                </a:prstClr>
              </a:solidFill>
              <a:latin typeface="微軟正黑體" panose="020B0604030504040204" pitchFamily="34" charset="-120"/>
            </a:endParaRPr>
          </a:p>
        </p:txBody>
      </p:sp>
      <p:sp>
        <p:nvSpPr>
          <p:cNvPr id="16" name="文字方塊 15"/>
          <p:cNvSpPr txBox="1"/>
          <p:nvPr/>
        </p:nvSpPr>
        <p:spPr>
          <a:xfrm>
            <a:off x="3923801" y="1475492"/>
            <a:ext cx="1021433" cy="369332"/>
          </a:xfrm>
          <a:prstGeom prst="rect">
            <a:avLst/>
          </a:prstGeom>
          <a:noFill/>
          <a:effectLst>
            <a:outerShdw blurRad="50800" dist="50800" dir="5400000" sx="1000" sy="1000" algn="ctr" rotWithShape="0">
              <a:srgbClr val="000000">
                <a:alpha val="43137"/>
              </a:srgbClr>
            </a:outerShdw>
          </a:effectLst>
        </p:spPr>
        <p:txBody>
          <a:bodyPr wrap="none" rtlCol="0">
            <a:spAutoFit/>
          </a:bodyPr>
          <a:lstStyle>
            <a:defPPr>
              <a:defRPr lang="zh-TW"/>
            </a:defPPr>
            <a:lvl1pPr marL="88900" indent="-88900">
              <a:buFont typeface="Arial" panose="020B0604020202020204" pitchFamily="34" charset="0"/>
              <a:buChar char="•"/>
              <a:defRPr sz="1400" b="1">
                <a:solidFill>
                  <a:schemeClr val="bg1">
                    <a:lumMod val="50000"/>
                  </a:schemeClr>
                </a:solidFill>
                <a:latin typeface="微軟正黑體" panose="020B0604030504040204" pitchFamily="34" charset="-120"/>
                <a:ea typeface="微軟正黑體" panose="020B0604030504040204" pitchFamily="34" charset="-120"/>
              </a:defRPr>
            </a:lvl1pPr>
          </a:lstStyle>
          <a:p>
            <a:pPr marL="0" indent="0" algn="ctr">
              <a:buFont typeface="Arial" panose="020B0604020202020204" pitchFamily="34" charset="0"/>
              <a:buNone/>
            </a:pPr>
            <a:r>
              <a:rPr lang="zh-TW" altLang="en-US" sz="900" b="0" dirty="0" smtClean="0">
                <a:solidFill>
                  <a:srgbClr val="9BBB59">
                    <a:lumMod val="50000"/>
                  </a:srgbClr>
                </a:solidFill>
              </a:rPr>
              <a:t>     功能、壓力、</a:t>
            </a:r>
            <a:endParaRPr lang="en-US" altLang="zh-TW" sz="900" b="0" dirty="0" smtClean="0">
              <a:solidFill>
                <a:srgbClr val="9BBB59">
                  <a:lumMod val="50000"/>
                </a:srgbClr>
              </a:solidFill>
            </a:endParaRPr>
          </a:p>
          <a:p>
            <a:pPr marL="0" indent="0" algn="ctr">
              <a:buFont typeface="Arial" panose="020B0604020202020204" pitchFamily="34" charset="0"/>
              <a:buNone/>
            </a:pPr>
            <a:r>
              <a:rPr lang="zh-TW" altLang="en-US" sz="900" b="0" dirty="0" smtClean="0">
                <a:solidFill>
                  <a:srgbClr val="9BBB59">
                    <a:lumMod val="50000"/>
                  </a:srgbClr>
                </a:solidFill>
              </a:rPr>
              <a:t>效能測試</a:t>
            </a:r>
            <a:endParaRPr lang="en-US" altLang="zh-TW" sz="900" b="0" dirty="0" smtClean="0">
              <a:solidFill>
                <a:srgbClr val="9BBB59">
                  <a:lumMod val="50000"/>
                </a:srgbClr>
              </a:solidFill>
            </a:endParaRPr>
          </a:p>
        </p:txBody>
      </p:sp>
      <p:sp>
        <p:nvSpPr>
          <p:cNvPr id="17" name="圓角矩形 16"/>
          <p:cNvSpPr/>
          <p:nvPr/>
        </p:nvSpPr>
        <p:spPr>
          <a:xfrm>
            <a:off x="5929705" y="1642061"/>
            <a:ext cx="2376264" cy="778827"/>
          </a:xfrm>
          <a:prstGeom prst="roundRect">
            <a:avLst>
              <a:gd name="adj" fmla="val 11638"/>
            </a:avLst>
          </a:prstGeom>
          <a:solidFill>
            <a:schemeClr val="accent4">
              <a:lumMod val="40000"/>
              <a:lumOff val="60000"/>
            </a:schemeClr>
          </a:solidFill>
          <a:ln>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smtClean="0">
                <a:solidFill>
                  <a:prstClr val="white"/>
                </a:solidFill>
                <a:effectLst>
                  <a:outerShdw blurRad="38100" dist="38100" dir="2700000" algn="tl">
                    <a:srgbClr val="000000">
                      <a:alpha val="43137"/>
                    </a:srgbClr>
                  </a:outerShdw>
                </a:effectLst>
              </a:rPr>
              <a:t>軟體授權</a:t>
            </a:r>
            <a:r>
              <a:rPr lang="zh-TW" altLang="en-US" sz="2400" b="1" dirty="0">
                <a:solidFill>
                  <a:prstClr val="white"/>
                </a:solidFill>
                <a:effectLst>
                  <a:outerShdw blurRad="38100" dist="38100" dir="2700000" algn="tl">
                    <a:srgbClr val="000000">
                      <a:alpha val="43137"/>
                    </a:srgbClr>
                  </a:outerShdw>
                </a:effectLst>
              </a:rPr>
              <a:t>維護</a:t>
            </a:r>
          </a:p>
        </p:txBody>
      </p:sp>
    </p:spTree>
    <p:extLst>
      <p:ext uri="{BB962C8B-B14F-4D97-AF65-F5344CB8AC3E}">
        <p14:creationId xmlns:p14="http://schemas.microsoft.com/office/powerpoint/2010/main" val="399789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ject 2"/>
          <p:cNvSpPr txBox="1">
            <a:spLocks noChangeArrowheads="1"/>
          </p:cNvSpPr>
          <p:nvPr/>
        </p:nvSpPr>
        <p:spPr bwMode="auto">
          <a:xfrm>
            <a:off x="1385887" y="762395"/>
            <a:ext cx="762396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Hant" altLang="en-US" sz="6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謝謝</a:t>
            </a:r>
            <a:r>
              <a:rPr lang="zh-Hant" altLang="en-US" sz="6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聆聽</a:t>
            </a:r>
            <a:endParaRPr lang="en-US" altLang="zh-Hant" sz="6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r>
              <a:rPr lang="zh-Hant"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您</a:t>
            </a:r>
            <a:r>
              <a:rPr lang="zh-Hant"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Hant"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意見與</a:t>
            </a:r>
            <a:r>
              <a:rPr lang="zh-Hant"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支持是成長動能</a:t>
            </a:r>
            <a:endParaRPr lang="zh-Hant" altLang="zh-Hant"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2" name="群組 9"/>
          <p:cNvGrpSpPr>
            <a:grpSpLocks/>
          </p:cNvGrpSpPr>
          <p:nvPr/>
        </p:nvGrpSpPr>
        <p:grpSpPr bwMode="auto">
          <a:xfrm>
            <a:off x="731838" y="1022350"/>
            <a:ext cx="541337" cy="541338"/>
            <a:chOff x="1040178" y="2030164"/>
            <a:chExt cx="770458" cy="770458"/>
          </a:xfrm>
        </p:grpSpPr>
        <p:sp>
          <p:nvSpPr>
            <p:cNvPr id="59521" name="object 6"/>
            <p:cNvSpPr>
              <a:spLocks/>
            </p:cNvSpPr>
            <p:nvPr/>
          </p:nvSpPr>
          <p:spPr bwMode="auto">
            <a:xfrm>
              <a:off x="1040178" y="2030164"/>
              <a:ext cx="770458" cy="770458"/>
            </a:xfrm>
            <a:custGeom>
              <a:avLst/>
              <a:gdLst>
                <a:gd name="T0" fmla="*/ 385229 w 770458"/>
                <a:gd name="T1" fmla="*/ 0 h 770458"/>
                <a:gd name="T2" fmla="*/ 322741 w 770458"/>
                <a:gd name="T3" fmla="*/ 5041 h 770458"/>
                <a:gd name="T4" fmla="*/ 263464 w 770458"/>
                <a:gd name="T5" fmla="*/ 19638 h 770458"/>
                <a:gd name="T6" fmla="*/ 208191 w 770458"/>
                <a:gd name="T7" fmla="*/ 42996 h 770458"/>
                <a:gd name="T8" fmla="*/ 157714 w 770458"/>
                <a:gd name="T9" fmla="*/ 74324 h 770458"/>
                <a:gd name="T10" fmla="*/ 112828 w 770458"/>
                <a:gd name="T11" fmla="*/ 112826 h 770458"/>
                <a:gd name="T12" fmla="*/ 74324 w 770458"/>
                <a:gd name="T13" fmla="*/ 157712 h 770458"/>
                <a:gd name="T14" fmla="*/ 42997 w 770458"/>
                <a:gd name="T15" fmla="*/ 208186 h 770458"/>
                <a:gd name="T16" fmla="*/ 19638 w 770458"/>
                <a:gd name="T17" fmla="*/ 263457 h 770458"/>
                <a:gd name="T18" fmla="*/ 5041 w 770458"/>
                <a:gd name="T19" fmla="*/ 322731 h 770458"/>
                <a:gd name="T20" fmla="*/ 0 w 770458"/>
                <a:gd name="T21" fmla="*/ 385216 h 770458"/>
                <a:gd name="T22" fmla="*/ 1276 w 770458"/>
                <a:gd name="T23" fmla="*/ 416810 h 770458"/>
                <a:gd name="T24" fmla="*/ 11195 w 770458"/>
                <a:gd name="T25" fmla="*/ 477790 h 770458"/>
                <a:gd name="T26" fmla="*/ 30272 w 770458"/>
                <a:gd name="T27" fmla="*/ 535164 h 770458"/>
                <a:gd name="T28" fmla="*/ 57714 w 770458"/>
                <a:gd name="T29" fmla="*/ 588139 h 770458"/>
                <a:gd name="T30" fmla="*/ 92729 w 770458"/>
                <a:gd name="T31" fmla="*/ 635922 h 770458"/>
                <a:gd name="T32" fmla="*/ 134523 w 770458"/>
                <a:gd name="T33" fmla="*/ 677719 h 770458"/>
                <a:gd name="T34" fmla="*/ 182303 w 770458"/>
                <a:gd name="T35" fmla="*/ 712737 h 770458"/>
                <a:gd name="T36" fmla="*/ 235277 w 770458"/>
                <a:gd name="T37" fmla="*/ 740182 h 770458"/>
                <a:gd name="T38" fmla="*/ 292651 w 770458"/>
                <a:gd name="T39" fmla="*/ 759261 h 770458"/>
                <a:gd name="T40" fmla="*/ 353633 w 770458"/>
                <a:gd name="T41" fmla="*/ 769181 h 770458"/>
                <a:gd name="T42" fmla="*/ 385229 w 770458"/>
                <a:gd name="T43" fmla="*/ 770458 h 770458"/>
                <a:gd name="T44" fmla="*/ 416824 w 770458"/>
                <a:gd name="T45" fmla="*/ 769181 h 770458"/>
                <a:gd name="T46" fmla="*/ 477806 w 770458"/>
                <a:gd name="T47" fmla="*/ 759261 h 770458"/>
                <a:gd name="T48" fmla="*/ 535180 w 770458"/>
                <a:gd name="T49" fmla="*/ 740182 h 770458"/>
                <a:gd name="T50" fmla="*/ 588154 w 770458"/>
                <a:gd name="T51" fmla="*/ 712737 h 770458"/>
                <a:gd name="T52" fmla="*/ 635934 w 770458"/>
                <a:gd name="T53" fmla="*/ 677719 h 770458"/>
                <a:gd name="T54" fmla="*/ 677728 w 770458"/>
                <a:gd name="T55" fmla="*/ 635922 h 770458"/>
                <a:gd name="T56" fmla="*/ 712743 w 770458"/>
                <a:gd name="T57" fmla="*/ 588139 h 770458"/>
                <a:gd name="T58" fmla="*/ 740185 w 770458"/>
                <a:gd name="T59" fmla="*/ 535164 h 770458"/>
                <a:gd name="T60" fmla="*/ 759262 w 770458"/>
                <a:gd name="T61" fmla="*/ 477790 h 770458"/>
                <a:gd name="T62" fmla="*/ 769181 w 770458"/>
                <a:gd name="T63" fmla="*/ 416810 h 770458"/>
                <a:gd name="T64" fmla="*/ 770458 w 770458"/>
                <a:gd name="T65" fmla="*/ 385216 h 770458"/>
                <a:gd name="T66" fmla="*/ 769181 w 770458"/>
                <a:gd name="T67" fmla="*/ 353622 h 770458"/>
                <a:gd name="T68" fmla="*/ 759262 w 770458"/>
                <a:gd name="T69" fmla="*/ 292644 h 770458"/>
                <a:gd name="T70" fmla="*/ 740185 w 770458"/>
                <a:gd name="T71" fmla="*/ 235272 h 770458"/>
                <a:gd name="T72" fmla="*/ 712743 w 770458"/>
                <a:gd name="T73" fmla="*/ 182300 h 770458"/>
                <a:gd name="T74" fmla="*/ 677728 w 770458"/>
                <a:gd name="T75" fmla="*/ 134521 h 770458"/>
                <a:gd name="T76" fmla="*/ 635934 w 770458"/>
                <a:gd name="T77" fmla="*/ 92728 h 770458"/>
                <a:gd name="T78" fmla="*/ 588154 w 770458"/>
                <a:gd name="T79" fmla="*/ 57713 h 770458"/>
                <a:gd name="T80" fmla="*/ 535180 w 770458"/>
                <a:gd name="T81" fmla="*/ 30272 h 770458"/>
                <a:gd name="T82" fmla="*/ 477806 w 770458"/>
                <a:gd name="T83" fmla="*/ 11195 h 770458"/>
                <a:gd name="T84" fmla="*/ 416824 w 770458"/>
                <a:gd name="T85" fmla="*/ 1276 h 770458"/>
                <a:gd name="T86" fmla="*/ 385229 w 770458"/>
                <a:gd name="T87" fmla="*/ 0 h 770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0458"/>
                <a:gd name="T133" fmla="*/ 0 h 770458"/>
                <a:gd name="T134" fmla="*/ 770458 w 770458"/>
                <a:gd name="T135" fmla="*/ 770458 h 770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0458" h="770458">
                  <a:moveTo>
                    <a:pt x="385229" y="0"/>
                  </a:moveTo>
                  <a:lnTo>
                    <a:pt x="322741" y="5041"/>
                  </a:lnTo>
                  <a:lnTo>
                    <a:pt x="263464" y="19638"/>
                  </a:lnTo>
                  <a:lnTo>
                    <a:pt x="208191" y="42996"/>
                  </a:lnTo>
                  <a:lnTo>
                    <a:pt x="157714" y="74324"/>
                  </a:lnTo>
                  <a:lnTo>
                    <a:pt x="112828" y="112826"/>
                  </a:lnTo>
                  <a:lnTo>
                    <a:pt x="74324" y="157712"/>
                  </a:lnTo>
                  <a:lnTo>
                    <a:pt x="42997" y="208186"/>
                  </a:lnTo>
                  <a:lnTo>
                    <a:pt x="19638" y="263457"/>
                  </a:lnTo>
                  <a:lnTo>
                    <a:pt x="5041" y="322731"/>
                  </a:lnTo>
                  <a:lnTo>
                    <a:pt x="0" y="385216"/>
                  </a:lnTo>
                  <a:lnTo>
                    <a:pt x="1276" y="416810"/>
                  </a:lnTo>
                  <a:lnTo>
                    <a:pt x="11195" y="477790"/>
                  </a:lnTo>
                  <a:lnTo>
                    <a:pt x="30272" y="535164"/>
                  </a:lnTo>
                  <a:lnTo>
                    <a:pt x="57714" y="588139"/>
                  </a:lnTo>
                  <a:lnTo>
                    <a:pt x="92729" y="635922"/>
                  </a:lnTo>
                  <a:lnTo>
                    <a:pt x="134523" y="677719"/>
                  </a:lnTo>
                  <a:lnTo>
                    <a:pt x="182303" y="712737"/>
                  </a:lnTo>
                  <a:lnTo>
                    <a:pt x="235277" y="740182"/>
                  </a:lnTo>
                  <a:lnTo>
                    <a:pt x="292651" y="759261"/>
                  </a:lnTo>
                  <a:lnTo>
                    <a:pt x="353633" y="769181"/>
                  </a:lnTo>
                  <a:lnTo>
                    <a:pt x="385229" y="770458"/>
                  </a:lnTo>
                  <a:lnTo>
                    <a:pt x="416824" y="769181"/>
                  </a:lnTo>
                  <a:lnTo>
                    <a:pt x="477806" y="759261"/>
                  </a:lnTo>
                  <a:lnTo>
                    <a:pt x="535180" y="740182"/>
                  </a:lnTo>
                  <a:lnTo>
                    <a:pt x="588154" y="712737"/>
                  </a:lnTo>
                  <a:lnTo>
                    <a:pt x="635934" y="677719"/>
                  </a:lnTo>
                  <a:lnTo>
                    <a:pt x="677728" y="635922"/>
                  </a:lnTo>
                  <a:lnTo>
                    <a:pt x="712743" y="588139"/>
                  </a:lnTo>
                  <a:lnTo>
                    <a:pt x="740185" y="535164"/>
                  </a:lnTo>
                  <a:lnTo>
                    <a:pt x="759262" y="477790"/>
                  </a:lnTo>
                  <a:lnTo>
                    <a:pt x="769181" y="416810"/>
                  </a:lnTo>
                  <a:lnTo>
                    <a:pt x="770458" y="385216"/>
                  </a:lnTo>
                  <a:lnTo>
                    <a:pt x="769181" y="353622"/>
                  </a:lnTo>
                  <a:lnTo>
                    <a:pt x="759262" y="292644"/>
                  </a:lnTo>
                  <a:lnTo>
                    <a:pt x="740185" y="235272"/>
                  </a:lnTo>
                  <a:lnTo>
                    <a:pt x="712743" y="182300"/>
                  </a:lnTo>
                  <a:lnTo>
                    <a:pt x="677728" y="134521"/>
                  </a:lnTo>
                  <a:lnTo>
                    <a:pt x="635934" y="92728"/>
                  </a:lnTo>
                  <a:lnTo>
                    <a:pt x="588154" y="57713"/>
                  </a:lnTo>
                  <a:lnTo>
                    <a:pt x="535180" y="30272"/>
                  </a:lnTo>
                  <a:lnTo>
                    <a:pt x="477806" y="11195"/>
                  </a:lnTo>
                  <a:lnTo>
                    <a:pt x="416824" y="1276"/>
                  </a:lnTo>
                  <a:lnTo>
                    <a:pt x="385229" y="0"/>
                  </a:lnTo>
                  <a:close/>
                </a:path>
              </a:pathLst>
            </a:custGeom>
            <a:solidFill>
              <a:srgbClr val="0082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22" name="object 7"/>
            <p:cNvSpPr>
              <a:spLocks/>
            </p:cNvSpPr>
            <p:nvPr/>
          </p:nvSpPr>
          <p:spPr bwMode="auto">
            <a:xfrm>
              <a:off x="1108720" y="2105924"/>
              <a:ext cx="633373" cy="633361"/>
            </a:xfrm>
            <a:custGeom>
              <a:avLst/>
              <a:gdLst>
                <a:gd name="T0" fmla="*/ 265401 w 633374"/>
                <a:gd name="T1" fmla="*/ 4151 h 633361"/>
                <a:gd name="T2" fmla="*/ 171288 w 633374"/>
                <a:gd name="T3" fmla="*/ 35396 h 633361"/>
                <a:gd name="T4" fmla="*/ 92870 w 633374"/>
                <a:gd name="T5" fmla="*/ 92849 h 633361"/>
                <a:gd name="T6" fmla="*/ 35405 w 633374"/>
                <a:gd name="T7" fmla="*/ 171254 h 633361"/>
                <a:gd name="T8" fmla="*/ 4153 w 633374"/>
                <a:gd name="T9" fmla="*/ 265355 h 633361"/>
                <a:gd name="T10" fmla="*/ 1051 w 633374"/>
                <a:gd name="T11" fmla="*/ 342585 h 633361"/>
                <a:gd name="T12" fmla="*/ 24929 w 633374"/>
                <a:gd name="T13" fmla="*/ 439805 h 633361"/>
                <a:gd name="T14" fmla="*/ 76334 w 633374"/>
                <a:gd name="T15" fmla="*/ 522643 h 633361"/>
                <a:gd name="T16" fmla="*/ 150007 w 633374"/>
                <a:gd name="T17" fmla="*/ 585841 h 633361"/>
                <a:gd name="T18" fmla="*/ 240689 w 633374"/>
                <a:gd name="T19" fmla="*/ 624140 h 633361"/>
                <a:gd name="T20" fmla="*/ 316687 w 633374"/>
                <a:gd name="T21" fmla="*/ 633361 h 633361"/>
                <a:gd name="T22" fmla="*/ 392662 w 633374"/>
                <a:gd name="T23" fmla="*/ 624140 h 633361"/>
                <a:gd name="T24" fmla="*/ 483339 w 633374"/>
                <a:gd name="T25" fmla="*/ 585841 h 633361"/>
                <a:gd name="T26" fmla="*/ 316687 w 633374"/>
                <a:gd name="T27" fmla="*/ 584517 h 633361"/>
                <a:gd name="T28" fmla="*/ 252402 w 633374"/>
                <a:gd name="T29" fmla="*/ 576718 h 633361"/>
                <a:gd name="T30" fmla="*/ 175702 w 633374"/>
                <a:gd name="T31" fmla="*/ 544324 h 633361"/>
                <a:gd name="T32" fmla="*/ 113394 w 633374"/>
                <a:gd name="T33" fmla="*/ 490872 h 633361"/>
                <a:gd name="T34" fmla="*/ 69924 w 633374"/>
                <a:gd name="T35" fmla="*/ 420809 h 633361"/>
                <a:gd name="T36" fmla="*/ 49733 w 633374"/>
                <a:gd name="T37" fmla="*/ 338584 h 633361"/>
                <a:gd name="T38" fmla="*/ 49733 w 633374"/>
                <a:gd name="T39" fmla="*/ 294717 h 633361"/>
                <a:gd name="T40" fmla="*/ 69924 w 633374"/>
                <a:gd name="T41" fmla="*/ 212507 h 633361"/>
                <a:gd name="T42" fmla="*/ 113394 w 633374"/>
                <a:gd name="T43" fmla="*/ 142457 h 633361"/>
                <a:gd name="T44" fmla="*/ 175702 w 633374"/>
                <a:gd name="T45" fmla="*/ 89016 h 633361"/>
                <a:gd name="T46" fmla="*/ 252402 w 633374"/>
                <a:gd name="T47" fmla="*/ 56629 h 633361"/>
                <a:gd name="T48" fmla="*/ 316687 w 633374"/>
                <a:gd name="T49" fmla="*/ 48831 h 633361"/>
                <a:gd name="T50" fmla="*/ 483339 w 633374"/>
                <a:gd name="T51" fmla="*/ 47508 h 633361"/>
                <a:gd name="T52" fmla="*/ 392662 w 633374"/>
                <a:gd name="T53" fmla="*/ 9218 h 633361"/>
                <a:gd name="T54" fmla="*/ 316687 w 633374"/>
                <a:gd name="T55" fmla="*/ 0 h 633361"/>
                <a:gd name="T56" fmla="*/ 316687 w 633374"/>
                <a:gd name="T57" fmla="*/ 48831 h 633361"/>
                <a:gd name="T58" fmla="*/ 360041 w 633374"/>
                <a:gd name="T59" fmla="*/ 52343 h 633361"/>
                <a:gd name="T60" fmla="*/ 439635 w 633374"/>
                <a:gd name="T61" fmla="*/ 78771 h 633361"/>
                <a:gd name="T62" fmla="*/ 505952 w 633374"/>
                <a:gd name="T63" fmla="*/ 127366 h 633361"/>
                <a:gd name="T64" fmla="*/ 554545 w 633374"/>
                <a:gd name="T65" fmla="*/ 193681 h 633361"/>
                <a:gd name="T66" fmla="*/ 580972 w 633374"/>
                <a:gd name="T67" fmla="*/ 273268 h 633361"/>
                <a:gd name="T68" fmla="*/ 583594 w 633374"/>
                <a:gd name="T69" fmla="*/ 338584 h 633361"/>
                <a:gd name="T70" fmla="*/ 563404 w 633374"/>
                <a:gd name="T71" fmla="*/ 420809 h 633361"/>
                <a:gd name="T72" fmla="*/ 519935 w 633374"/>
                <a:gd name="T73" fmla="*/ 490872 h 633361"/>
                <a:gd name="T74" fmla="*/ 457633 w 633374"/>
                <a:gd name="T75" fmla="*/ 544324 h 633361"/>
                <a:gd name="T76" fmla="*/ 380941 w 633374"/>
                <a:gd name="T77" fmla="*/ 576718 h 633361"/>
                <a:gd name="T78" fmla="*/ 316687 w 633374"/>
                <a:gd name="T79" fmla="*/ 584517 h 633361"/>
                <a:gd name="T80" fmla="*/ 522627 w 633374"/>
                <a:gd name="T81" fmla="*/ 557026 h 633361"/>
                <a:gd name="T82" fmla="*/ 585815 w 633374"/>
                <a:gd name="T83" fmla="*/ 483350 h 633361"/>
                <a:gd name="T84" fmla="*/ 624108 w 633374"/>
                <a:gd name="T85" fmla="*/ 392664 h 633361"/>
                <a:gd name="T86" fmla="*/ 633328 w 633374"/>
                <a:gd name="T87" fmla="*/ 316649 h 633361"/>
                <a:gd name="T88" fmla="*/ 624108 w 633374"/>
                <a:gd name="T89" fmla="*/ 240645 h 633361"/>
                <a:gd name="T90" fmla="*/ 585815 w 633374"/>
                <a:gd name="T91" fmla="*/ 149976 h 633361"/>
                <a:gd name="T92" fmla="*/ 522627 w 633374"/>
                <a:gd name="T93" fmla="*/ 76316 h 633361"/>
                <a:gd name="T94" fmla="*/ 485296 w 633374"/>
                <a:gd name="T95" fmla="*/ 48831 h 6333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374"/>
                <a:gd name="T145" fmla="*/ 0 h 633361"/>
                <a:gd name="T146" fmla="*/ 633374 w 633374"/>
                <a:gd name="T147" fmla="*/ 633361 h 6333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374" h="633361">
                  <a:moveTo>
                    <a:pt x="316699" y="0"/>
                  </a:moveTo>
                  <a:lnTo>
                    <a:pt x="265401" y="4151"/>
                  </a:lnTo>
                  <a:lnTo>
                    <a:pt x="216711" y="16169"/>
                  </a:lnTo>
                  <a:lnTo>
                    <a:pt x="171288" y="35396"/>
                  </a:lnTo>
                  <a:lnTo>
                    <a:pt x="129789" y="61175"/>
                  </a:lnTo>
                  <a:lnTo>
                    <a:pt x="92870" y="92849"/>
                  </a:lnTo>
                  <a:lnTo>
                    <a:pt x="61190" y="129761"/>
                  </a:lnTo>
                  <a:lnTo>
                    <a:pt x="35405" y="171254"/>
                  </a:lnTo>
                  <a:lnTo>
                    <a:pt x="16174" y="216671"/>
                  </a:lnTo>
                  <a:lnTo>
                    <a:pt x="4153" y="265355"/>
                  </a:lnTo>
                  <a:lnTo>
                    <a:pt x="0" y="316649"/>
                  </a:lnTo>
                  <a:lnTo>
                    <a:pt x="1051" y="342585"/>
                  </a:lnTo>
                  <a:lnTo>
                    <a:pt x="9221" y="392664"/>
                  </a:lnTo>
                  <a:lnTo>
                    <a:pt x="24929" y="439805"/>
                  </a:lnTo>
                  <a:lnTo>
                    <a:pt x="47519" y="483350"/>
                  </a:lnTo>
                  <a:lnTo>
                    <a:pt x="76334" y="522643"/>
                  </a:lnTo>
                  <a:lnTo>
                    <a:pt x="110715" y="557026"/>
                  </a:lnTo>
                  <a:lnTo>
                    <a:pt x="150007" y="585841"/>
                  </a:lnTo>
                  <a:lnTo>
                    <a:pt x="193550" y="608431"/>
                  </a:lnTo>
                  <a:lnTo>
                    <a:pt x="240689" y="624140"/>
                  </a:lnTo>
                  <a:lnTo>
                    <a:pt x="290765" y="632309"/>
                  </a:lnTo>
                  <a:lnTo>
                    <a:pt x="316699" y="633361"/>
                  </a:lnTo>
                  <a:lnTo>
                    <a:pt x="342633" y="632309"/>
                  </a:lnTo>
                  <a:lnTo>
                    <a:pt x="392708" y="624140"/>
                  </a:lnTo>
                  <a:lnTo>
                    <a:pt x="439844" y="608431"/>
                  </a:lnTo>
                  <a:lnTo>
                    <a:pt x="483385" y="585841"/>
                  </a:lnTo>
                  <a:lnTo>
                    <a:pt x="485343" y="584517"/>
                  </a:lnTo>
                  <a:lnTo>
                    <a:pt x="316699" y="584517"/>
                  </a:lnTo>
                  <a:lnTo>
                    <a:pt x="294761" y="583627"/>
                  </a:lnTo>
                  <a:lnTo>
                    <a:pt x="252402" y="576718"/>
                  </a:lnTo>
                  <a:lnTo>
                    <a:pt x="212530" y="563431"/>
                  </a:lnTo>
                  <a:lnTo>
                    <a:pt x="175702" y="544324"/>
                  </a:lnTo>
                  <a:lnTo>
                    <a:pt x="142471" y="519952"/>
                  </a:lnTo>
                  <a:lnTo>
                    <a:pt x="113394" y="490872"/>
                  </a:lnTo>
                  <a:lnTo>
                    <a:pt x="89027" y="457639"/>
                  </a:lnTo>
                  <a:lnTo>
                    <a:pt x="69924" y="420809"/>
                  </a:lnTo>
                  <a:lnTo>
                    <a:pt x="56641" y="380939"/>
                  </a:lnTo>
                  <a:lnTo>
                    <a:pt x="49733" y="338584"/>
                  </a:lnTo>
                  <a:lnTo>
                    <a:pt x="48844" y="316649"/>
                  </a:lnTo>
                  <a:lnTo>
                    <a:pt x="49733" y="294717"/>
                  </a:lnTo>
                  <a:lnTo>
                    <a:pt x="56641" y="252370"/>
                  </a:lnTo>
                  <a:lnTo>
                    <a:pt x="69924" y="212507"/>
                  </a:lnTo>
                  <a:lnTo>
                    <a:pt x="89027" y="175684"/>
                  </a:lnTo>
                  <a:lnTo>
                    <a:pt x="113394" y="142457"/>
                  </a:lnTo>
                  <a:lnTo>
                    <a:pt x="142471" y="113383"/>
                  </a:lnTo>
                  <a:lnTo>
                    <a:pt x="175702" y="89016"/>
                  </a:lnTo>
                  <a:lnTo>
                    <a:pt x="212530" y="69912"/>
                  </a:lnTo>
                  <a:lnTo>
                    <a:pt x="252402" y="56629"/>
                  </a:lnTo>
                  <a:lnTo>
                    <a:pt x="294761" y="49721"/>
                  </a:lnTo>
                  <a:lnTo>
                    <a:pt x="316699" y="48831"/>
                  </a:lnTo>
                  <a:lnTo>
                    <a:pt x="485342" y="48831"/>
                  </a:lnTo>
                  <a:lnTo>
                    <a:pt x="483385" y="47508"/>
                  </a:lnTo>
                  <a:lnTo>
                    <a:pt x="439844" y="24923"/>
                  </a:lnTo>
                  <a:lnTo>
                    <a:pt x="392708" y="9218"/>
                  </a:lnTo>
                  <a:lnTo>
                    <a:pt x="342633" y="1051"/>
                  </a:lnTo>
                  <a:lnTo>
                    <a:pt x="316699" y="0"/>
                  </a:lnTo>
                  <a:close/>
                </a:path>
                <a:path w="633374" h="633361">
                  <a:moveTo>
                    <a:pt x="485342" y="48831"/>
                  </a:moveTo>
                  <a:lnTo>
                    <a:pt x="316699" y="48831"/>
                  </a:lnTo>
                  <a:lnTo>
                    <a:pt x="338634" y="49721"/>
                  </a:lnTo>
                  <a:lnTo>
                    <a:pt x="360087" y="52343"/>
                  </a:lnTo>
                  <a:lnTo>
                    <a:pt x="401266" y="62508"/>
                  </a:lnTo>
                  <a:lnTo>
                    <a:pt x="439681" y="78771"/>
                  </a:lnTo>
                  <a:lnTo>
                    <a:pt x="474777" y="100576"/>
                  </a:lnTo>
                  <a:lnTo>
                    <a:pt x="505998" y="127366"/>
                  </a:lnTo>
                  <a:lnTo>
                    <a:pt x="532788" y="158586"/>
                  </a:lnTo>
                  <a:lnTo>
                    <a:pt x="554591" y="193681"/>
                  </a:lnTo>
                  <a:lnTo>
                    <a:pt x="570853" y="232093"/>
                  </a:lnTo>
                  <a:lnTo>
                    <a:pt x="581018" y="273268"/>
                  </a:lnTo>
                  <a:lnTo>
                    <a:pt x="584530" y="316649"/>
                  </a:lnTo>
                  <a:lnTo>
                    <a:pt x="583640" y="338584"/>
                  </a:lnTo>
                  <a:lnTo>
                    <a:pt x="576733" y="380939"/>
                  </a:lnTo>
                  <a:lnTo>
                    <a:pt x="563450" y="420809"/>
                  </a:lnTo>
                  <a:lnTo>
                    <a:pt x="544348" y="457639"/>
                  </a:lnTo>
                  <a:lnTo>
                    <a:pt x="519981" y="490872"/>
                  </a:lnTo>
                  <a:lnTo>
                    <a:pt x="490906" y="519952"/>
                  </a:lnTo>
                  <a:lnTo>
                    <a:pt x="457679" y="544324"/>
                  </a:lnTo>
                  <a:lnTo>
                    <a:pt x="420854" y="563431"/>
                  </a:lnTo>
                  <a:lnTo>
                    <a:pt x="380987" y="576718"/>
                  </a:lnTo>
                  <a:lnTo>
                    <a:pt x="338634" y="583627"/>
                  </a:lnTo>
                  <a:lnTo>
                    <a:pt x="316699" y="584517"/>
                  </a:lnTo>
                  <a:lnTo>
                    <a:pt x="485343" y="584517"/>
                  </a:lnTo>
                  <a:lnTo>
                    <a:pt x="522673" y="557026"/>
                  </a:lnTo>
                  <a:lnTo>
                    <a:pt x="557050" y="522643"/>
                  </a:lnTo>
                  <a:lnTo>
                    <a:pt x="585861" y="483350"/>
                  </a:lnTo>
                  <a:lnTo>
                    <a:pt x="608448" y="439805"/>
                  </a:lnTo>
                  <a:lnTo>
                    <a:pt x="624154" y="392664"/>
                  </a:lnTo>
                  <a:lnTo>
                    <a:pt x="632322" y="342585"/>
                  </a:lnTo>
                  <a:lnTo>
                    <a:pt x="633374" y="316649"/>
                  </a:lnTo>
                  <a:lnTo>
                    <a:pt x="632322" y="290716"/>
                  </a:lnTo>
                  <a:lnTo>
                    <a:pt x="624154" y="240645"/>
                  </a:lnTo>
                  <a:lnTo>
                    <a:pt x="608448" y="193513"/>
                  </a:lnTo>
                  <a:lnTo>
                    <a:pt x="585861" y="149976"/>
                  </a:lnTo>
                  <a:lnTo>
                    <a:pt x="557050" y="110691"/>
                  </a:lnTo>
                  <a:lnTo>
                    <a:pt x="522673" y="76316"/>
                  </a:lnTo>
                  <a:lnTo>
                    <a:pt x="503601" y="61175"/>
                  </a:lnTo>
                  <a:lnTo>
                    <a:pt x="485342" y="488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23" name="object 8"/>
            <p:cNvSpPr>
              <a:spLocks/>
            </p:cNvSpPr>
            <p:nvPr/>
          </p:nvSpPr>
          <p:spPr bwMode="auto">
            <a:xfrm>
              <a:off x="1391258" y="2214023"/>
              <a:ext cx="185524" cy="247290"/>
            </a:xfrm>
            <a:custGeom>
              <a:avLst/>
              <a:gdLst>
                <a:gd name="T0" fmla="*/ 21625 w 185524"/>
                <a:gd name="T1" fmla="*/ 0 h 247290"/>
                <a:gd name="T2" fmla="*/ 7483 w 185524"/>
                <a:gd name="T3" fmla="*/ 4297 h 247290"/>
                <a:gd name="T4" fmla="*/ 412 w 185524"/>
                <a:gd name="T5" fmla="*/ 15256 h 247290"/>
                <a:gd name="T6" fmla="*/ 0 w 185524"/>
                <a:gd name="T7" fmla="*/ 225561 h 247290"/>
                <a:gd name="T8" fmla="*/ 1282 w 185524"/>
                <a:gd name="T9" fmla="*/ 229333 h 247290"/>
                <a:gd name="T10" fmla="*/ 3454 w 185524"/>
                <a:gd name="T11" fmla="*/ 232457 h 247290"/>
                <a:gd name="T12" fmla="*/ 11823 w 185524"/>
                <a:gd name="T13" fmla="*/ 242503 h 247290"/>
                <a:gd name="T14" fmla="*/ 24291 w 185524"/>
                <a:gd name="T15" fmla="*/ 247176 h 247290"/>
                <a:gd name="T16" fmla="*/ 162674 w 185524"/>
                <a:gd name="T17" fmla="*/ 247290 h 247290"/>
                <a:gd name="T18" fmla="*/ 176201 w 185524"/>
                <a:gd name="T19" fmla="*/ 243467 h 247290"/>
                <a:gd name="T20" fmla="*/ 185524 w 185524"/>
                <a:gd name="T21" fmla="*/ 233487 h 247290"/>
                <a:gd name="T22" fmla="*/ 185012 w 185524"/>
                <a:gd name="T23" fmla="*/ 215525 h 247290"/>
                <a:gd name="T24" fmla="*/ 179637 w 185524"/>
                <a:gd name="T25" fmla="*/ 203495 h 247290"/>
                <a:gd name="T26" fmla="*/ 170747 w 185524"/>
                <a:gd name="T27" fmla="*/ 197043 h 247290"/>
                <a:gd name="T28" fmla="*/ 162674 w 185524"/>
                <a:gd name="T29" fmla="*/ 195652 h 247290"/>
                <a:gd name="T30" fmla="*/ 38709 w 185524"/>
                <a:gd name="T31" fmla="*/ 195652 h 247290"/>
                <a:gd name="T32" fmla="*/ 38709 w 185524"/>
                <a:gd name="T33" fmla="*/ 19211 h 247290"/>
                <a:gd name="T34" fmla="*/ 33777 w 185524"/>
                <a:gd name="T35" fmla="*/ 6315 h 247290"/>
                <a:gd name="T36" fmla="*/ 21625 w 185524"/>
                <a:gd name="T37" fmla="*/ 0 h 247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524"/>
                <a:gd name="T58" fmla="*/ 0 h 247290"/>
                <a:gd name="T59" fmla="*/ 185524 w 185524"/>
                <a:gd name="T60" fmla="*/ 247290 h 247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524" h="247290">
                  <a:moveTo>
                    <a:pt x="21625" y="0"/>
                  </a:moveTo>
                  <a:lnTo>
                    <a:pt x="7483" y="4297"/>
                  </a:lnTo>
                  <a:lnTo>
                    <a:pt x="412" y="15256"/>
                  </a:lnTo>
                  <a:lnTo>
                    <a:pt x="0" y="225561"/>
                  </a:lnTo>
                  <a:lnTo>
                    <a:pt x="1282" y="229333"/>
                  </a:lnTo>
                  <a:lnTo>
                    <a:pt x="3454" y="232457"/>
                  </a:lnTo>
                  <a:lnTo>
                    <a:pt x="11823" y="242503"/>
                  </a:lnTo>
                  <a:lnTo>
                    <a:pt x="24291" y="247176"/>
                  </a:lnTo>
                  <a:lnTo>
                    <a:pt x="162674" y="247290"/>
                  </a:lnTo>
                  <a:lnTo>
                    <a:pt x="176201" y="243467"/>
                  </a:lnTo>
                  <a:lnTo>
                    <a:pt x="185524" y="233487"/>
                  </a:lnTo>
                  <a:lnTo>
                    <a:pt x="185012" y="215525"/>
                  </a:lnTo>
                  <a:lnTo>
                    <a:pt x="179637" y="203495"/>
                  </a:lnTo>
                  <a:lnTo>
                    <a:pt x="170747" y="197043"/>
                  </a:lnTo>
                  <a:lnTo>
                    <a:pt x="162674" y="195652"/>
                  </a:lnTo>
                  <a:lnTo>
                    <a:pt x="38709" y="195652"/>
                  </a:lnTo>
                  <a:lnTo>
                    <a:pt x="38709" y="19211"/>
                  </a:lnTo>
                  <a:lnTo>
                    <a:pt x="33777" y="6315"/>
                  </a:lnTo>
                  <a:lnTo>
                    <a:pt x="216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grpSp>
      <p:grpSp>
        <p:nvGrpSpPr>
          <p:cNvPr id="59397" name="群組 10"/>
          <p:cNvGrpSpPr>
            <a:grpSpLocks/>
          </p:cNvGrpSpPr>
          <p:nvPr/>
        </p:nvGrpSpPr>
        <p:grpSpPr bwMode="auto">
          <a:xfrm>
            <a:off x="800100" y="5976938"/>
            <a:ext cx="395288" cy="393700"/>
            <a:chOff x="1138266" y="8498854"/>
            <a:chExt cx="562076" cy="562076"/>
          </a:xfrm>
        </p:grpSpPr>
        <p:sp>
          <p:nvSpPr>
            <p:cNvPr id="59514" name="bk object 24"/>
            <p:cNvSpPr>
              <a:spLocks/>
            </p:cNvSpPr>
            <p:nvPr/>
          </p:nvSpPr>
          <p:spPr bwMode="auto">
            <a:xfrm>
              <a:off x="1138266" y="8498854"/>
              <a:ext cx="562076" cy="562076"/>
            </a:xfrm>
            <a:custGeom>
              <a:avLst/>
              <a:gdLst>
                <a:gd name="T0" fmla="*/ 281038 w 562076"/>
                <a:gd name="T1" fmla="*/ 0 h 562076"/>
                <a:gd name="T2" fmla="*/ 235450 w 562076"/>
                <a:gd name="T3" fmla="*/ 3678 h 562076"/>
                <a:gd name="T4" fmla="*/ 192206 w 562076"/>
                <a:gd name="T5" fmla="*/ 14328 h 562076"/>
                <a:gd name="T6" fmla="*/ 151882 w 562076"/>
                <a:gd name="T7" fmla="*/ 31370 h 562076"/>
                <a:gd name="T8" fmla="*/ 115058 w 562076"/>
                <a:gd name="T9" fmla="*/ 54225 h 562076"/>
                <a:gd name="T10" fmla="*/ 82311 w 562076"/>
                <a:gd name="T11" fmla="*/ 82316 h 562076"/>
                <a:gd name="T12" fmla="*/ 54222 w 562076"/>
                <a:gd name="T13" fmla="*/ 115063 h 562076"/>
                <a:gd name="T14" fmla="*/ 31367 w 562076"/>
                <a:gd name="T15" fmla="*/ 151887 h 562076"/>
                <a:gd name="T16" fmla="*/ 14326 w 562076"/>
                <a:gd name="T17" fmla="*/ 192210 h 562076"/>
                <a:gd name="T18" fmla="*/ 3678 w 562076"/>
                <a:gd name="T19" fmla="*/ 235453 h 562076"/>
                <a:gd name="T20" fmla="*/ 0 w 562076"/>
                <a:gd name="T21" fmla="*/ 281038 h 562076"/>
                <a:gd name="T22" fmla="*/ 931 w 562076"/>
                <a:gd name="T23" fmla="*/ 304090 h 562076"/>
                <a:gd name="T24" fmla="*/ 8167 w 562076"/>
                <a:gd name="T25" fmla="*/ 348581 h 562076"/>
                <a:gd name="T26" fmla="*/ 22084 w 562076"/>
                <a:gd name="T27" fmla="*/ 390439 h 562076"/>
                <a:gd name="T28" fmla="*/ 42104 w 562076"/>
                <a:gd name="T29" fmla="*/ 429085 h 562076"/>
                <a:gd name="T30" fmla="*/ 67648 w 562076"/>
                <a:gd name="T31" fmla="*/ 463942 h 562076"/>
                <a:gd name="T32" fmla="*/ 98139 w 562076"/>
                <a:gd name="T33" fmla="*/ 494431 h 562076"/>
                <a:gd name="T34" fmla="*/ 132996 w 562076"/>
                <a:gd name="T35" fmla="*/ 519975 h 562076"/>
                <a:gd name="T36" fmla="*/ 171642 w 562076"/>
                <a:gd name="T37" fmla="*/ 539993 h 562076"/>
                <a:gd name="T38" fmla="*/ 213499 w 562076"/>
                <a:gd name="T39" fmla="*/ 553909 h 562076"/>
                <a:gd name="T40" fmla="*/ 257987 w 562076"/>
                <a:gd name="T41" fmla="*/ 561145 h 562076"/>
                <a:gd name="T42" fmla="*/ 281038 w 562076"/>
                <a:gd name="T43" fmla="*/ 562076 h 562076"/>
                <a:gd name="T44" fmla="*/ 304088 w 562076"/>
                <a:gd name="T45" fmla="*/ 561145 h 562076"/>
                <a:gd name="T46" fmla="*/ 348577 w 562076"/>
                <a:gd name="T47" fmla="*/ 553909 h 562076"/>
                <a:gd name="T48" fmla="*/ 390433 w 562076"/>
                <a:gd name="T49" fmla="*/ 539993 h 562076"/>
                <a:gd name="T50" fmla="*/ 429080 w 562076"/>
                <a:gd name="T51" fmla="*/ 519975 h 562076"/>
                <a:gd name="T52" fmla="*/ 463937 w 562076"/>
                <a:gd name="T53" fmla="*/ 494431 h 562076"/>
                <a:gd name="T54" fmla="*/ 494427 w 562076"/>
                <a:gd name="T55" fmla="*/ 463942 h 562076"/>
                <a:gd name="T56" fmla="*/ 519972 w 562076"/>
                <a:gd name="T57" fmla="*/ 429085 h 562076"/>
                <a:gd name="T58" fmla="*/ 539992 w 562076"/>
                <a:gd name="T59" fmla="*/ 390439 h 562076"/>
                <a:gd name="T60" fmla="*/ 553909 w 562076"/>
                <a:gd name="T61" fmla="*/ 348581 h 562076"/>
                <a:gd name="T62" fmla="*/ 561145 w 562076"/>
                <a:gd name="T63" fmla="*/ 304090 h 562076"/>
                <a:gd name="T64" fmla="*/ 562076 w 562076"/>
                <a:gd name="T65" fmla="*/ 281038 h 562076"/>
                <a:gd name="T66" fmla="*/ 561145 w 562076"/>
                <a:gd name="T67" fmla="*/ 257989 h 562076"/>
                <a:gd name="T68" fmla="*/ 553909 w 562076"/>
                <a:gd name="T69" fmla="*/ 213503 h 562076"/>
                <a:gd name="T70" fmla="*/ 539992 w 562076"/>
                <a:gd name="T71" fmla="*/ 171648 h 562076"/>
                <a:gd name="T72" fmla="*/ 519972 w 562076"/>
                <a:gd name="T73" fmla="*/ 133002 h 562076"/>
                <a:gd name="T74" fmla="*/ 494427 w 562076"/>
                <a:gd name="T75" fmla="*/ 98144 h 562076"/>
                <a:gd name="T76" fmla="*/ 463937 w 562076"/>
                <a:gd name="T77" fmla="*/ 67653 h 562076"/>
                <a:gd name="T78" fmla="*/ 429080 w 562076"/>
                <a:gd name="T79" fmla="*/ 42107 h 562076"/>
                <a:gd name="T80" fmla="*/ 390433 w 562076"/>
                <a:gd name="T81" fmla="*/ 22086 h 562076"/>
                <a:gd name="T82" fmla="*/ 348577 w 562076"/>
                <a:gd name="T83" fmla="*/ 8168 h 562076"/>
                <a:gd name="T84" fmla="*/ 304088 w 562076"/>
                <a:gd name="T85" fmla="*/ 931 h 562076"/>
                <a:gd name="T86" fmla="*/ 281038 w 562076"/>
                <a:gd name="T87" fmla="*/ 0 h 5620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2076"/>
                <a:gd name="T133" fmla="*/ 0 h 562076"/>
                <a:gd name="T134" fmla="*/ 562076 w 562076"/>
                <a:gd name="T135" fmla="*/ 562076 h 5620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2076" h="562076">
                  <a:moveTo>
                    <a:pt x="281038" y="0"/>
                  </a:moveTo>
                  <a:lnTo>
                    <a:pt x="235450" y="3678"/>
                  </a:lnTo>
                  <a:lnTo>
                    <a:pt x="192206" y="14328"/>
                  </a:lnTo>
                  <a:lnTo>
                    <a:pt x="151882" y="31370"/>
                  </a:lnTo>
                  <a:lnTo>
                    <a:pt x="115058" y="54225"/>
                  </a:lnTo>
                  <a:lnTo>
                    <a:pt x="82311" y="82316"/>
                  </a:lnTo>
                  <a:lnTo>
                    <a:pt x="54222" y="115063"/>
                  </a:lnTo>
                  <a:lnTo>
                    <a:pt x="31367" y="151887"/>
                  </a:lnTo>
                  <a:lnTo>
                    <a:pt x="14326" y="192210"/>
                  </a:lnTo>
                  <a:lnTo>
                    <a:pt x="3678" y="235453"/>
                  </a:lnTo>
                  <a:lnTo>
                    <a:pt x="0" y="281038"/>
                  </a:lnTo>
                  <a:lnTo>
                    <a:pt x="931" y="304090"/>
                  </a:lnTo>
                  <a:lnTo>
                    <a:pt x="8167" y="348581"/>
                  </a:lnTo>
                  <a:lnTo>
                    <a:pt x="22084" y="390439"/>
                  </a:lnTo>
                  <a:lnTo>
                    <a:pt x="42104" y="429085"/>
                  </a:lnTo>
                  <a:lnTo>
                    <a:pt x="67648" y="463942"/>
                  </a:lnTo>
                  <a:lnTo>
                    <a:pt x="98139" y="494431"/>
                  </a:lnTo>
                  <a:lnTo>
                    <a:pt x="132996" y="519975"/>
                  </a:lnTo>
                  <a:lnTo>
                    <a:pt x="171642" y="539993"/>
                  </a:lnTo>
                  <a:lnTo>
                    <a:pt x="213499" y="553909"/>
                  </a:lnTo>
                  <a:lnTo>
                    <a:pt x="257987" y="561145"/>
                  </a:lnTo>
                  <a:lnTo>
                    <a:pt x="281038" y="562076"/>
                  </a:lnTo>
                  <a:lnTo>
                    <a:pt x="304088" y="561145"/>
                  </a:lnTo>
                  <a:lnTo>
                    <a:pt x="348577" y="553909"/>
                  </a:lnTo>
                  <a:lnTo>
                    <a:pt x="390433" y="539993"/>
                  </a:lnTo>
                  <a:lnTo>
                    <a:pt x="429080" y="519975"/>
                  </a:lnTo>
                  <a:lnTo>
                    <a:pt x="463937" y="494431"/>
                  </a:lnTo>
                  <a:lnTo>
                    <a:pt x="494427" y="463942"/>
                  </a:lnTo>
                  <a:lnTo>
                    <a:pt x="519972" y="429085"/>
                  </a:lnTo>
                  <a:lnTo>
                    <a:pt x="539992" y="390439"/>
                  </a:lnTo>
                  <a:lnTo>
                    <a:pt x="553909" y="348581"/>
                  </a:lnTo>
                  <a:lnTo>
                    <a:pt x="561145" y="304090"/>
                  </a:lnTo>
                  <a:lnTo>
                    <a:pt x="562076" y="281038"/>
                  </a:lnTo>
                  <a:lnTo>
                    <a:pt x="561145" y="257989"/>
                  </a:lnTo>
                  <a:lnTo>
                    <a:pt x="553909" y="213503"/>
                  </a:lnTo>
                  <a:lnTo>
                    <a:pt x="539992" y="171648"/>
                  </a:lnTo>
                  <a:lnTo>
                    <a:pt x="519972" y="133002"/>
                  </a:lnTo>
                  <a:lnTo>
                    <a:pt x="494427" y="98144"/>
                  </a:lnTo>
                  <a:lnTo>
                    <a:pt x="463937" y="67653"/>
                  </a:lnTo>
                  <a:lnTo>
                    <a:pt x="429080" y="42107"/>
                  </a:lnTo>
                  <a:lnTo>
                    <a:pt x="390433" y="22086"/>
                  </a:lnTo>
                  <a:lnTo>
                    <a:pt x="348577" y="8168"/>
                  </a:lnTo>
                  <a:lnTo>
                    <a:pt x="304088" y="931"/>
                  </a:lnTo>
                  <a:lnTo>
                    <a:pt x="2810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5" name="bk object 25"/>
            <p:cNvSpPr>
              <a:spLocks/>
            </p:cNvSpPr>
            <p:nvPr/>
          </p:nvSpPr>
          <p:spPr bwMode="auto">
            <a:xfrm>
              <a:off x="1467445" y="8770884"/>
              <a:ext cx="146810" cy="46863"/>
            </a:xfrm>
            <a:custGeom>
              <a:avLst/>
              <a:gdLst>
                <a:gd name="T0" fmla="*/ 45045 w 146810"/>
                <a:gd name="T1" fmla="*/ 0 h 46863"/>
                <a:gd name="T2" fmla="*/ 42480 w 146810"/>
                <a:gd name="T3" fmla="*/ 101 h 46863"/>
                <a:gd name="T4" fmla="*/ 30322 w 146810"/>
                <a:gd name="T5" fmla="*/ 3774 h 46863"/>
                <a:gd name="T6" fmla="*/ 18638 w 146810"/>
                <a:gd name="T7" fmla="*/ 8861 h 46863"/>
                <a:gd name="T8" fmla="*/ 13851 w 146810"/>
                <a:gd name="T9" fmla="*/ 20884 h 46863"/>
                <a:gd name="T10" fmla="*/ 7624 w 146810"/>
                <a:gd name="T11" fmla="*/ 32142 h 46863"/>
                <a:gd name="T12" fmla="*/ 0 w 146810"/>
                <a:gd name="T13" fmla="*/ 42325 h 46863"/>
                <a:gd name="T14" fmla="*/ 143483 w 146810"/>
                <a:gd name="T15" fmla="*/ 46862 h 46863"/>
                <a:gd name="T16" fmla="*/ 145324 w 146810"/>
                <a:gd name="T17" fmla="*/ 46862 h 46863"/>
                <a:gd name="T18" fmla="*/ 146810 w 146810"/>
                <a:gd name="T19" fmla="*/ 45377 h 46863"/>
                <a:gd name="T20" fmla="*/ 146810 w 146810"/>
                <a:gd name="T21" fmla="*/ 30759 h 46863"/>
                <a:gd name="T22" fmla="*/ 114073 w 146810"/>
                <a:gd name="T23" fmla="*/ 7394 h 46863"/>
                <a:gd name="T24" fmla="*/ 108742 w 146810"/>
                <a:gd name="T25" fmla="*/ 5283 h 46863"/>
                <a:gd name="T26" fmla="*/ 59777 w 146810"/>
                <a:gd name="T27" fmla="*/ 5283 h 46863"/>
                <a:gd name="T28" fmla="*/ 51865 w 146810"/>
                <a:gd name="T29" fmla="*/ 3505 h 46863"/>
                <a:gd name="T30" fmla="*/ 45591 w 146810"/>
                <a:gd name="T31" fmla="*/ 152 h 46863"/>
                <a:gd name="T32" fmla="*/ 45045 w 146810"/>
                <a:gd name="T33" fmla="*/ 0 h 46863"/>
                <a:gd name="T34" fmla="*/ 93356 w 146810"/>
                <a:gd name="T35" fmla="*/ 0 h 46863"/>
                <a:gd name="T36" fmla="*/ 90524 w 146810"/>
                <a:gd name="T37" fmla="*/ 0 h 46863"/>
                <a:gd name="T38" fmla="*/ 89978 w 146810"/>
                <a:gd name="T39" fmla="*/ 152 h 46863"/>
                <a:gd name="T40" fmla="*/ 83717 w 146810"/>
                <a:gd name="T41" fmla="*/ 3505 h 46863"/>
                <a:gd name="T42" fmla="*/ 75830 w 146810"/>
                <a:gd name="T43" fmla="*/ 5283 h 46863"/>
                <a:gd name="T44" fmla="*/ 108742 w 146810"/>
                <a:gd name="T45" fmla="*/ 5283 h 46863"/>
                <a:gd name="T46" fmla="*/ 102232 w 146810"/>
                <a:gd name="T47" fmla="*/ 2705 h 46863"/>
                <a:gd name="T48" fmla="*/ 93902 w 146810"/>
                <a:gd name="T49" fmla="*/ 152 h 46863"/>
                <a:gd name="T50" fmla="*/ 93356 w 146810"/>
                <a:gd name="T51" fmla="*/ 0 h 468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810"/>
                <a:gd name="T79" fmla="*/ 0 h 46863"/>
                <a:gd name="T80" fmla="*/ 146810 w 146810"/>
                <a:gd name="T81" fmla="*/ 46863 h 468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810" h="46863">
                  <a:moveTo>
                    <a:pt x="45045" y="0"/>
                  </a:moveTo>
                  <a:lnTo>
                    <a:pt x="42480" y="101"/>
                  </a:lnTo>
                  <a:lnTo>
                    <a:pt x="30322" y="3774"/>
                  </a:lnTo>
                  <a:lnTo>
                    <a:pt x="18638" y="8861"/>
                  </a:lnTo>
                  <a:lnTo>
                    <a:pt x="13851" y="20884"/>
                  </a:lnTo>
                  <a:lnTo>
                    <a:pt x="7624" y="32142"/>
                  </a:lnTo>
                  <a:lnTo>
                    <a:pt x="0" y="42325"/>
                  </a:lnTo>
                  <a:lnTo>
                    <a:pt x="143483" y="46862"/>
                  </a:lnTo>
                  <a:lnTo>
                    <a:pt x="145324" y="46862"/>
                  </a:lnTo>
                  <a:lnTo>
                    <a:pt x="146810" y="45377"/>
                  </a:lnTo>
                  <a:lnTo>
                    <a:pt x="146810" y="30759"/>
                  </a:lnTo>
                  <a:lnTo>
                    <a:pt x="114073" y="7394"/>
                  </a:lnTo>
                  <a:lnTo>
                    <a:pt x="108742" y="5283"/>
                  </a:lnTo>
                  <a:lnTo>
                    <a:pt x="59777" y="5283"/>
                  </a:lnTo>
                  <a:lnTo>
                    <a:pt x="51865" y="3505"/>
                  </a:lnTo>
                  <a:lnTo>
                    <a:pt x="45591" y="152"/>
                  </a:lnTo>
                  <a:lnTo>
                    <a:pt x="45045" y="0"/>
                  </a:lnTo>
                  <a:close/>
                </a:path>
                <a:path w="146810" h="46863">
                  <a:moveTo>
                    <a:pt x="93356" y="0"/>
                  </a:moveTo>
                  <a:lnTo>
                    <a:pt x="90524" y="0"/>
                  </a:lnTo>
                  <a:lnTo>
                    <a:pt x="89978" y="152"/>
                  </a:lnTo>
                  <a:lnTo>
                    <a:pt x="83717" y="3505"/>
                  </a:lnTo>
                  <a:lnTo>
                    <a:pt x="75830" y="5283"/>
                  </a:lnTo>
                  <a:lnTo>
                    <a:pt x="108742" y="5283"/>
                  </a:lnTo>
                  <a:lnTo>
                    <a:pt x="102232" y="2705"/>
                  </a:lnTo>
                  <a:lnTo>
                    <a:pt x="93902" y="152"/>
                  </a:lnTo>
                  <a:lnTo>
                    <a:pt x="93356" y="0"/>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6" name="bk object 26"/>
            <p:cNvSpPr>
              <a:spLocks/>
            </p:cNvSpPr>
            <p:nvPr/>
          </p:nvSpPr>
          <p:spPr bwMode="auto">
            <a:xfrm>
              <a:off x="1497911" y="8662420"/>
              <a:ext cx="68541" cy="95023"/>
            </a:xfrm>
            <a:custGeom>
              <a:avLst/>
              <a:gdLst>
                <a:gd name="T0" fmla="*/ 68541 w 68541"/>
                <a:gd name="T1" fmla="*/ 62358 h 95023"/>
                <a:gd name="T2" fmla="*/ 6197 w 68541"/>
                <a:gd name="T3" fmla="*/ 62358 h 95023"/>
                <a:gd name="T4" fmla="*/ 9813 w 68541"/>
                <a:gd name="T5" fmla="*/ 76080 h 95023"/>
                <a:gd name="T6" fmla="*/ 17800 w 68541"/>
                <a:gd name="T7" fmla="*/ 87678 h 95023"/>
                <a:gd name="T8" fmla="*/ 29011 w 68541"/>
                <a:gd name="T9" fmla="*/ 95023 h 95023"/>
                <a:gd name="T10" fmla="*/ 44791 w 68541"/>
                <a:gd name="T11" fmla="*/ 93162 h 95023"/>
                <a:gd name="T12" fmla="*/ 56633 w 68541"/>
                <a:gd name="T13" fmla="*/ 86464 h 95023"/>
                <a:gd name="T14" fmla="*/ 64466 w 68541"/>
                <a:gd name="T15" fmla="*/ 76449 h 95023"/>
                <a:gd name="T16" fmla="*/ 68222 w 68541"/>
                <a:gd name="T17" fmla="*/ 64635 h 95023"/>
                <a:gd name="T18" fmla="*/ 68541 w 68541"/>
                <a:gd name="T19" fmla="*/ 62358 h 95023"/>
                <a:gd name="T20" fmla="*/ 38603 w 68541"/>
                <a:gd name="T21" fmla="*/ 0 h 95023"/>
                <a:gd name="T22" fmla="*/ 5174 w 68541"/>
                <a:gd name="T23" fmla="*/ 21503 h 95023"/>
                <a:gd name="T24" fmla="*/ 1689 w 68541"/>
                <a:gd name="T25" fmla="*/ 42063 h 95023"/>
                <a:gd name="T26" fmla="*/ 2387 w 68541"/>
                <a:gd name="T27" fmla="*/ 46153 h 95023"/>
                <a:gd name="T28" fmla="*/ 3606 w 68541"/>
                <a:gd name="T29" fmla="*/ 49950 h 95023"/>
                <a:gd name="T30" fmla="*/ 1473 w 68541"/>
                <a:gd name="T31" fmla="*/ 50992 h 95023"/>
                <a:gd name="T32" fmla="*/ 0 w 68541"/>
                <a:gd name="T33" fmla="*/ 53252 h 95023"/>
                <a:gd name="T34" fmla="*/ 0 w 68541"/>
                <a:gd name="T35" fmla="*/ 59450 h 95023"/>
                <a:gd name="T36" fmla="*/ 2730 w 68541"/>
                <a:gd name="T37" fmla="*/ 62358 h 95023"/>
                <a:gd name="T38" fmla="*/ 71932 w 68541"/>
                <a:gd name="T39" fmla="*/ 62358 h 95023"/>
                <a:gd name="T40" fmla="*/ 74676 w 68541"/>
                <a:gd name="T41" fmla="*/ 59450 h 95023"/>
                <a:gd name="T42" fmla="*/ 74676 w 68541"/>
                <a:gd name="T43" fmla="*/ 53252 h 95023"/>
                <a:gd name="T44" fmla="*/ 73177 w 68541"/>
                <a:gd name="T45" fmla="*/ 50992 h 95023"/>
                <a:gd name="T46" fmla="*/ 71056 w 68541"/>
                <a:gd name="T47" fmla="*/ 49950 h 95023"/>
                <a:gd name="T48" fmla="*/ 72275 w 68541"/>
                <a:gd name="T49" fmla="*/ 46153 h 95023"/>
                <a:gd name="T50" fmla="*/ 72961 w 68541"/>
                <a:gd name="T51" fmla="*/ 42063 h 95023"/>
                <a:gd name="T52" fmla="*/ 72961 w 68541"/>
                <a:gd name="T53" fmla="*/ 37745 h 95023"/>
                <a:gd name="T54" fmla="*/ 70279 w 68541"/>
                <a:gd name="T55" fmla="*/ 23341 h 95023"/>
                <a:gd name="T56" fmla="*/ 62946 w 68541"/>
                <a:gd name="T57" fmla="*/ 11490 h 95023"/>
                <a:gd name="T58" fmla="*/ 52031 w 68541"/>
                <a:gd name="T59" fmla="*/ 3329 h 95023"/>
                <a:gd name="T60" fmla="*/ 38603 w 68541"/>
                <a:gd name="T61" fmla="*/ 0 h 950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541"/>
                <a:gd name="T94" fmla="*/ 0 h 95023"/>
                <a:gd name="T95" fmla="*/ 68541 w 68541"/>
                <a:gd name="T96" fmla="*/ 95023 h 950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541" h="95023">
                  <a:moveTo>
                    <a:pt x="68541" y="62358"/>
                  </a:moveTo>
                  <a:lnTo>
                    <a:pt x="6197" y="62358"/>
                  </a:lnTo>
                  <a:lnTo>
                    <a:pt x="9813" y="76080"/>
                  </a:lnTo>
                  <a:lnTo>
                    <a:pt x="17800" y="87678"/>
                  </a:lnTo>
                  <a:lnTo>
                    <a:pt x="29011" y="95023"/>
                  </a:lnTo>
                  <a:lnTo>
                    <a:pt x="44791" y="93162"/>
                  </a:lnTo>
                  <a:lnTo>
                    <a:pt x="56633" y="86464"/>
                  </a:lnTo>
                  <a:lnTo>
                    <a:pt x="64466" y="76449"/>
                  </a:lnTo>
                  <a:lnTo>
                    <a:pt x="68222" y="64635"/>
                  </a:lnTo>
                  <a:lnTo>
                    <a:pt x="68541" y="62358"/>
                  </a:lnTo>
                  <a:close/>
                </a:path>
                <a:path w="68541" h="95023">
                  <a:moveTo>
                    <a:pt x="38603" y="0"/>
                  </a:moveTo>
                  <a:lnTo>
                    <a:pt x="5174" y="21503"/>
                  </a:lnTo>
                  <a:lnTo>
                    <a:pt x="1689" y="42063"/>
                  </a:lnTo>
                  <a:lnTo>
                    <a:pt x="2387" y="46153"/>
                  </a:lnTo>
                  <a:lnTo>
                    <a:pt x="3606" y="49950"/>
                  </a:lnTo>
                  <a:lnTo>
                    <a:pt x="1473" y="50992"/>
                  </a:lnTo>
                  <a:lnTo>
                    <a:pt x="0" y="53252"/>
                  </a:lnTo>
                  <a:lnTo>
                    <a:pt x="0" y="59450"/>
                  </a:lnTo>
                  <a:lnTo>
                    <a:pt x="2730" y="62358"/>
                  </a:lnTo>
                  <a:lnTo>
                    <a:pt x="71932" y="62358"/>
                  </a:lnTo>
                  <a:lnTo>
                    <a:pt x="74676" y="59450"/>
                  </a:lnTo>
                  <a:lnTo>
                    <a:pt x="74676" y="53252"/>
                  </a:lnTo>
                  <a:lnTo>
                    <a:pt x="73177" y="50992"/>
                  </a:lnTo>
                  <a:lnTo>
                    <a:pt x="71056" y="49950"/>
                  </a:lnTo>
                  <a:lnTo>
                    <a:pt x="72275" y="46153"/>
                  </a:lnTo>
                  <a:lnTo>
                    <a:pt x="72961" y="42063"/>
                  </a:lnTo>
                  <a:lnTo>
                    <a:pt x="72961" y="37745"/>
                  </a:lnTo>
                  <a:lnTo>
                    <a:pt x="70279" y="23341"/>
                  </a:lnTo>
                  <a:lnTo>
                    <a:pt x="62946" y="11490"/>
                  </a:lnTo>
                  <a:lnTo>
                    <a:pt x="52031" y="3329"/>
                  </a:lnTo>
                  <a:lnTo>
                    <a:pt x="38603" y="0"/>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7" name="bk object 27"/>
            <p:cNvSpPr>
              <a:spLocks/>
            </p:cNvSpPr>
            <p:nvPr/>
          </p:nvSpPr>
          <p:spPr bwMode="auto">
            <a:xfrm>
              <a:off x="1226616" y="8770884"/>
              <a:ext cx="149237" cy="46862"/>
            </a:xfrm>
            <a:custGeom>
              <a:avLst/>
              <a:gdLst>
                <a:gd name="T0" fmla="*/ 56273 w 149237"/>
                <a:gd name="T1" fmla="*/ 0 h 46863"/>
                <a:gd name="T2" fmla="*/ 18664 w 149237"/>
                <a:gd name="T3" fmla="*/ 15175 h 46863"/>
                <a:gd name="T4" fmla="*/ 0 w 149237"/>
                <a:gd name="T5" fmla="*/ 30685 h 46863"/>
                <a:gd name="T6" fmla="*/ 0 w 149237"/>
                <a:gd name="T7" fmla="*/ 45303 h 46863"/>
                <a:gd name="T8" fmla="*/ 1473 w 149237"/>
                <a:gd name="T9" fmla="*/ 46788 h 46863"/>
                <a:gd name="T10" fmla="*/ 149237 w 149237"/>
                <a:gd name="T11" fmla="*/ 46788 h 46863"/>
                <a:gd name="T12" fmla="*/ 140850 w 149237"/>
                <a:gd name="T13" fmla="*/ 37098 h 46863"/>
                <a:gd name="T14" fmla="*/ 133981 w 149237"/>
                <a:gd name="T15" fmla="*/ 26193 h 46863"/>
                <a:gd name="T16" fmla="*/ 128772 w 149237"/>
                <a:gd name="T17" fmla="*/ 14524 h 46863"/>
                <a:gd name="T18" fmla="*/ 126733 w 149237"/>
                <a:gd name="T19" fmla="*/ 8089 h 46863"/>
                <a:gd name="T20" fmla="*/ 120924 w 149237"/>
                <a:gd name="T21" fmla="*/ 5283 h 46863"/>
                <a:gd name="T22" fmla="*/ 70992 w 149237"/>
                <a:gd name="T23" fmla="*/ 5283 h 46863"/>
                <a:gd name="T24" fmla="*/ 63068 w 149237"/>
                <a:gd name="T25" fmla="*/ 3505 h 46863"/>
                <a:gd name="T26" fmla="*/ 56807 w 149237"/>
                <a:gd name="T27" fmla="*/ 152 h 46863"/>
                <a:gd name="T28" fmla="*/ 56273 w 149237"/>
                <a:gd name="T29" fmla="*/ 0 h 46863"/>
                <a:gd name="T30" fmla="*/ 104559 w 149237"/>
                <a:gd name="T31" fmla="*/ 0 h 46863"/>
                <a:gd name="T32" fmla="*/ 101752 w 149237"/>
                <a:gd name="T33" fmla="*/ 0 h 46863"/>
                <a:gd name="T34" fmla="*/ 101206 w 149237"/>
                <a:gd name="T35" fmla="*/ 152 h 46863"/>
                <a:gd name="T36" fmla="*/ 94932 w 149237"/>
                <a:gd name="T37" fmla="*/ 3505 h 46863"/>
                <a:gd name="T38" fmla="*/ 87045 w 149237"/>
                <a:gd name="T39" fmla="*/ 5283 h 46863"/>
                <a:gd name="T40" fmla="*/ 120924 w 149237"/>
                <a:gd name="T41" fmla="*/ 5283 h 46863"/>
                <a:gd name="T42" fmla="*/ 119951 w 149237"/>
                <a:gd name="T43" fmla="*/ 4813 h 46863"/>
                <a:gd name="T44" fmla="*/ 112864 w 149237"/>
                <a:gd name="T45" fmla="*/ 2235 h 46863"/>
                <a:gd name="T46" fmla="*/ 105600 w 149237"/>
                <a:gd name="T47" fmla="*/ 419 h 46863"/>
                <a:gd name="T48" fmla="*/ 105117 w 149237"/>
                <a:gd name="T49" fmla="*/ 152 h 46863"/>
                <a:gd name="T50" fmla="*/ 104559 w 149237"/>
                <a:gd name="T51" fmla="*/ 0 h 468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237"/>
                <a:gd name="T79" fmla="*/ 0 h 46863"/>
                <a:gd name="T80" fmla="*/ 149237 w 149237"/>
                <a:gd name="T81" fmla="*/ 46863 h 468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237" h="46863">
                  <a:moveTo>
                    <a:pt x="56273" y="0"/>
                  </a:moveTo>
                  <a:lnTo>
                    <a:pt x="18664" y="15175"/>
                  </a:lnTo>
                  <a:lnTo>
                    <a:pt x="0" y="30759"/>
                  </a:lnTo>
                  <a:lnTo>
                    <a:pt x="0" y="45377"/>
                  </a:lnTo>
                  <a:lnTo>
                    <a:pt x="1473" y="46862"/>
                  </a:lnTo>
                  <a:lnTo>
                    <a:pt x="149237" y="46862"/>
                  </a:lnTo>
                  <a:lnTo>
                    <a:pt x="140850" y="37172"/>
                  </a:lnTo>
                  <a:lnTo>
                    <a:pt x="133981" y="26267"/>
                  </a:lnTo>
                  <a:lnTo>
                    <a:pt x="128772" y="14524"/>
                  </a:lnTo>
                  <a:lnTo>
                    <a:pt x="126733" y="8089"/>
                  </a:lnTo>
                  <a:lnTo>
                    <a:pt x="120924" y="5283"/>
                  </a:lnTo>
                  <a:lnTo>
                    <a:pt x="70992" y="5283"/>
                  </a:lnTo>
                  <a:lnTo>
                    <a:pt x="63068" y="3505"/>
                  </a:lnTo>
                  <a:lnTo>
                    <a:pt x="56807" y="152"/>
                  </a:lnTo>
                  <a:lnTo>
                    <a:pt x="56273" y="0"/>
                  </a:lnTo>
                  <a:close/>
                </a:path>
                <a:path w="149237" h="46863">
                  <a:moveTo>
                    <a:pt x="104559" y="0"/>
                  </a:moveTo>
                  <a:lnTo>
                    <a:pt x="101752" y="0"/>
                  </a:lnTo>
                  <a:lnTo>
                    <a:pt x="101206" y="152"/>
                  </a:lnTo>
                  <a:lnTo>
                    <a:pt x="94932" y="3505"/>
                  </a:lnTo>
                  <a:lnTo>
                    <a:pt x="87045" y="5283"/>
                  </a:lnTo>
                  <a:lnTo>
                    <a:pt x="120924" y="5283"/>
                  </a:lnTo>
                  <a:lnTo>
                    <a:pt x="119951" y="4813"/>
                  </a:lnTo>
                  <a:lnTo>
                    <a:pt x="112864" y="2235"/>
                  </a:lnTo>
                  <a:lnTo>
                    <a:pt x="105600" y="419"/>
                  </a:lnTo>
                  <a:lnTo>
                    <a:pt x="105117" y="152"/>
                  </a:lnTo>
                  <a:lnTo>
                    <a:pt x="104559" y="0"/>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8" name="bk object 28"/>
            <p:cNvSpPr>
              <a:spLocks/>
            </p:cNvSpPr>
            <p:nvPr/>
          </p:nvSpPr>
          <p:spPr bwMode="auto">
            <a:xfrm>
              <a:off x="1268294" y="8662420"/>
              <a:ext cx="68554" cy="95023"/>
            </a:xfrm>
            <a:custGeom>
              <a:avLst/>
              <a:gdLst>
                <a:gd name="T0" fmla="*/ 68554 w 68554"/>
                <a:gd name="T1" fmla="*/ 62358 h 95023"/>
                <a:gd name="T2" fmla="*/ 6210 w 68554"/>
                <a:gd name="T3" fmla="*/ 62358 h 95023"/>
                <a:gd name="T4" fmla="*/ 9821 w 68554"/>
                <a:gd name="T5" fmla="*/ 76080 h 95023"/>
                <a:gd name="T6" fmla="*/ 17803 w 68554"/>
                <a:gd name="T7" fmla="*/ 87678 h 95023"/>
                <a:gd name="T8" fmla="*/ 29014 w 68554"/>
                <a:gd name="T9" fmla="*/ 95023 h 95023"/>
                <a:gd name="T10" fmla="*/ 44792 w 68554"/>
                <a:gd name="T11" fmla="*/ 93163 h 95023"/>
                <a:gd name="T12" fmla="*/ 56637 w 68554"/>
                <a:gd name="T13" fmla="*/ 86467 h 95023"/>
                <a:gd name="T14" fmla="*/ 64474 w 68554"/>
                <a:gd name="T15" fmla="*/ 76453 h 95023"/>
                <a:gd name="T16" fmla="*/ 68234 w 68554"/>
                <a:gd name="T17" fmla="*/ 64641 h 95023"/>
                <a:gd name="T18" fmla="*/ 68554 w 68554"/>
                <a:gd name="T19" fmla="*/ 62358 h 95023"/>
                <a:gd name="T20" fmla="*/ 38604 w 68554"/>
                <a:gd name="T21" fmla="*/ 0 h 95023"/>
                <a:gd name="T22" fmla="*/ 5181 w 68554"/>
                <a:gd name="T23" fmla="*/ 21509 h 95023"/>
                <a:gd name="T24" fmla="*/ 1701 w 68554"/>
                <a:gd name="T25" fmla="*/ 42064 h 95023"/>
                <a:gd name="T26" fmla="*/ 2387 w 68554"/>
                <a:gd name="T27" fmla="*/ 46153 h 95023"/>
                <a:gd name="T28" fmla="*/ 3606 w 68554"/>
                <a:gd name="T29" fmla="*/ 49951 h 95023"/>
                <a:gd name="T30" fmla="*/ 1485 w 68554"/>
                <a:gd name="T31" fmla="*/ 50992 h 95023"/>
                <a:gd name="T32" fmla="*/ 0 w 68554"/>
                <a:gd name="T33" fmla="*/ 53253 h 95023"/>
                <a:gd name="T34" fmla="*/ 0 w 68554"/>
                <a:gd name="T35" fmla="*/ 59450 h 95023"/>
                <a:gd name="T36" fmla="*/ 2730 w 68554"/>
                <a:gd name="T37" fmla="*/ 62358 h 95023"/>
                <a:gd name="T38" fmla="*/ 71945 w 68554"/>
                <a:gd name="T39" fmla="*/ 62358 h 95023"/>
                <a:gd name="T40" fmla="*/ 74676 w 68554"/>
                <a:gd name="T41" fmla="*/ 59450 h 95023"/>
                <a:gd name="T42" fmla="*/ 74676 w 68554"/>
                <a:gd name="T43" fmla="*/ 53253 h 95023"/>
                <a:gd name="T44" fmla="*/ 73177 w 68554"/>
                <a:gd name="T45" fmla="*/ 50992 h 95023"/>
                <a:gd name="T46" fmla="*/ 71069 w 68554"/>
                <a:gd name="T47" fmla="*/ 49951 h 95023"/>
                <a:gd name="T48" fmla="*/ 72275 w 68554"/>
                <a:gd name="T49" fmla="*/ 46153 h 95023"/>
                <a:gd name="T50" fmla="*/ 72961 w 68554"/>
                <a:gd name="T51" fmla="*/ 42064 h 95023"/>
                <a:gd name="T52" fmla="*/ 72961 w 68554"/>
                <a:gd name="T53" fmla="*/ 37746 h 95023"/>
                <a:gd name="T54" fmla="*/ 70277 w 68554"/>
                <a:gd name="T55" fmla="*/ 23340 h 95023"/>
                <a:gd name="T56" fmla="*/ 62940 w 68554"/>
                <a:gd name="T57" fmla="*/ 11487 h 95023"/>
                <a:gd name="T58" fmla="*/ 52024 w 68554"/>
                <a:gd name="T59" fmla="*/ 3327 h 95023"/>
                <a:gd name="T60" fmla="*/ 38604 w 68554"/>
                <a:gd name="T61" fmla="*/ 0 h 950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554"/>
                <a:gd name="T94" fmla="*/ 0 h 95023"/>
                <a:gd name="T95" fmla="*/ 68554 w 68554"/>
                <a:gd name="T96" fmla="*/ 95023 h 950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554" h="95023">
                  <a:moveTo>
                    <a:pt x="68554" y="62358"/>
                  </a:moveTo>
                  <a:lnTo>
                    <a:pt x="6210" y="62358"/>
                  </a:lnTo>
                  <a:lnTo>
                    <a:pt x="9821" y="76080"/>
                  </a:lnTo>
                  <a:lnTo>
                    <a:pt x="17803" y="87678"/>
                  </a:lnTo>
                  <a:lnTo>
                    <a:pt x="29014" y="95023"/>
                  </a:lnTo>
                  <a:lnTo>
                    <a:pt x="44792" y="93163"/>
                  </a:lnTo>
                  <a:lnTo>
                    <a:pt x="56637" y="86467"/>
                  </a:lnTo>
                  <a:lnTo>
                    <a:pt x="64474" y="76453"/>
                  </a:lnTo>
                  <a:lnTo>
                    <a:pt x="68234" y="64641"/>
                  </a:lnTo>
                  <a:lnTo>
                    <a:pt x="68554" y="62358"/>
                  </a:lnTo>
                  <a:close/>
                </a:path>
                <a:path w="68554" h="95023">
                  <a:moveTo>
                    <a:pt x="38604" y="0"/>
                  </a:moveTo>
                  <a:lnTo>
                    <a:pt x="5181" y="21509"/>
                  </a:lnTo>
                  <a:lnTo>
                    <a:pt x="1701" y="42064"/>
                  </a:lnTo>
                  <a:lnTo>
                    <a:pt x="2387" y="46153"/>
                  </a:lnTo>
                  <a:lnTo>
                    <a:pt x="3606" y="49951"/>
                  </a:lnTo>
                  <a:lnTo>
                    <a:pt x="1485" y="50992"/>
                  </a:lnTo>
                  <a:lnTo>
                    <a:pt x="0" y="53253"/>
                  </a:lnTo>
                  <a:lnTo>
                    <a:pt x="0" y="59450"/>
                  </a:lnTo>
                  <a:lnTo>
                    <a:pt x="2730" y="62358"/>
                  </a:lnTo>
                  <a:lnTo>
                    <a:pt x="71945" y="62358"/>
                  </a:lnTo>
                  <a:lnTo>
                    <a:pt x="74676" y="59450"/>
                  </a:lnTo>
                  <a:lnTo>
                    <a:pt x="74676" y="53253"/>
                  </a:lnTo>
                  <a:lnTo>
                    <a:pt x="73177" y="50992"/>
                  </a:lnTo>
                  <a:lnTo>
                    <a:pt x="71069" y="49951"/>
                  </a:lnTo>
                  <a:lnTo>
                    <a:pt x="72275" y="46153"/>
                  </a:lnTo>
                  <a:lnTo>
                    <a:pt x="72961" y="42064"/>
                  </a:lnTo>
                  <a:lnTo>
                    <a:pt x="72961" y="37746"/>
                  </a:lnTo>
                  <a:lnTo>
                    <a:pt x="70277" y="23340"/>
                  </a:lnTo>
                  <a:lnTo>
                    <a:pt x="62940" y="11487"/>
                  </a:lnTo>
                  <a:lnTo>
                    <a:pt x="52024" y="3327"/>
                  </a:lnTo>
                  <a:lnTo>
                    <a:pt x="38604" y="0"/>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9" name="bk object 29"/>
            <p:cNvSpPr>
              <a:spLocks/>
            </p:cNvSpPr>
            <p:nvPr/>
          </p:nvSpPr>
          <p:spPr bwMode="auto">
            <a:xfrm>
              <a:off x="1355768" y="8657894"/>
              <a:ext cx="117106" cy="163193"/>
            </a:xfrm>
            <a:custGeom>
              <a:avLst/>
              <a:gdLst>
                <a:gd name="T0" fmla="*/ 117106 w 117106"/>
                <a:gd name="T1" fmla="*/ 104880 h 163193"/>
                <a:gd name="T2" fmla="*/ 10604 w 117106"/>
                <a:gd name="T3" fmla="*/ 104880 h 163193"/>
                <a:gd name="T4" fmla="*/ 12789 w 117106"/>
                <a:gd name="T5" fmla="*/ 117429 h 163193"/>
                <a:gd name="T6" fmla="*/ 38940 w 117106"/>
                <a:gd name="T7" fmla="*/ 155160 h 163193"/>
                <a:gd name="T8" fmla="*/ 63151 w 117106"/>
                <a:gd name="T9" fmla="*/ 163193 h 163193"/>
                <a:gd name="T10" fmla="*/ 76121 w 117106"/>
                <a:gd name="T11" fmla="*/ 161207 h 163193"/>
                <a:gd name="T12" fmla="*/ 110376 w 117106"/>
                <a:gd name="T13" fmla="*/ 129053 h 163193"/>
                <a:gd name="T14" fmla="*/ 117106 w 117106"/>
                <a:gd name="T15" fmla="*/ 104880 h 163193"/>
                <a:gd name="T16" fmla="*/ 77536 w 117106"/>
                <a:gd name="T17" fmla="*/ 0 h 163193"/>
                <a:gd name="T18" fmla="*/ 32453 w 117106"/>
                <a:gd name="T19" fmla="*/ 10144 h 163193"/>
                <a:gd name="T20" fmla="*/ 7372 w 117106"/>
                <a:gd name="T21" fmla="*/ 39073 h 163193"/>
                <a:gd name="T22" fmla="*/ 3641 w 117106"/>
                <a:gd name="T23" fmla="*/ 68735 h 163193"/>
                <a:gd name="T24" fmla="*/ 4932 w 117106"/>
                <a:gd name="T25" fmla="*/ 79268 h 163193"/>
                <a:gd name="T26" fmla="*/ 2527 w 117106"/>
                <a:gd name="T27" fmla="*/ 85461 h 163193"/>
                <a:gd name="T28" fmla="*/ 0 w 117106"/>
                <a:gd name="T29" fmla="*/ 89322 h 163193"/>
                <a:gd name="T30" fmla="*/ 0 w 117106"/>
                <a:gd name="T31" fmla="*/ 99939 h 163193"/>
                <a:gd name="T32" fmla="*/ 4648 w 117106"/>
                <a:gd name="T33" fmla="*/ 104880 h 163193"/>
                <a:gd name="T34" fmla="*/ 122859 w 117106"/>
                <a:gd name="T35" fmla="*/ 104880 h 163193"/>
                <a:gd name="T36" fmla="*/ 127520 w 117106"/>
                <a:gd name="T37" fmla="*/ 99939 h 163193"/>
                <a:gd name="T38" fmla="*/ 127520 w 117106"/>
                <a:gd name="T39" fmla="*/ 89322 h 163193"/>
                <a:gd name="T40" fmla="*/ 124980 w 117106"/>
                <a:gd name="T41" fmla="*/ 85461 h 163193"/>
                <a:gd name="T42" fmla="*/ 121348 w 117106"/>
                <a:gd name="T43" fmla="*/ 83747 h 163193"/>
                <a:gd name="T44" fmla="*/ 123456 w 117106"/>
                <a:gd name="T45" fmla="*/ 77194 h 163193"/>
                <a:gd name="T46" fmla="*/ 124612 w 117106"/>
                <a:gd name="T47" fmla="*/ 70209 h 163193"/>
                <a:gd name="T48" fmla="*/ 124612 w 117106"/>
                <a:gd name="T49" fmla="*/ 62881 h 163193"/>
                <a:gd name="T50" fmla="*/ 111188 w 117106"/>
                <a:gd name="T51" fmla="*/ 22443 h 163193"/>
                <a:gd name="T52" fmla="*/ 90388 w 117106"/>
                <a:gd name="T53" fmla="*/ 4830 h 163193"/>
                <a:gd name="T54" fmla="*/ 77536 w 117106"/>
                <a:gd name="T55" fmla="*/ 0 h 1631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106"/>
                <a:gd name="T85" fmla="*/ 0 h 163193"/>
                <a:gd name="T86" fmla="*/ 117106 w 117106"/>
                <a:gd name="T87" fmla="*/ 163193 h 1631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106" h="163193">
                  <a:moveTo>
                    <a:pt x="117106" y="104880"/>
                  </a:moveTo>
                  <a:lnTo>
                    <a:pt x="10604" y="104880"/>
                  </a:lnTo>
                  <a:lnTo>
                    <a:pt x="12789" y="117429"/>
                  </a:lnTo>
                  <a:lnTo>
                    <a:pt x="38940" y="155160"/>
                  </a:lnTo>
                  <a:lnTo>
                    <a:pt x="63151" y="163193"/>
                  </a:lnTo>
                  <a:lnTo>
                    <a:pt x="76121" y="161207"/>
                  </a:lnTo>
                  <a:lnTo>
                    <a:pt x="110376" y="129053"/>
                  </a:lnTo>
                  <a:lnTo>
                    <a:pt x="117106" y="104880"/>
                  </a:lnTo>
                  <a:close/>
                </a:path>
                <a:path w="117106" h="163193">
                  <a:moveTo>
                    <a:pt x="77536" y="0"/>
                  </a:moveTo>
                  <a:lnTo>
                    <a:pt x="32453" y="10144"/>
                  </a:lnTo>
                  <a:lnTo>
                    <a:pt x="7372" y="39073"/>
                  </a:lnTo>
                  <a:lnTo>
                    <a:pt x="3641" y="68735"/>
                  </a:lnTo>
                  <a:lnTo>
                    <a:pt x="4932" y="79268"/>
                  </a:lnTo>
                  <a:lnTo>
                    <a:pt x="2527" y="85461"/>
                  </a:lnTo>
                  <a:lnTo>
                    <a:pt x="0" y="89322"/>
                  </a:lnTo>
                  <a:lnTo>
                    <a:pt x="0" y="99939"/>
                  </a:lnTo>
                  <a:lnTo>
                    <a:pt x="4648" y="104880"/>
                  </a:lnTo>
                  <a:lnTo>
                    <a:pt x="122859" y="104880"/>
                  </a:lnTo>
                  <a:lnTo>
                    <a:pt x="127520" y="99939"/>
                  </a:lnTo>
                  <a:lnTo>
                    <a:pt x="127520" y="89322"/>
                  </a:lnTo>
                  <a:lnTo>
                    <a:pt x="124980" y="85461"/>
                  </a:lnTo>
                  <a:lnTo>
                    <a:pt x="121348" y="83747"/>
                  </a:lnTo>
                  <a:lnTo>
                    <a:pt x="123456" y="77194"/>
                  </a:lnTo>
                  <a:lnTo>
                    <a:pt x="124612" y="70209"/>
                  </a:lnTo>
                  <a:lnTo>
                    <a:pt x="124612" y="62881"/>
                  </a:lnTo>
                  <a:lnTo>
                    <a:pt x="111188" y="22443"/>
                  </a:lnTo>
                  <a:lnTo>
                    <a:pt x="90388" y="4830"/>
                  </a:lnTo>
                  <a:lnTo>
                    <a:pt x="77536" y="0"/>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20" name="bk object 30"/>
            <p:cNvSpPr>
              <a:spLocks/>
            </p:cNvSpPr>
            <p:nvPr/>
          </p:nvSpPr>
          <p:spPr bwMode="auto">
            <a:xfrm>
              <a:off x="1284580" y="8838551"/>
              <a:ext cx="269887" cy="79971"/>
            </a:xfrm>
            <a:custGeom>
              <a:avLst/>
              <a:gdLst>
                <a:gd name="T0" fmla="*/ 96113 w 269887"/>
                <a:gd name="T1" fmla="*/ 0 h 79971"/>
                <a:gd name="T2" fmla="*/ 55680 w 269887"/>
                <a:gd name="T3" fmla="*/ 12683 h 79971"/>
                <a:gd name="T4" fmla="*/ 22590 w 269887"/>
                <a:gd name="T5" fmla="*/ 32315 h 79971"/>
                <a:gd name="T6" fmla="*/ 0 w 269887"/>
                <a:gd name="T7" fmla="*/ 52514 h 79971"/>
                <a:gd name="T8" fmla="*/ 0 w 269887"/>
                <a:gd name="T9" fmla="*/ 77419 h 79971"/>
                <a:gd name="T10" fmla="*/ 2527 w 269887"/>
                <a:gd name="T11" fmla="*/ 79971 h 79971"/>
                <a:gd name="T12" fmla="*/ 267360 w 269887"/>
                <a:gd name="T13" fmla="*/ 79971 h 79971"/>
                <a:gd name="T14" fmla="*/ 269887 w 269887"/>
                <a:gd name="T15" fmla="*/ 77419 h 79971"/>
                <a:gd name="T16" fmla="*/ 269887 w 269887"/>
                <a:gd name="T17" fmla="*/ 52514 h 79971"/>
                <a:gd name="T18" fmla="*/ 237780 w 269887"/>
                <a:gd name="T19" fmla="*/ 25727 h 79971"/>
                <a:gd name="T20" fmla="*/ 203726 w 269887"/>
                <a:gd name="T21" fmla="*/ 8169 h 79971"/>
                <a:gd name="T22" fmla="*/ 130504 w 269887"/>
                <a:gd name="T23" fmla="*/ 8010 h 79971"/>
                <a:gd name="T24" fmla="*/ 116902 w 269887"/>
                <a:gd name="T25" fmla="*/ 6717 h 79971"/>
                <a:gd name="T26" fmla="*/ 106403 w 269887"/>
                <a:gd name="T27" fmla="*/ 4270 h 79971"/>
                <a:gd name="T28" fmla="*/ 98195 w 269887"/>
                <a:gd name="T29" fmla="*/ 840 h 79971"/>
                <a:gd name="T30" fmla="*/ 97040 w 269887"/>
                <a:gd name="T31" fmla="*/ 228 h 79971"/>
                <a:gd name="T32" fmla="*/ 96113 w 269887"/>
                <a:gd name="T33" fmla="*/ 0 h 79971"/>
                <a:gd name="T34" fmla="*/ 178600 w 269887"/>
                <a:gd name="T35" fmla="*/ 0 h 79971"/>
                <a:gd name="T36" fmla="*/ 173748 w 269887"/>
                <a:gd name="T37" fmla="*/ 0 h 79971"/>
                <a:gd name="T38" fmla="*/ 172821 w 269887"/>
                <a:gd name="T39" fmla="*/ 228 h 79971"/>
                <a:gd name="T40" fmla="*/ 172021 w 269887"/>
                <a:gd name="T41" fmla="*/ 673 h 79971"/>
                <a:gd name="T42" fmla="*/ 161035 w 269887"/>
                <a:gd name="T43" fmla="*/ 5185 h 79971"/>
                <a:gd name="T44" fmla="*/ 148382 w 269887"/>
                <a:gd name="T45" fmla="*/ 8010 h 79971"/>
                <a:gd name="T46" fmla="*/ 130595 w 269887"/>
                <a:gd name="T47" fmla="*/ 8019 h 79971"/>
                <a:gd name="T48" fmla="*/ 203303 w 269887"/>
                <a:gd name="T49" fmla="*/ 8019 h 79971"/>
                <a:gd name="T50" fmla="*/ 191738 w 269887"/>
                <a:gd name="T51" fmla="*/ 3902 h 79971"/>
                <a:gd name="T52" fmla="*/ 180352 w 269887"/>
                <a:gd name="T53" fmla="*/ 673 h 79971"/>
                <a:gd name="T54" fmla="*/ 179539 w 269887"/>
                <a:gd name="T55" fmla="*/ 228 h 79971"/>
                <a:gd name="T56" fmla="*/ 178600 w 269887"/>
                <a:gd name="T57" fmla="*/ 0 h 799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9887"/>
                <a:gd name="T88" fmla="*/ 0 h 79971"/>
                <a:gd name="T89" fmla="*/ 269887 w 269887"/>
                <a:gd name="T90" fmla="*/ 79971 h 799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9887" h="79971">
                  <a:moveTo>
                    <a:pt x="96113" y="0"/>
                  </a:moveTo>
                  <a:lnTo>
                    <a:pt x="55680" y="12683"/>
                  </a:lnTo>
                  <a:lnTo>
                    <a:pt x="22590" y="32315"/>
                  </a:lnTo>
                  <a:lnTo>
                    <a:pt x="0" y="52514"/>
                  </a:lnTo>
                  <a:lnTo>
                    <a:pt x="0" y="77419"/>
                  </a:lnTo>
                  <a:lnTo>
                    <a:pt x="2527" y="79971"/>
                  </a:lnTo>
                  <a:lnTo>
                    <a:pt x="267360" y="79971"/>
                  </a:lnTo>
                  <a:lnTo>
                    <a:pt x="269887" y="77419"/>
                  </a:lnTo>
                  <a:lnTo>
                    <a:pt x="269887" y="52514"/>
                  </a:lnTo>
                  <a:lnTo>
                    <a:pt x="237780" y="25727"/>
                  </a:lnTo>
                  <a:lnTo>
                    <a:pt x="203726" y="8169"/>
                  </a:lnTo>
                  <a:lnTo>
                    <a:pt x="130504" y="8010"/>
                  </a:lnTo>
                  <a:lnTo>
                    <a:pt x="116902" y="6717"/>
                  </a:lnTo>
                  <a:lnTo>
                    <a:pt x="106403" y="4270"/>
                  </a:lnTo>
                  <a:lnTo>
                    <a:pt x="98195" y="840"/>
                  </a:lnTo>
                  <a:lnTo>
                    <a:pt x="97040" y="228"/>
                  </a:lnTo>
                  <a:lnTo>
                    <a:pt x="96113" y="0"/>
                  </a:lnTo>
                  <a:close/>
                </a:path>
                <a:path w="269887" h="79971">
                  <a:moveTo>
                    <a:pt x="178600" y="0"/>
                  </a:moveTo>
                  <a:lnTo>
                    <a:pt x="173748" y="0"/>
                  </a:lnTo>
                  <a:lnTo>
                    <a:pt x="172821" y="228"/>
                  </a:lnTo>
                  <a:lnTo>
                    <a:pt x="172021" y="673"/>
                  </a:lnTo>
                  <a:lnTo>
                    <a:pt x="161035" y="5185"/>
                  </a:lnTo>
                  <a:lnTo>
                    <a:pt x="148382" y="8010"/>
                  </a:lnTo>
                  <a:lnTo>
                    <a:pt x="130595" y="8019"/>
                  </a:lnTo>
                  <a:lnTo>
                    <a:pt x="203303" y="8019"/>
                  </a:lnTo>
                  <a:lnTo>
                    <a:pt x="191738" y="3902"/>
                  </a:lnTo>
                  <a:lnTo>
                    <a:pt x="180352" y="673"/>
                  </a:lnTo>
                  <a:lnTo>
                    <a:pt x="179539" y="228"/>
                  </a:lnTo>
                  <a:lnTo>
                    <a:pt x="178600" y="0"/>
                  </a:lnTo>
                  <a:close/>
                </a:path>
              </a:pathLst>
            </a:custGeom>
            <a:solidFill>
              <a:srgbClr val="00568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grpSp>
      <p:pic>
        <p:nvPicPr>
          <p:cNvPr id="59398" name="圖片 18" descr="pic01.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57313" y="6111875"/>
            <a:ext cx="18224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0" name="群組 2"/>
          <p:cNvGrpSpPr>
            <a:grpSpLocks/>
          </p:cNvGrpSpPr>
          <p:nvPr/>
        </p:nvGrpSpPr>
        <p:grpSpPr bwMode="auto">
          <a:xfrm>
            <a:off x="3621088" y="2349500"/>
            <a:ext cx="4759325" cy="3195638"/>
            <a:chOff x="787400" y="1646238"/>
            <a:chExt cx="10972800" cy="7369172"/>
          </a:xfrm>
        </p:grpSpPr>
        <p:grpSp>
          <p:nvGrpSpPr>
            <p:cNvPr id="59406" name="Group 260"/>
            <p:cNvGrpSpPr>
              <a:grpSpLocks/>
            </p:cNvGrpSpPr>
            <p:nvPr/>
          </p:nvGrpSpPr>
          <p:grpSpPr bwMode="auto">
            <a:xfrm>
              <a:off x="1484313" y="3559175"/>
              <a:ext cx="10113962" cy="3786188"/>
              <a:chOff x="352" y="1134"/>
              <a:chExt cx="6371" cy="2385"/>
            </a:xfrm>
          </p:grpSpPr>
          <p:sp>
            <p:nvSpPr>
              <p:cNvPr id="59477" name="object 9"/>
              <p:cNvSpPr>
                <a:spLocks/>
              </p:cNvSpPr>
              <p:nvPr/>
            </p:nvSpPr>
            <p:spPr bwMode="auto">
              <a:xfrm>
                <a:off x="444" y="1279"/>
                <a:ext cx="6279" cy="2240"/>
              </a:xfrm>
              <a:custGeom>
                <a:avLst/>
                <a:gdLst>
                  <a:gd name="T0" fmla="*/ 0 w 9967636"/>
                  <a:gd name="T1" fmla="*/ 0 h 3938244"/>
                  <a:gd name="T2" fmla="*/ 0 w 9967636"/>
                  <a:gd name="T3" fmla="*/ 0 h 3938244"/>
                  <a:gd name="T4" fmla="*/ 0 w 9967636"/>
                  <a:gd name="T5" fmla="*/ 0 h 3938244"/>
                  <a:gd name="T6" fmla="*/ 0 w 9967636"/>
                  <a:gd name="T7" fmla="*/ 0 h 3938244"/>
                  <a:gd name="T8" fmla="*/ 0 w 9967636"/>
                  <a:gd name="T9" fmla="*/ 0 h 3938244"/>
                  <a:gd name="T10" fmla="*/ 0 w 9967636"/>
                  <a:gd name="T11" fmla="*/ 0 h 3938244"/>
                  <a:gd name="T12" fmla="*/ 0 w 9967636"/>
                  <a:gd name="T13" fmla="*/ 0 h 3938244"/>
                  <a:gd name="T14" fmla="*/ 0 w 9967636"/>
                  <a:gd name="T15" fmla="*/ 0 h 3938244"/>
                  <a:gd name="T16" fmla="*/ 0 w 9967636"/>
                  <a:gd name="T17" fmla="*/ 0 h 3938244"/>
                  <a:gd name="T18" fmla="*/ 0 w 9967636"/>
                  <a:gd name="T19" fmla="*/ 0 h 3938244"/>
                  <a:gd name="T20" fmla="*/ 0 w 9967636"/>
                  <a:gd name="T21" fmla="*/ 0 h 3938244"/>
                  <a:gd name="T22" fmla="*/ 0 w 9967636"/>
                  <a:gd name="T23" fmla="*/ 0 h 3938244"/>
                  <a:gd name="T24" fmla="*/ 0 w 9967636"/>
                  <a:gd name="T25" fmla="*/ 0 h 3938244"/>
                  <a:gd name="T26" fmla="*/ 0 w 9967636"/>
                  <a:gd name="T27" fmla="*/ 0 h 3938244"/>
                  <a:gd name="T28" fmla="*/ 0 w 9967636"/>
                  <a:gd name="T29" fmla="*/ 0 h 3938244"/>
                  <a:gd name="T30" fmla="*/ 0 w 9967636"/>
                  <a:gd name="T31" fmla="*/ 0 h 3938244"/>
                  <a:gd name="T32" fmla="*/ 0 w 9967636"/>
                  <a:gd name="T33" fmla="*/ 0 h 3938244"/>
                  <a:gd name="T34" fmla="*/ 0 w 9967636"/>
                  <a:gd name="T35" fmla="*/ 0 h 3938244"/>
                  <a:gd name="T36" fmla="*/ 0 w 9967636"/>
                  <a:gd name="T37" fmla="*/ 0 h 3938244"/>
                  <a:gd name="T38" fmla="*/ 0 w 9967636"/>
                  <a:gd name="T39" fmla="*/ 0 h 3938244"/>
                  <a:gd name="T40" fmla="*/ 0 w 9967636"/>
                  <a:gd name="T41" fmla="*/ 0 h 3938244"/>
                  <a:gd name="T42" fmla="*/ 0 w 9967636"/>
                  <a:gd name="T43" fmla="*/ 0 h 3938244"/>
                  <a:gd name="T44" fmla="*/ 0 w 9967636"/>
                  <a:gd name="T45" fmla="*/ 0 h 3938244"/>
                  <a:gd name="T46" fmla="*/ 0 w 9967636"/>
                  <a:gd name="T47" fmla="*/ 0 h 3938244"/>
                  <a:gd name="T48" fmla="*/ 0 w 9967636"/>
                  <a:gd name="T49" fmla="*/ 0 h 3938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7636"/>
                  <a:gd name="T76" fmla="*/ 0 h 3938244"/>
                  <a:gd name="T77" fmla="*/ 9967636 w 9967636"/>
                  <a:gd name="T78" fmla="*/ 3938244 h 3938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7636" h="3938244">
                    <a:moveTo>
                      <a:pt x="9840653" y="0"/>
                    </a:moveTo>
                    <a:lnTo>
                      <a:pt x="124880" y="17"/>
                    </a:lnTo>
                    <a:lnTo>
                      <a:pt x="82792" y="7976"/>
                    </a:lnTo>
                    <a:lnTo>
                      <a:pt x="46800" y="28698"/>
                    </a:lnTo>
                    <a:lnTo>
                      <a:pt x="19449" y="59639"/>
                    </a:lnTo>
                    <a:lnTo>
                      <a:pt x="3286" y="98252"/>
                    </a:lnTo>
                    <a:lnTo>
                      <a:pt x="0" y="3813346"/>
                    </a:lnTo>
                    <a:lnTo>
                      <a:pt x="1077" y="3827896"/>
                    </a:lnTo>
                    <a:lnTo>
                      <a:pt x="13573" y="3868235"/>
                    </a:lnTo>
                    <a:lnTo>
                      <a:pt x="37985" y="3901629"/>
                    </a:lnTo>
                    <a:lnTo>
                      <a:pt x="71766" y="3925534"/>
                    </a:lnTo>
                    <a:lnTo>
                      <a:pt x="112371" y="3937403"/>
                    </a:lnTo>
                    <a:lnTo>
                      <a:pt x="126982" y="3938244"/>
                    </a:lnTo>
                    <a:lnTo>
                      <a:pt x="9842756" y="3938227"/>
                    </a:lnTo>
                    <a:lnTo>
                      <a:pt x="9884843" y="3930268"/>
                    </a:lnTo>
                    <a:lnTo>
                      <a:pt x="9920836" y="3909545"/>
                    </a:lnTo>
                    <a:lnTo>
                      <a:pt x="9948187" y="3878604"/>
                    </a:lnTo>
                    <a:lnTo>
                      <a:pt x="9964350" y="3839991"/>
                    </a:lnTo>
                    <a:lnTo>
                      <a:pt x="9967636" y="124897"/>
                    </a:lnTo>
                    <a:lnTo>
                      <a:pt x="9966559" y="110348"/>
                    </a:lnTo>
                    <a:lnTo>
                      <a:pt x="9954062" y="70009"/>
                    </a:lnTo>
                    <a:lnTo>
                      <a:pt x="9929650" y="36614"/>
                    </a:lnTo>
                    <a:lnTo>
                      <a:pt x="9895869" y="12710"/>
                    </a:lnTo>
                    <a:lnTo>
                      <a:pt x="9855265" y="841"/>
                    </a:lnTo>
                    <a:lnTo>
                      <a:pt x="9840653" y="0"/>
                    </a:lnTo>
                    <a:close/>
                  </a:path>
                </a:pathLst>
              </a:custGeom>
              <a:solidFill>
                <a:srgbClr val="9EC4D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8" name="object 11"/>
              <p:cNvSpPr>
                <a:spLocks/>
              </p:cNvSpPr>
              <p:nvPr/>
            </p:nvSpPr>
            <p:spPr bwMode="auto">
              <a:xfrm>
                <a:off x="364" y="1191"/>
                <a:ext cx="6279" cy="2278"/>
              </a:xfrm>
              <a:custGeom>
                <a:avLst/>
                <a:gdLst>
                  <a:gd name="T0" fmla="*/ 0 w 9967636"/>
                  <a:gd name="T1" fmla="*/ 0 h 3938244"/>
                  <a:gd name="T2" fmla="*/ 0 w 9967636"/>
                  <a:gd name="T3" fmla="*/ 0 h 3938244"/>
                  <a:gd name="T4" fmla="*/ 0 w 9967636"/>
                  <a:gd name="T5" fmla="*/ 0 h 3938244"/>
                  <a:gd name="T6" fmla="*/ 0 w 9967636"/>
                  <a:gd name="T7" fmla="*/ 0 h 3938244"/>
                  <a:gd name="T8" fmla="*/ 0 w 9967636"/>
                  <a:gd name="T9" fmla="*/ 0 h 3938244"/>
                  <a:gd name="T10" fmla="*/ 0 w 9967636"/>
                  <a:gd name="T11" fmla="*/ 0 h 3938244"/>
                  <a:gd name="T12" fmla="*/ 0 w 9967636"/>
                  <a:gd name="T13" fmla="*/ 0 h 3938244"/>
                  <a:gd name="T14" fmla="*/ 0 w 9967636"/>
                  <a:gd name="T15" fmla="*/ 0 h 3938244"/>
                  <a:gd name="T16" fmla="*/ 0 w 9967636"/>
                  <a:gd name="T17" fmla="*/ 0 h 3938244"/>
                  <a:gd name="T18" fmla="*/ 0 w 9967636"/>
                  <a:gd name="T19" fmla="*/ 0 h 3938244"/>
                  <a:gd name="T20" fmla="*/ 0 w 9967636"/>
                  <a:gd name="T21" fmla="*/ 0 h 3938244"/>
                  <a:gd name="T22" fmla="*/ 0 w 9967636"/>
                  <a:gd name="T23" fmla="*/ 0 h 3938244"/>
                  <a:gd name="T24" fmla="*/ 0 w 9967636"/>
                  <a:gd name="T25" fmla="*/ 0 h 3938244"/>
                  <a:gd name="T26" fmla="*/ 0 w 9967636"/>
                  <a:gd name="T27" fmla="*/ 0 h 3938244"/>
                  <a:gd name="T28" fmla="*/ 0 w 9967636"/>
                  <a:gd name="T29" fmla="*/ 0 h 3938244"/>
                  <a:gd name="T30" fmla="*/ 0 w 9967636"/>
                  <a:gd name="T31" fmla="*/ 0 h 3938244"/>
                  <a:gd name="T32" fmla="*/ 0 w 9967636"/>
                  <a:gd name="T33" fmla="*/ 0 h 3938244"/>
                  <a:gd name="T34" fmla="*/ 0 w 9967636"/>
                  <a:gd name="T35" fmla="*/ 0 h 3938244"/>
                  <a:gd name="T36" fmla="*/ 0 w 9967636"/>
                  <a:gd name="T37" fmla="*/ 0 h 3938244"/>
                  <a:gd name="T38" fmla="*/ 0 w 9967636"/>
                  <a:gd name="T39" fmla="*/ 0 h 3938244"/>
                  <a:gd name="T40" fmla="*/ 0 w 9967636"/>
                  <a:gd name="T41" fmla="*/ 0 h 3938244"/>
                  <a:gd name="T42" fmla="*/ 0 w 9967636"/>
                  <a:gd name="T43" fmla="*/ 0 h 3938244"/>
                  <a:gd name="T44" fmla="*/ 0 w 9967636"/>
                  <a:gd name="T45" fmla="*/ 0 h 3938244"/>
                  <a:gd name="T46" fmla="*/ 0 w 9967636"/>
                  <a:gd name="T47" fmla="*/ 0 h 3938244"/>
                  <a:gd name="T48" fmla="*/ 0 w 9967636"/>
                  <a:gd name="T49" fmla="*/ 0 h 3938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7636"/>
                  <a:gd name="T76" fmla="*/ 0 h 3938244"/>
                  <a:gd name="T77" fmla="*/ 9967636 w 9967636"/>
                  <a:gd name="T78" fmla="*/ 3938244 h 3938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7636" h="3938244">
                    <a:moveTo>
                      <a:pt x="9840653" y="0"/>
                    </a:moveTo>
                    <a:lnTo>
                      <a:pt x="124880" y="17"/>
                    </a:lnTo>
                    <a:lnTo>
                      <a:pt x="82792" y="7976"/>
                    </a:lnTo>
                    <a:lnTo>
                      <a:pt x="46800" y="28698"/>
                    </a:lnTo>
                    <a:lnTo>
                      <a:pt x="19449" y="59639"/>
                    </a:lnTo>
                    <a:lnTo>
                      <a:pt x="3286" y="98252"/>
                    </a:lnTo>
                    <a:lnTo>
                      <a:pt x="0" y="3813346"/>
                    </a:lnTo>
                    <a:lnTo>
                      <a:pt x="1077" y="3827896"/>
                    </a:lnTo>
                    <a:lnTo>
                      <a:pt x="13573" y="3868235"/>
                    </a:lnTo>
                    <a:lnTo>
                      <a:pt x="37985" y="3901629"/>
                    </a:lnTo>
                    <a:lnTo>
                      <a:pt x="71766" y="3925534"/>
                    </a:lnTo>
                    <a:lnTo>
                      <a:pt x="112371" y="3937403"/>
                    </a:lnTo>
                    <a:lnTo>
                      <a:pt x="126982" y="3938244"/>
                    </a:lnTo>
                    <a:lnTo>
                      <a:pt x="9842756" y="3938227"/>
                    </a:lnTo>
                    <a:lnTo>
                      <a:pt x="9884843" y="3930268"/>
                    </a:lnTo>
                    <a:lnTo>
                      <a:pt x="9920836" y="3909545"/>
                    </a:lnTo>
                    <a:lnTo>
                      <a:pt x="9948187" y="3878604"/>
                    </a:lnTo>
                    <a:lnTo>
                      <a:pt x="9964350" y="3839991"/>
                    </a:lnTo>
                    <a:lnTo>
                      <a:pt x="9967636" y="124897"/>
                    </a:lnTo>
                    <a:lnTo>
                      <a:pt x="9966559" y="110348"/>
                    </a:lnTo>
                    <a:lnTo>
                      <a:pt x="9954062" y="70009"/>
                    </a:lnTo>
                    <a:lnTo>
                      <a:pt x="9929650" y="36614"/>
                    </a:lnTo>
                    <a:lnTo>
                      <a:pt x="9895869" y="12710"/>
                    </a:lnTo>
                    <a:lnTo>
                      <a:pt x="9855265" y="841"/>
                    </a:lnTo>
                    <a:lnTo>
                      <a:pt x="9840653" y="0"/>
                    </a:lnTo>
                    <a:close/>
                  </a:path>
                </a:pathLst>
              </a:custGeom>
              <a:solidFill>
                <a:srgbClr val="D9EDF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9" name="object 12"/>
              <p:cNvSpPr>
                <a:spLocks/>
              </p:cNvSpPr>
              <p:nvPr/>
            </p:nvSpPr>
            <p:spPr bwMode="auto">
              <a:xfrm>
                <a:off x="352" y="1134"/>
                <a:ext cx="6279" cy="414"/>
              </a:xfrm>
              <a:custGeom>
                <a:avLst/>
                <a:gdLst>
                  <a:gd name="T0" fmla="*/ 0 w 9967653"/>
                  <a:gd name="T1" fmla="*/ 0 h 657849"/>
                  <a:gd name="T2" fmla="*/ 0 w 9967653"/>
                  <a:gd name="T3" fmla="*/ 0 h 657849"/>
                  <a:gd name="T4" fmla="*/ 0 w 9967653"/>
                  <a:gd name="T5" fmla="*/ 0 h 657849"/>
                  <a:gd name="T6" fmla="*/ 0 w 9967653"/>
                  <a:gd name="T7" fmla="*/ 0 h 657849"/>
                  <a:gd name="T8" fmla="*/ 0 w 9967653"/>
                  <a:gd name="T9" fmla="*/ 0 h 657849"/>
                  <a:gd name="T10" fmla="*/ 0 w 9967653"/>
                  <a:gd name="T11" fmla="*/ 0 h 657849"/>
                  <a:gd name="T12" fmla="*/ 0 w 9967653"/>
                  <a:gd name="T13" fmla="*/ 0 h 657849"/>
                  <a:gd name="T14" fmla="*/ 0 w 9967653"/>
                  <a:gd name="T15" fmla="*/ 0 h 657849"/>
                  <a:gd name="T16" fmla="*/ 0 w 9967653"/>
                  <a:gd name="T17" fmla="*/ 0 h 657849"/>
                  <a:gd name="T18" fmla="*/ 0 w 9967653"/>
                  <a:gd name="T19" fmla="*/ 0 h 657849"/>
                  <a:gd name="T20" fmla="*/ 0 w 9967653"/>
                  <a:gd name="T21" fmla="*/ 0 h 657849"/>
                  <a:gd name="T22" fmla="*/ 0 w 9967653"/>
                  <a:gd name="T23" fmla="*/ 0 h 657849"/>
                  <a:gd name="T24" fmla="*/ 0 w 9967653"/>
                  <a:gd name="T25" fmla="*/ 0 h 6578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67653"/>
                  <a:gd name="T40" fmla="*/ 0 h 657849"/>
                  <a:gd name="T41" fmla="*/ 9967653 w 9967653"/>
                  <a:gd name="T42" fmla="*/ 657849 h 6578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67653" h="657849">
                    <a:moveTo>
                      <a:pt x="126990" y="0"/>
                    </a:moveTo>
                    <a:lnTo>
                      <a:pt x="84676" y="7290"/>
                    </a:lnTo>
                    <a:lnTo>
                      <a:pt x="48338" y="27466"/>
                    </a:lnTo>
                    <a:lnTo>
                      <a:pt x="20520" y="57980"/>
                    </a:lnTo>
                    <a:lnTo>
                      <a:pt x="3769" y="96287"/>
                    </a:lnTo>
                    <a:lnTo>
                      <a:pt x="0" y="657849"/>
                    </a:lnTo>
                    <a:lnTo>
                      <a:pt x="9967653" y="657849"/>
                    </a:lnTo>
                    <a:lnTo>
                      <a:pt x="9967540" y="124897"/>
                    </a:lnTo>
                    <a:lnTo>
                      <a:pt x="9960370" y="84686"/>
                    </a:lnTo>
                    <a:lnTo>
                      <a:pt x="9940194" y="48348"/>
                    </a:lnTo>
                    <a:lnTo>
                      <a:pt x="9909680" y="20530"/>
                    </a:lnTo>
                    <a:lnTo>
                      <a:pt x="9871373" y="3779"/>
                    </a:lnTo>
                    <a:lnTo>
                      <a:pt x="126990" y="0"/>
                    </a:lnTo>
                    <a:close/>
                  </a:path>
                </a:pathLst>
              </a:custGeom>
              <a:solidFill>
                <a:srgbClr val="0082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80" name="object 16"/>
              <p:cNvSpPr txBox="1">
                <a:spLocks noChangeArrowheads="1"/>
              </p:cNvSpPr>
              <p:nvPr/>
            </p:nvSpPr>
            <p:spPr bwMode="auto">
              <a:xfrm>
                <a:off x="2415" y="1231"/>
                <a:ext cx="289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050" b="1" dirty="0">
                    <a:solidFill>
                      <a:srgbClr val="FFFFFF"/>
                    </a:solidFill>
                    <a:latin typeface="微軟正黑體" pitchFamily="34" charset="-120"/>
                    <a:ea typeface="微軟正黑體" pitchFamily="34" charset="-120"/>
                  </a:rPr>
                  <a:t>整合型知識工作者工作平台</a:t>
                </a:r>
                <a:endParaRPr kumimoji="0" lang="zh-Hant" altLang="en-US" sz="1050" b="1" dirty="0">
                  <a:latin typeface="微軟正黑體" pitchFamily="34" charset="-120"/>
                  <a:ea typeface="微軟正黑體" pitchFamily="34" charset="-120"/>
                </a:endParaRPr>
              </a:p>
            </p:txBody>
          </p:sp>
          <p:grpSp>
            <p:nvGrpSpPr>
              <p:cNvPr id="59481" name="Group 243"/>
              <p:cNvGrpSpPr>
                <a:grpSpLocks/>
              </p:cNvGrpSpPr>
              <p:nvPr/>
            </p:nvGrpSpPr>
            <p:grpSpPr bwMode="auto">
              <a:xfrm>
                <a:off x="1972" y="1238"/>
                <a:ext cx="369" cy="250"/>
                <a:chOff x="2116" y="1304"/>
                <a:chExt cx="369" cy="250"/>
              </a:xfrm>
            </p:grpSpPr>
            <p:sp>
              <p:nvSpPr>
                <p:cNvPr id="59508" name="object 17"/>
                <p:cNvSpPr>
                  <a:spLocks/>
                </p:cNvSpPr>
                <p:nvPr/>
              </p:nvSpPr>
              <p:spPr bwMode="auto">
                <a:xfrm>
                  <a:off x="2343" y="1413"/>
                  <a:ext cx="142" cy="45"/>
                </a:xfrm>
                <a:custGeom>
                  <a:avLst/>
                  <a:gdLst>
                    <a:gd name="T0" fmla="*/ 0 w 225940"/>
                    <a:gd name="T1" fmla="*/ 0 h 70916"/>
                    <a:gd name="T2" fmla="*/ 0 w 225940"/>
                    <a:gd name="T3" fmla="*/ 0 h 70916"/>
                    <a:gd name="T4" fmla="*/ 0 w 225940"/>
                    <a:gd name="T5" fmla="*/ 0 h 70916"/>
                    <a:gd name="T6" fmla="*/ 0 w 225940"/>
                    <a:gd name="T7" fmla="*/ 0 h 70916"/>
                    <a:gd name="T8" fmla="*/ 0 w 225940"/>
                    <a:gd name="T9" fmla="*/ 0 h 70916"/>
                    <a:gd name="T10" fmla="*/ 0 w 225940"/>
                    <a:gd name="T11" fmla="*/ 0 h 70916"/>
                    <a:gd name="T12" fmla="*/ 0 w 225940"/>
                    <a:gd name="T13" fmla="*/ 0 h 70916"/>
                    <a:gd name="T14" fmla="*/ 0 w 225940"/>
                    <a:gd name="T15" fmla="*/ 0 h 70916"/>
                    <a:gd name="T16" fmla="*/ 0 w 225940"/>
                    <a:gd name="T17" fmla="*/ 0 h 70916"/>
                    <a:gd name="T18" fmla="*/ 0 w 225940"/>
                    <a:gd name="T19" fmla="*/ 0 h 70916"/>
                    <a:gd name="T20" fmla="*/ 0 w 225940"/>
                    <a:gd name="T21" fmla="*/ 0 h 70916"/>
                    <a:gd name="T22" fmla="*/ 0 w 225940"/>
                    <a:gd name="T23" fmla="*/ 0 h 70916"/>
                    <a:gd name="T24" fmla="*/ 0 w 225940"/>
                    <a:gd name="T25" fmla="*/ 0 h 70916"/>
                    <a:gd name="T26" fmla="*/ 0 w 225940"/>
                    <a:gd name="T27" fmla="*/ 0 h 70916"/>
                    <a:gd name="T28" fmla="*/ 0 w 225940"/>
                    <a:gd name="T29" fmla="*/ 0 h 70916"/>
                    <a:gd name="T30" fmla="*/ 0 w 225940"/>
                    <a:gd name="T31" fmla="*/ 0 h 70916"/>
                    <a:gd name="T32" fmla="*/ 0 w 225940"/>
                    <a:gd name="T33" fmla="*/ 0 h 70916"/>
                    <a:gd name="T34" fmla="*/ 0 w 225940"/>
                    <a:gd name="T35" fmla="*/ 0 h 70916"/>
                    <a:gd name="T36" fmla="*/ 0 w 225940"/>
                    <a:gd name="T37" fmla="*/ 0 h 70916"/>
                    <a:gd name="T38" fmla="*/ 0 w 225940"/>
                    <a:gd name="T39" fmla="*/ 0 h 70916"/>
                    <a:gd name="T40" fmla="*/ 0 w 225940"/>
                    <a:gd name="T41" fmla="*/ 0 h 70916"/>
                    <a:gd name="T42" fmla="*/ 0 w 225940"/>
                    <a:gd name="T43" fmla="*/ 0 h 70916"/>
                    <a:gd name="T44" fmla="*/ 0 w 225940"/>
                    <a:gd name="T45" fmla="*/ 0 h 70916"/>
                    <a:gd name="T46" fmla="*/ 0 w 225940"/>
                    <a:gd name="T47" fmla="*/ 0 h 70916"/>
                    <a:gd name="T48" fmla="*/ 0 w 225940"/>
                    <a:gd name="T49" fmla="*/ 0 h 70916"/>
                    <a:gd name="T50" fmla="*/ 0 w 225940"/>
                    <a:gd name="T51" fmla="*/ 0 h 70916"/>
                    <a:gd name="T52" fmla="*/ 0 w 225940"/>
                    <a:gd name="T53" fmla="*/ 0 h 70916"/>
                    <a:gd name="T54" fmla="*/ 0 w 225940"/>
                    <a:gd name="T55" fmla="*/ 0 h 70916"/>
                    <a:gd name="T56" fmla="*/ 0 w 225940"/>
                    <a:gd name="T57" fmla="*/ 0 h 70916"/>
                    <a:gd name="T58" fmla="*/ 0 w 225940"/>
                    <a:gd name="T59" fmla="*/ 0 h 70916"/>
                    <a:gd name="T60" fmla="*/ 0 w 225940"/>
                    <a:gd name="T61" fmla="*/ 0 h 709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5940"/>
                    <a:gd name="T94" fmla="*/ 0 h 70916"/>
                    <a:gd name="T95" fmla="*/ 225940 w 225940"/>
                    <a:gd name="T96" fmla="*/ 70916 h 709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5940" h="70916">
                      <a:moveTo>
                        <a:pt x="71889" y="0"/>
                      </a:moveTo>
                      <a:lnTo>
                        <a:pt x="32237" y="13195"/>
                      </a:lnTo>
                      <a:lnTo>
                        <a:pt x="27563" y="25369"/>
                      </a:lnTo>
                      <a:lnTo>
                        <a:pt x="21997" y="37068"/>
                      </a:lnTo>
                      <a:lnTo>
                        <a:pt x="15545" y="48170"/>
                      </a:lnTo>
                      <a:lnTo>
                        <a:pt x="8211" y="58554"/>
                      </a:lnTo>
                      <a:lnTo>
                        <a:pt x="0" y="68097"/>
                      </a:lnTo>
                      <a:lnTo>
                        <a:pt x="220910" y="70916"/>
                      </a:lnTo>
                      <a:lnTo>
                        <a:pt x="223666" y="70916"/>
                      </a:lnTo>
                      <a:lnTo>
                        <a:pt x="225940" y="68668"/>
                      </a:lnTo>
                      <a:lnTo>
                        <a:pt x="225940" y="46570"/>
                      </a:lnTo>
                      <a:lnTo>
                        <a:pt x="225394" y="45250"/>
                      </a:lnTo>
                      <a:lnTo>
                        <a:pt x="193752" y="20484"/>
                      </a:lnTo>
                      <a:lnTo>
                        <a:pt x="167664" y="7523"/>
                      </a:lnTo>
                      <a:lnTo>
                        <a:pt x="115175" y="7523"/>
                      </a:lnTo>
                      <a:lnTo>
                        <a:pt x="98597" y="7127"/>
                      </a:lnTo>
                      <a:lnTo>
                        <a:pt x="85931" y="5215"/>
                      </a:lnTo>
                      <a:lnTo>
                        <a:pt x="76251" y="1986"/>
                      </a:lnTo>
                      <a:lnTo>
                        <a:pt x="72714" y="215"/>
                      </a:lnTo>
                      <a:lnTo>
                        <a:pt x="71889" y="0"/>
                      </a:lnTo>
                      <a:close/>
                    </a:path>
                    <a:path w="225940" h="70916">
                      <a:moveTo>
                        <a:pt x="145028" y="0"/>
                      </a:moveTo>
                      <a:lnTo>
                        <a:pt x="140723" y="0"/>
                      </a:lnTo>
                      <a:lnTo>
                        <a:pt x="139873" y="228"/>
                      </a:lnTo>
                      <a:lnTo>
                        <a:pt x="139148" y="609"/>
                      </a:lnTo>
                      <a:lnTo>
                        <a:pt x="128055" y="5025"/>
                      </a:lnTo>
                      <a:lnTo>
                        <a:pt x="115175" y="7523"/>
                      </a:lnTo>
                      <a:lnTo>
                        <a:pt x="167664" y="7523"/>
                      </a:lnTo>
                      <a:lnTo>
                        <a:pt x="159111" y="4286"/>
                      </a:lnTo>
                      <a:lnTo>
                        <a:pt x="146907" y="711"/>
                      </a:lnTo>
                      <a:lnTo>
                        <a:pt x="145784" y="215"/>
                      </a:lnTo>
                      <a:lnTo>
                        <a:pt x="1450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9" name="object 18"/>
                <p:cNvSpPr>
                  <a:spLocks/>
                </p:cNvSpPr>
                <p:nvPr/>
              </p:nvSpPr>
              <p:spPr bwMode="auto">
                <a:xfrm>
                  <a:off x="2374" y="1310"/>
                  <a:ext cx="66" cy="91"/>
                </a:xfrm>
                <a:custGeom>
                  <a:avLst/>
                  <a:gdLst>
                    <a:gd name="T0" fmla="*/ 0 w 103784"/>
                    <a:gd name="T1" fmla="*/ 0 h 145382"/>
                    <a:gd name="T2" fmla="*/ 0 w 103784"/>
                    <a:gd name="T3" fmla="*/ 0 h 145382"/>
                    <a:gd name="T4" fmla="*/ 0 w 103784"/>
                    <a:gd name="T5" fmla="*/ 0 h 145382"/>
                    <a:gd name="T6" fmla="*/ 0 w 103784"/>
                    <a:gd name="T7" fmla="*/ 0 h 145382"/>
                    <a:gd name="T8" fmla="*/ 0 w 103784"/>
                    <a:gd name="T9" fmla="*/ 0 h 145382"/>
                    <a:gd name="T10" fmla="*/ 0 w 103784"/>
                    <a:gd name="T11" fmla="*/ 0 h 145382"/>
                    <a:gd name="T12" fmla="*/ 0 w 103784"/>
                    <a:gd name="T13" fmla="*/ 0 h 145382"/>
                    <a:gd name="T14" fmla="*/ 0 w 103784"/>
                    <a:gd name="T15" fmla="*/ 0 h 145382"/>
                    <a:gd name="T16" fmla="*/ 0 w 103784"/>
                    <a:gd name="T17" fmla="*/ 0 h 145382"/>
                    <a:gd name="T18" fmla="*/ 0 w 103784"/>
                    <a:gd name="T19" fmla="*/ 0 h 145382"/>
                    <a:gd name="T20" fmla="*/ 0 w 103784"/>
                    <a:gd name="T21" fmla="*/ 0 h 145382"/>
                    <a:gd name="T22" fmla="*/ 0 w 103784"/>
                    <a:gd name="T23" fmla="*/ 0 h 145382"/>
                    <a:gd name="T24" fmla="*/ 0 w 103784"/>
                    <a:gd name="T25" fmla="*/ 0 h 145382"/>
                    <a:gd name="T26" fmla="*/ 0 w 103784"/>
                    <a:gd name="T27" fmla="*/ 0 h 145382"/>
                    <a:gd name="T28" fmla="*/ 0 w 103784"/>
                    <a:gd name="T29" fmla="*/ 0 h 145382"/>
                    <a:gd name="T30" fmla="*/ 0 w 103784"/>
                    <a:gd name="T31" fmla="*/ 0 h 145382"/>
                    <a:gd name="T32" fmla="*/ 0 w 103784"/>
                    <a:gd name="T33" fmla="*/ 0 h 145382"/>
                    <a:gd name="T34" fmla="*/ 0 w 103784"/>
                    <a:gd name="T35" fmla="*/ 0 h 145382"/>
                    <a:gd name="T36" fmla="*/ 0 w 103784"/>
                    <a:gd name="T37" fmla="*/ 0 h 145382"/>
                    <a:gd name="T38" fmla="*/ 0 w 103784"/>
                    <a:gd name="T39" fmla="*/ 0 h 145382"/>
                    <a:gd name="T40" fmla="*/ 0 w 103784"/>
                    <a:gd name="T41" fmla="*/ 0 h 145382"/>
                    <a:gd name="T42" fmla="*/ 0 w 103784"/>
                    <a:gd name="T43" fmla="*/ 0 h 145382"/>
                    <a:gd name="T44" fmla="*/ 0 w 103784"/>
                    <a:gd name="T45" fmla="*/ 0 h 145382"/>
                    <a:gd name="T46" fmla="*/ 0 w 103784"/>
                    <a:gd name="T47" fmla="*/ 0 h 145382"/>
                    <a:gd name="T48" fmla="*/ 0 w 103784"/>
                    <a:gd name="T49" fmla="*/ 0 h 145382"/>
                    <a:gd name="T50" fmla="*/ 0 w 103784"/>
                    <a:gd name="T51" fmla="*/ 0 h 145382"/>
                    <a:gd name="T52" fmla="*/ 0 w 103784"/>
                    <a:gd name="T53" fmla="*/ 0 h 145382"/>
                    <a:gd name="T54" fmla="*/ 0 w 103784"/>
                    <a:gd name="T55" fmla="*/ 0 h 145382"/>
                    <a:gd name="T56" fmla="*/ 0 w 103784"/>
                    <a:gd name="T57" fmla="*/ 0 h 145382"/>
                    <a:gd name="T58" fmla="*/ 0 w 103784"/>
                    <a:gd name="T59" fmla="*/ 0 h 145382"/>
                    <a:gd name="T60" fmla="*/ 0 w 103784"/>
                    <a:gd name="T61" fmla="*/ 0 h 145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3784"/>
                    <a:gd name="T94" fmla="*/ 0 h 145382"/>
                    <a:gd name="T95" fmla="*/ 103784 w 103784"/>
                    <a:gd name="T96" fmla="*/ 145382 h 1453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3784" h="145382">
                      <a:moveTo>
                        <a:pt x="103784" y="94341"/>
                      </a:moveTo>
                      <a:lnTo>
                        <a:pt x="9410" y="94341"/>
                      </a:lnTo>
                      <a:lnTo>
                        <a:pt x="12190" y="108265"/>
                      </a:lnTo>
                      <a:lnTo>
                        <a:pt x="18120" y="121260"/>
                      </a:lnTo>
                      <a:lnTo>
                        <a:pt x="26699" y="132396"/>
                      </a:lnTo>
                      <a:lnTo>
                        <a:pt x="37424" y="140746"/>
                      </a:lnTo>
                      <a:lnTo>
                        <a:pt x="49795" y="145382"/>
                      </a:lnTo>
                      <a:lnTo>
                        <a:pt x="64822" y="143559"/>
                      </a:lnTo>
                      <a:lnTo>
                        <a:pt x="96244" y="118507"/>
                      </a:lnTo>
                      <a:lnTo>
                        <a:pt x="103784" y="94341"/>
                      </a:lnTo>
                      <a:close/>
                    </a:path>
                    <a:path w="103784" h="145382">
                      <a:moveTo>
                        <a:pt x="59232" y="0"/>
                      </a:moveTo>
                      <a:lnTo>
                        <a:pt x="20378" y="15046"/>
                      </a:lnTo>
                      <a:lnTo>
                        <a:pt x="2785" y="52052"/>
                      </a:lnTo>
                      <a:lnTo>
                        <a:pt x="2578" y="63581"/>
                      </a:lnTo>
                      <a:lnTo>
                        <a:pt x="3594" y="69804"/>
                      </a:lnTo>
                      <a:lnTo>
                        <a:pt x="5473" y="75583"/>
                      </a:lnTo>
                      <a:lnTo>
                        <a:pt x="2247" y="77132"/>
                      </a:lnTo>
                      <a:lnTo>
                        <a:pt x="0" y="80549"/>
                      </a:lnTo>
                      <a:lnTo>
                        <a:pt x="0" y="89947"/>
                      </a:lnTo>
                      <a:lnTo>
                        <a:pt x="4140" y="94341"/>
                      </a:lnTo>
                      <a:lnTo>
                        <a:pt x="108889" y="94341"/>
                      </a:lnTo>
                      <a:lnTo>
                        <a:pt x="113030" y="89947"/>
                      </a:lnTo>
                      <a:lnTo>
                        <a:pt x="113030" y="80549"/>
                      </a:lnTo>
                      <a:lnTo>
                        <a:pt x="110769" y="77132"/>
                      </a:lnTo>
                      <a:lnTo>
                        <a:pt x="107569" y="75583"/>
                      </a:lnTo>
                      <a:lnTo>
                        <a:pt x="109423" y="69804"/>
                      </a:lnTo>
                      <a:lnTo>
                        <a:pt x="110464" y="63581"/>
                      </a:lnTo>
                      <a:lnTo>
                        <a:pt x="110464" y="57092"/>
                      </a:lnTo>
                      <a:lnTo>
                        <a:pt x="95549" y="17626"/>
                      </a:lnTo>
                      <a:lnTo>
                        <a:pt x="72935" y="2621"/>
                      </a:lnTo>
                      <a:lnTo>
                        <a:pt x="59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0" name="object 19"/>
                <p:cNvSpPr>
                  <a:spLocks/>
                </p:cNvSpPr>
                <p:nvPr/>
              </p:nvSpPr>
              <p:spPr bwMode="auto">
                <a:xfrm>
                  <a:off x="2116" y="1413"/>
                  <a:ext cx="142" cy="45"/>
                </a:xfrm>
                <a:custGeom>
                  <a:avLst/>
                  <a:gdLst>
                    <a:gd name="T0" fmla="*/ 0 w 225932"/>
                    <a:gd name="T1" fmla="*/ 0 h 70916"/>
                    <a:gd name="T2" fmla="*/ 0 w 225932"/>
                    <a:gd name="T3" fmla="*/ 0 h 70916"/>
                    <a:gd name="T4" fmla="*/ 0 w 225932"/>
                    <a:gd name="T5" fmla="*/ 0 h 70916"/>
                    <a:gd name="T6" fmla="*/ 0 w 225932"/>
                    <a:gd name="T7" fmla="*/ 0 h 70916"/>
                    <a:gd name="T8" fmla="*/ 0 w 225932"/>
                    <a:gd name="T9" fmla="*/ 0 h 70916"/>
                    <a:gd name="T10" fmla="*/ 0 w 225932"/>
                    <a:gd name="T11" fmla="*/ 0 h 70916"/>
                    <a:gd name="T12" fmla="*/ 0 w 225932"/>
                    <a:gd name="T13" fmla="*/ 0 h 70916"/>
                    <a:gd name="T14" fmla="*/ 0 w 225932"/>
                    <a:gd name="T15" fmla="*/ 0 h 70916"/>
                    <a:gd name="T16" fmla="*/ 0 w 225932"/>
                    <a:gd name="T17" fmla="*/ 0 h 70916"/>
                    <a:gd name="T18" fmla="*/ 0 w 225932"/>
                    <a:gd name="T19" fmla="*/ 0 h 70916"/>
                    <a:gd name="T20" fmla="*/ 0 w 225932"/>
                    <a:gd name="T21" fmla="*/ 0 h 70916"/>
                    <a:gd name="T22" fmla="*/ 0 w 225932"/>
                    <a:gd name="T23" fmla="*/ 0 h 70916"/>
                    <a:gd name="T24" fmla="*/ 0 w 225932"/>
                    <a:gd name="T25" fmla="*/ 0 h 70916"/>
                    <a:gd name="T26" fmla="*/ 0 w 225932"/>
                    <a:gd name="T27" fmla="*/ 0 h 70916"/>
                    <a:gd name="T28" fmla="*/ 0 w 225932"/>
                    <a:gd name="T29" fmla="*/ 0 h 70916"/>
                    <a:gd name="T30" fmla="*/ 0 w 225932"/>
                    <a:gd name="T31" fmla="*/ 0 h 70916"/>
                    <a:gd name="T32" fmla="*/ 0 w 225932"/>
                    <a:gd name="T33" fmla="*/ 0 h 70916"/>
                    <a:gd name="T34" fmla="*/ 0 w 225932"/>
                    <a:gd name="T35" fmla="*/ 0 h 70916"/>
                    <a:gd name="T36" fmla="*/ 0 w 225932"/>
                    <a:gd name="T37" fmla="*/ 0 h 70916"/>
                    <a:gd name="T38" fmla="*/ 0 w 225932"/>
                    <a:gd name="T39" fmla="*/ 0 h 70916"/>
                    <a:gd name="T40" fmla="*/ 0 w 225932"/>
                    <a:gd name="T41" fmla="*/ 0 h 70916"/>
                    <a:gd name="T42" fmla="*/ 0 w 225932"/>
                    <a:gd name="T43" fmla="*/ 0 h 70916"/>
                    <a:gd name="T44" fmla="*/ 0 w 225932"/>
                    <a:gd name="T45" fmla="*/ 0 h 70916"/>
                    <a:gd name="T46" fmla="*/ 0 w 225932"/>
                    <a:gd name="T47" fmla="*/ 0 h 70916"/>
                    <a:gd name="T48" fmla="*/ 0 w 225932"/>
                    <a:gd name="T49" fmla="*/ 0 h 70916"/>
                    <a:gd name="T50" fmla="*/ 0 w 225932"/>
                    <a:gd name="T51" fmla="*/ 0 h 70916"/>
                    <a:gd name="T52" fmla="*/ 0 w 225932"/>
                    <a:gd name="T53" fmla="*/ 0 h 70916"/>
                    <a:gd name="T54" fmla="*/ 0 w 225932"/>
                    <a:gd name="T55" fmla="*/ 0 h 70916"/>
                    <a:gd name="T56" fmla="*/ 0 w 225932"/>
                    <a:gd name="T57" fmla="*/ 0 h 70916"/>
                    <a:gd name="T58" fmla="*/ 0 w 225932"/>
                    <a:gd name="T59" fmla="*/ 0 h 709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5932"/>
                    <a:gd name="T91" fmla="*/ 0 h 70916"/>
                    <a:gd name="T92" fmla="*/ 225932 w 225932"/>
                    <a:gd name="T93" fmla="*/ 70916 h 709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5932" h="70916">
                      <a:moveTo>
                        <a:pt x="85204" y="0"/>
                      </a:moveTo>
                      <a:lnTo>
                        <a:pt x="45420" y="13160"/>
                      </a:lnTo>
                      <a:lnTo>
                        <a:pt x="13020" y="34066"/>
                      </a:lnTo>
                      <a:lnTo>
                        <a:pt x="0" y="46570"/>
                      </a:lnTo>
                      <a:lnTo>
                        <a:pt x="0" y="68668"/>
                      </a:lnTo>
                      <a:lnTo>
                        <a:pt x="2235" y="70916"/>
                      </a:lnTo>
                      <a:lnTo>
                        <a:pt x="225932" y="70916"/>
                      </a:lnTo>
                      <a:lnTo>
                        <a:pt x="217277" y="61467"/>
                      </a:lnTo>
                      <a:lnTo>
                        <a:pt x="209606" y="51127"/>
                      </a:lnTo>
                      <a:lnTo>
                        <a:pt x="202977" y="40063"/>
                      </a:lnTo>
                      <a:lnTo>
                        <a:pt x="197449" y="28439"/>
                      </a:lnTo>
                      <a:lnTo>
                        <a:pt x="193079" y="16421"/>
                      </a:lnTo>
                      <a:lnTo>
                        <a:pt x="191858" y="12242"/>
                      </a:lnTo>
                      <a:lnTo>
                        <a:pt x="181098" y="7520"/>
                      </a:lnTo>
                      <a:lnTo>
                        <a:pt x="128488" y="7520"/>
                      </a:lnTo>
                      <a:lnTo>
                        <a:pt x="111831" y="7117"/>
                      </a:lnTo>
                      <a:lnTo>
                        <a:pt x="99227" y="5216"/>
                      </a:lnTo>
                      <a:lnTo>
                        <a:pt x="89557" y="1989"/>
                      </a:lnTo>
                      <a:lnTo>
                        <a:pt x="85991" y="228"/>
                      </a:lnTo>
                      <a:lnTo>
                        <a:pt x="85204" y="0"/>
                      </a:lnTo>
                      <a:close/>
                    </a:path>
                    <a:path w="225932" h="70916">
                      <a:moveTo>
                        <a:pt x="158305" y="0"/>
                      </a:moveTo>
                      <a:lnTo>
                        <a:pt x="154025" y="0"/>
                      </a:lnTo>
                      <a:lnTo>
                        <a:pt x="153200" y="228"/>
                      </a:lnTo>
                      <a:lnTo>
                        <a:pt x="152463" y="609"/>
                      </a:lnTo>
                      <a:lnTo>
                        <a:pt x="141358" y="5023"/>
                      </a:lnTo>
                      <a:lnTo>
                        <a:pt x="128488" y="7520"/>
                      </a:lnTo>
                      <a:lnTo>
                        <a:pt x="181098" y="7520"/>
                      </a:lnTo>
                      <a:lnTo>
                        <a:pt x="180178" y="7117"/>
                      </a:lnTo>
                      <a:lnTo>
                        <a:pt x="168184" y="2927"/>
                      </a:lnTo>
                      <a:lnTo>
                        <a:pt x="1583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1" name="object 20"/>
                <p:cNvSpPr>
                  <a:spLocks/>
                </p:cNvSpPr>
                <p:nvPr/>
              </p:nvSpPr>
              <p:spPr bwMode="auto">
                <a:xfrm>
                  <a:off x="2155" y="1310"/>
                  <a:ext cx="66" cy="91"/>
                </a:xfrm>
                <a:custGeom>
                  <a:avLst/>
                  <a:gdLst>
                    <a:gd name="T0" fmla="*/ 0 w 103771"/>
                    <a:gd name="T1" fmla="*/ 0 h 145383"/>
                    <a:gd name="T2" fmla="*/ 0 w 103771"/>
                    <a:gd name="T3" fmla="*/ 0 h 145383"/>
                    <a:gd name="T4" fmla="*/ 0 w 103771"/>
                    <a:gd name="T5" fmla="*/ 0 h 145383"/>
                    <a:gd name="T6" fmla="*/ 0 w 103771"/>
                    <a:gd name="T7" fmla="*/ 0 h 145383"/>
                    <a:gd name="T8" fmla="*/ 0 w 103771"/>
                    <a:gd name="T9" fmla="*/ 0 h 145383"/>
                    <a:gd name="T10" fmla="*/ 0 w 103771"/>
                    <a:gd name="T11" fmla="*/ 0 h 145383"/>
                    <a:gd name="T12" fmla="*/ 0 w 103771"/>
                    <a:gd name="T13" fmla="*/ 0 h 145383"/>
                    <a:gd name="T14" fmla="*/ 0 w 103771"/>
                    <a:gd name="T15" fmla="*/ 0 h 145383"/>
                    <a:gd name="T16" fmla="*/ 0 w 103771"/>
                    <a:gd name="T17" fmla="*/ 0 h 145383"/>
                    <a:gd name="T18" fmla="*/ 0 w 103771"/>
                    <a:gd name="T19" fmla="*/ 0 h 145383"/>
                    <a:gd name="T20" fmla="*/ 0 w 103771"/>
                    <a:gd name="T21" fmla="*/ 0 h 145383"/>
                    <a:gd name="T22" fmla="*/ 0 w 103771"/>
                    <a:gd name="T23" fmla="*/ 0 h 145383"/>
                    <a:gd name="T24" fmla="*/ 0 w 103771"/>
                    <a:gd name="T25" fmla="*/ 0 h 145383"/>
                    <a:gd name="T26" fmla="*/ 0 w 103771"/>
                    <a:gd name="T27" fmla="*/ 0 h 145383"/>
                    <a:gd name="T28" fmla="*/ 0 w 103771"/>
                    <a:gd name="T29" fmla="*/ 0 h 145383"/>
                    <a:gd name="T30" fmla="*/ 0 w 103771"/>
                    <a:gd name="T31" fmla="*/ 0 h 145383"/>
                    <a:gd name="T32" fmla="*/ 0 w 103771"/>
                    <a:gd name="T33" fmla="*/ 0 h 145383"/>
                    <a:gd name="T34" fmla="*/ 0 w 103771"/>
                    <a:gd name="T35" fmla="*/ 0 h 145383"/>
                    <a:gd name="T36" fmla="*/ 0 w 103771"/>
                    <a:gd name="T37" fmla="*/ 0 h 145383"/>
                    <a:gd name="T38" fmla="*/ 0 w 103771"/>
                    <a:gd name="T39" fmla="*/ 0 h 145383"/>
                    <a:gd name="T40" fmla="*/ 0 w 103771"/>
                    <a:gd name="T41" fmla="*/ 0 h 145383"/>
                    <a:gd name="T42" fmla="*/ 0 w 103771"/>
                    <a:gd name="T43" fmla="*/ 0 h 145383"/>
                    <a:gd name="T44" fmla="*/ 0 w 103771"/>
                    <a:gd name="T45" fmla="*/ 0 h 145383"/>
                    <a:gd name="T46" fmla="*/ 0 w 103771"/>
                    <a:gd name="T47" fmla="*/ 0 h 145383"/>
                    <a:gd name="T48" fmla="*/ 0 w 103771"/>
                    <a:gd name="T49" fmla="*/ 0 h 145383"/>
                    <a:gd name="T50" fmla="*/ 0 w 103771"/>
                    <a:gd name="T51" fmla="*/ 0 h 145383"/>
                    <a:gd name="T52" fmla="*/ 0 w 103771"/>
                    <a:gd name="T53" fmla="*/ 0 h 145383"/>
                    <a:gd name="T54" fmla="*/ 0 w 103771"/>
                    <a:gd name="T55" fmla="*/ 0 h 145383"/>
                    <a:gd name="T56" fmla="*/ 0 w 103771"/>
                    <a:gd name="T57" fmla="*/ 0 h 145383"/>
                    <a:gd name="T58" fmla="*/ 0 w 103771"/>
                    <a:gd name="T59" fmla="*/ 0 h 145383"/>
                    <a:gd name="T60" fmla="*/ 0 w 103771"/>
                    <a:gd name="T61" fmla="*/ 0 h 1453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3771"/>
                    <a:gd name="T94" fmla="*/ 0 h 145383"/>
                    <a:gd name="T95" fmla="*/ 103771 w 103771"/>
                    <a:gd name="T96" fmla="*/ 145383 h 1453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3771" h="145383">
                      <a:moveTo>
                        <a:pt x="103771" y="94341"/>
                      </a:moveTo>
                      <a:lnTo>
                        <a:pt x="9410" y="94341"/>
                      </a:lnTo>
                      <a:lnTo>
                        <a:pt x="12190" y="108267"/>
                      </a:lnTo>
                      <a:lnTo>
                        <a:pt x="18118" y="121263"/>
                      </a:lnTo>
                      <a:lnTo>
                        <a:pt x="26695" y="132399"/>
                      </a:lnTo>
                      <a:lnTo>
                        <a:pt x="37419" y="140749"/>
                      </a:lnTo>
                      <a:lnTo>
                        <a:pt x="49790" y="145383"/>
                      </a:lnTo>
                      <a:lnTo>
                        <a:pt x="64812" y="143561"/>
                      </a:lnTo>
                      <a:lnTo>
                        <a:pt x="96235" y="118514"/>
                      </a:lnTo>
                      <a:lnTo>
                        <a:pt x="103771" y="94341"/>
                      </a:lnTo>
                      <a:close/>
                    </a:path>
                    <a:path w="103771" h="145383">
                      <a:moveTo>
                        <a:pt x="59218" y="0"/>
                      </a:moveTo>
                      <a:lnTo>
                        <a:pt x="20369" y="15047"/>
                      </a:lnTo>
                      <a:lnTo>
                        <a:pt x="2772" y="52053"/>
                      </a:lnTo>
                      <a:lnTo>
                        <a:pt x="2565" y="63581"/>
                      </a:lnTo>
                      <a:lnTo>
                        <a:pt x="3594" y="69804"/>
                      </a:lnTo>
                      <a:lnTo>
                        <a:pt x="5473" y="75583"/>
                      </a:lnTo>
                      <a:lnTo>
                        <a:pt x="2247" y="77132"/>
                      </a:lnTo>
                      <a:lnTo>
                        <a:pt x="0" y="80549"/>
                      </a:lnTo>
                      <a:lnTo>
                        <a:pt x="0" y="89947"/>
                      </a:lnTo>
                      <a:lnTo>
                        <a:pt x="4127" y="94341"/>
                      </a:lnTo>
                      <a:lnTo>
                        <a:pt x="108889" y="94341"/>
                      </a:lnTo>
                      <a:lnTo>
                        <a:pt x="113030" y="89947"/>
                      </a:lnTo>
                      <a:lnTo>
                        <a:pt x="113030" y="80549"/>
                      </a:lnTo>
                      <a:lnTo>
                        <a:pt x="110769" y="77132"/>
                      </a:lnTo>
                      <a:lnTo>
                        <a:pt x="107569" y="75583"/>
                      </a:lnTo>
                      <a:lnTo>
                        <a:pt x="109423" y="69804"/>
                      </a:lnTo>
                      <a:lnTo>
                        <a:pt x="110451" y="63581"/>
                      </a:lnTo>
                      <a:lnTo>
                        <a:pt x="110451" y="57092"/>
                      </a:lnTo>
                      <a:lnTo>
                        <a:pt x="95532" y="17626"/>
                      </a:lnTo>
                      <a:lnTo>
                        <a:pt x="72918" y="2621"/>
                      </a:lnTo>
                      <a:lnTo>
                        <a:pt x="592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2" name="object 21"/>
                <p:cNvSpPr>
                  <a:spLocks/>
                </p:cNvSpPr>
                <p:nvPr/>
              </p:nvSpPr>
              <p:spPr bwMode="auto">
                <a:xfrm>
                  <a:off x="2239" y="1304"/>
                  <a:ext cx="117" cy="156"/>
                </a:xfrm>
                <a:custGeom>
                  <a:avLst/>
                  <a:gdLst>
                    <a:gd name="T0" fmla="*/ 0 w 186015"/>
                    <a:gd name="T1" fmla="*/ 0 h 247528"/>
                    <a:gd name="T2" fmla="*/ 0 w 186015"/>
                    <a:gd name="T3" fmla="*/ 0 h 247528"/>
                    <a:gd name="T4" fmla="*/ 0 w 186015"/>
                    <a:gd name="T5" fmla="*/ 0 h 247528"/>
                    <a:gd name="T6" fmla="*/ 0 w 186015"/>
                    <a:gd name="T7" fmla="*/ 0 h 247528"/>
                    <a:gd name="T8" fmla="*/ 0 w 186015"/>
                    <a:gd name="T9" fmla="*/ 0 h 247528"/>
                    <a:gd name="T10" fmla="*/ 0 w 186015"/>
                    <a:gd name="T11" fmla="*/ 0 h 247528"/>
                    <a:gd name="T12" fmla="*/ 0 w 186015"/>
                    <a:gd name="T13" fmla="*/ 0 h 247528"/>
                    <a:gd name="T14" fmla="*/ 0 w 186015"/>
                    <a:gd name="T15" fmla="*/ 0 h 247528"/>
                    <a:gd name="T16" fmla="*/ 0 w 186015"/>
                    <a:gd name="T17" fmla="*/ 0 h 247528"/>
                    <a:gd name="T18" fmla="*/ 0 w 186015"/>
                    <a:gd name="T19" fmla="*/ 0 h 247528"/>
                    <a:gd name="T20" fmla="*/ 0 w 186015"/>
                    <a:gd name="T21" fmla="*/ 0 h 247528"/>
                    <a:gd name="T22" fmla="*/ 0 w 186015"/>
                    <a:gd name="T23" fmla="*/ 0 h 247528"/>
                    <a:gd name="T24" fmla="*/ 0 w 186015"/>
                    <a:gd name="T25" fmla="*/ 0 h 247528"/>
                    <a:gd name="T26" fmla="*/ 0 w 186015"/>
                    <a:gd name="T27" fmla="*/ 0 h 247528"/>
                    <a:gd name="T28" fmla="*/ 0 w 186015"/>
                    <a:gd name="T29" fmla="*/ 0 h 247528"/>
                    <a:gd name="T30" fmla="*/ 0 w 186015"/>
                    <a:gd name="T31" fmla="*/ 0 h 247528"/>
                    <a:gd name="T32" fmla="*/ 0 w 186015"/>
                    <a:gd name="T33" fmla="*/ 0 h 247528"/>
                    <a:gd name="T34" fmla="*/ 0 w 186015"/>
                    <a:gd name="T35" fmla="*/ 0 h 247528"/>
                    <a:gd name="T36" fmla="*/ 0 w 186015"/>
                    <a:gd name="T37" fmla="*/ 0 h 247528"/>
                    <a:gd name="T38" fmla="*/ 0 w 186015"/>
                    <a:gd name="T39" fmla="*/ 0 h 247528"/>
                    <a:gd name="T40" fmla="*/ 0 w 186015"/>
                    <a:gd name="T41" fmla="*/ 0 h 247528"/>
                    <a:gd name="T42" fmla="*/ 0 w 186015"/>
                    <a:gd name="T43" fmla="*/ 0 h 247528"/>
                    <a:gd name="T44" fmla="*/ 0 w 186015"/>
                    <a:gd name="T45" fmla="*/ 0 h 247528"/>
                    <a:gd name="T46" fmla="*/ 0 w 186015"/>
                    <a:gd name="T47" fmla="*/ 0 h 247528"/>
                    <a:gd name="T48" fmla="*/ 0 w 186015"/>
                    <a:gd name="T49" fmla="*/ 0 h 247528"/>
                    <a:gd name="T50" fmla="*/ 0 w 186015"/>
                    <a:gd name="T51" fmla="*/ 0 h 247528"/>
                    <a:gd name="T52" fmla="*/ 0 w 186015"/>
                    <a:gd name="T53" fmla="*/ 0 h 247528"/>
                    <a:gd name="T54" fmla="*/ 0 w 186015"/>
                    <a:gd name="T55" fmla="*/ 0 h 247528"/>
                    <a:gd name="T56" fmla="*/ 0 w 186015"/>
                    <a:gd name="T57" fmla="*/ 0 h 247528"/>
                    <a:gd name="T58" fmla="*/ 0 w 186015"/>
                    <a:gd name="T59" fmla="*/ 0 h 247528"/>
                    <a:gd name="T60" fmla="*/ 0 w 186015"/>
                    <a:gd name="T61" fmla="*/ 0 h 247528"/>
                    <a:gd name="T62" fmla="*/ 0 w 186015"/>
                    <a:gd name="T63" fmla="*/ 0 h 247528"/>
                    <a:gd name="T64" fmla="*/ 0 w 186015"/>
                    <a:gd name="T65" fmla="*/ 0 h 247528"/>
                    <a:gd name="T66" fmla="*/ 0 w 186015"/>
                    <a:gd name="T67" fmla="*/ 0 h 247528"/>
                    <a:gd name="T68" fmla="*/ 0 w 186015"/>
                    <a:gd name="T69" fmla="*/ 0 h 247528"/>
                    <a:gd name="T70" fmla="*/ 0 w 186015"/>
                    <a:gd name="T71" fmla="*/ 0 h 247528"/>
                    <a:gd name="T72" fmla="*/ 0 w 186015"/>
                    <a:gd name="T73" fmla="*/ 0 h 247528"/>
                    <a:gd name="T74" fmla="*/ 0 w 186015"/>
                    <a:gd name="T75" fmla="*/ 0 h 247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6015"/>
                    <a:gd name="T115" fmla="*/ 0 h 247528"/>
                    <a:gd name="T116" fmla="*/ 186015 w 186015"/>
                    <a:gd name="T117" fmla="*/ 247528 h 247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6015" h="247528">
                      <a:moveTo>
                        <a:pt x="177063" y="160232"/>
                      </a:moveTo>
                      <a:lnTo>
                        <a:pt x="16040" y="160232"/>
                      </a:lnTo>
                      <a:lnTo>
                        <a:pt x="17821" y="172845"/>
                      </a:lnTo>
                      <a:lnTo>
                        <a:pt x="35061" y="211970"/>
                      </a:lnTo>
                      <a:lnTo>
                        <a:pt x="73858" y="244111"/>
                      </a:lnTo>
                      <a:lnTo>
                        <a:pt x="85638" y="247528"/>
                      </a:lnTo>
                      <a:lnTo>
                        <a:pt x="101508" y="246944"/>
                      </a:lnTo>
                      <a:lnTo>
                        <a:pt x="137448" y="233720"/>
                      </a:lnTo>
                      <a:lnTo>
                        <a:pt x="164067" y="202725"/>
                      </a:lnTo>
                      <a:lnTo>
                        <a:pt x="176342" y="166295"/>
                      </a:lnTo>
                      <a:lnTo>
                        <a:pt x="177063" y="160232"/>
                      </a:lnTo>
                      <a:close/>
                    </a:path>
                    <a:path w="186015" h="247528">
                      <a:moveTo>
                        <a:pt x="109846" y="0"/>
                      </a:moveTo>
                      <a:lnTo>
                        <a:pt x="64167" y="7900"/>
                      </a:lnTo>
                      <a:lnTo>
                        <a:pt x="30090" y="30682"/>
                      </a:lnTo>
                      <a:lnTo>
                        <a:pt x="9625" y="64545"/>
                      </a:lnTo>
                      <a:lnTo>
                        <a:pt x="4539" y="91399"/>
                      </a:lnTo>
                      <a:lnTo>
                        <a:pt x="5044" y="106330"/>
                      </a:lnTo>
                      <a:lnTo>
                        <a:pt x="6758" y="118447"/>
                      </a:lnTo>
                      <a:lnTo>
                        <a:pt x="2363" y="132833"/>
                      </a:lnTo>
                      <a:lnTo>
                        <a:pt x="5" y="143073"/>
                      </a:lnTo>
                      <a:lnTo>
                        <a:pt x="0" y="152765"/>
                      </a:lnTo>
                      <a:lnTo>
                        <a:pt x="7048" y="160258"/>
                      </a:lnTo>
                      <a:lnTo>
                        <a:pt x="186015" y="160232"/>
                      </a:lnTo>
                      <a:lnTo>
                        <a:pt x="193040" y="152765"/>
                      </a:lnTo>
                      <a:lnTo>
                        <a:pt x="193040" y="136724"/>
                      </a:lnTo>
                      <a:lnTo>
                        <a:pt x="189191" y="130844"/>
                      </a:lnTo>
                      <a:lnTo>
                        <a:pt x="183705" y="128241"/>
                      </a:lnTo>
                      <a:lnTo>
                        <a:pt x="186796" y="116112"/>
                      </a:lnTo>
                      <a:lnTo>
                        <a:pt x="188414" y="103419"/>
                      </a:lnTo>
                      <a:lnTo>
                        <a:pt x="187466" y="87269"/>
                      </a:lnTo>
                      <a:lnTo>
                        <a:pt x="184597" y="72086"/>
                      </a:lnTo>
                      <a:lnTo>
                        <a:pt x="165914" y="33553"/>
                      </a:lnTo>
                      <a:lnTo>
                        <a:pt x="135147" y="8093"/>
                      </a:lnTo>
                      <a:lnTo>
                        <a:pt x="122879" y="3077"/>
                      </a:lnTo>
                      <a:lnTo>
                        <a:pt x="109846" y="0"/>
                      </a:lnTo>
                      <a:close/>
                    </a:path>
                    <a:path w="186015" h="247528">
                      <a:moveTo>
                        <a:pt x="186015" y="160232"/>
                      </a:moveTo>
                      <a:lnTo>
                        <a:pt x="177063" y="160232"/>
                      </a:lnTo>
                      <a:lnTo>
                        <a:pt x="185991" y="160258"/>
                      </a:lnTo>
                      <a:lnTo>
                        <a:pt x="186015" y="160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13" name="object 22"/>
                <p:cNvSpPr>
                  <a:spLocks/>
                </p:cNvSpPr>
                <p:nvPr/>
              </p:nvSpPr>
              <p:spPr bwMode="auto">
                <a:xfrm>
                  <a:off x="2171" y="1478"/>
                  <a:ext cx="257" cy="76"/>
                </a:xfrm>
                <a:custGeom>
                  <a:avLst/>
                  <a:gdLst>
                    <a:gd name="T0" fmla="*/ 0 w 408559"/>
                    <a:gd name="T1" fmla="*/ 0 h 121056"/>
                    <a:gd name="T2" fmla="*/ 0 w 408559"/>
                    <a:gd name="T3" fmla="*/ 0 h 121056"/>
                    <a:gd name="T4" fmla="*/ 0 w 408559"/>
                    <a:gd name="T5" fmla="*/ 0 h 121056"/>
                    <a:gd name="T6" fmla="*/ 0 w 408559"/>
                    <a:gd name="T7" fmla="*/ 0 h 121056"/>
                    <a:gd name="T8" fmla="*/ 0 w 408559"/>
                    <a:gd name="T9" fmla="*/ 0 h 121056"/>
                    <a:gd name="T10" fmla="*/ 0 w 408559"/>
                    <a:gd name="T11" fmla="*/ 0 h 121056"/>
                    <a:gd name="T12" fmla="*/ 0 w 408559"/>
                    <a:gd name="T13" fmla="*/ 0 h 121056"/>
                    <a:gd name="T14" fmla="*/ 0 w 408559"/>
                    <a:gd name="T15" fmla="*/ 0 h 121056"/>
                    <a:gd name="T16" fmla="*/ 0 w 408559"/>
                    <a:gd name="T17" fmla="*/ 0 h 121056"/>
                    <a:gd name="T18" fmla="*/ 0 w 408559"/>
                    <a:gd name="T19" fmla="*/ 0 h 121056"/>
                    <a:gd name="T20" fmla="*/ 0 w 408559"/>
                    <a:gd name="T21" fmla="*/ 0 h 121056"/>
                    <a:gd name="T22" fmla="*/ 0 w 408559"/>
                    <a:gd name="T23" fmla="*/ 0 h 121056"/>
                    <a:gd name="T24" fmla="*/ 0 w 408559"/>
                    <a:gd name="T25" fmla="*/ 0 h 121056"/>
                    <a:gd name="T26" fmla="*/ 0 w 408559"/>
                    <a:gd name="T27" fmla="*/ 0 h 121056"/>
                    <a:gd name="T28" fmla="*/ 0 w 408559"/>
                    <a:gd name="T29" fmla="*/ 0 h 121056"/>
                    <a:gd name="T30" fmla="*/ 0 w 408559"/>
                    <a:gd name="T31" fmla="*/ 0 h 121056"/>
                    <a:gd name="T32" fmla="*/ 0 w 408559"/>
                    <a:gd name="T33" fmla="*/ 0 h 121056"/>
                    <a:gd name="T34" fmla="*/ 0 w 408559"/>
                    <a:gd name="T35" fmla="*/ 0 h 121056"/>
                    <a:gd name="T36" fmla="*/ 0 w 408559"/>
                    <a:gd name="T37" fmla="*/ 0 h 121056"/>
                    <a:gd name="T38" fmla="*/ 0 w 408559"/>
                    <a:gd name="T39" fmla="*/ 0 h 121056"/>
                    <a:gd name="T40" fmla="*/ 0 w 408559"/>
                    <a:gd name="T41" fmla="*/ 0 h 121056"/>
                    <a:gd name="T42" fmla="*/ 0 w 408559"/>
                    <a:gd name="T43" fmla="*/ 0 h 121056"/>
                    <a:gd name="T44" fmla="*/ 0 w 408559"/>
                    <a:gd name="T45" fmla="*/ 0 h 121056"/>
                    <a:gd name="T46" fmla="*/ 0 w 408559"/>
                    <a:gd name="T47" fmla="*/ 0 h 121056"/>
                    <a:gd name="T48" fmla="*/ 0 w 408559"/>
                    <a:gd name="T49" fmla="*/ 0 h 121056"/>
                    <a:gd name="T50" fmla="*/ 0 w 408559"/>
                    <a:gd name="T51" fmla="*/ 0 h 121056"/>
                    <a:gd name="T52" fmla="*/ 0 w 408559"/>
                    <a:gd name="T53" fmla="*/ 0 h 121056"/>
                    <a:gd name="T54" fmla="*/ 0 w 408559"/>
                    <a:gd name="T55" fmla="*/ 0 h 121056"/>
                    <a:gd name="T56" fmla="*/ 0 w 408559"/>
                    <a:gd name="T57" fmla="*/ 0 h 121056"/>
                    <a:gd name="T58" fmla="*/ 0 w 408559"/>
                    <a:gd name="T59" fmla="*/ 0 h 121056"/>
                    <a:gd name="T60" fmla="*/ 0 w 408559"/>
                    <a:gd name="T61" fmla="*/ 0 h 121056"/>
                    <a:gd name="T62" fmla="*/ 0 w 408559"/>
                    <a:gd name="T63" fmla="*/ 0 h 121056"/>
                    <a:gd name="T64" fmla="*/ 0 w 408559"/>
                    <a:gd name="T65" fmla="*/ 0 h 121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559"/>
                    <a:gd name="T100" fmla="*/ 0 h 121056"/>
                    <a:gd name="T101" fmla="*/ 408559 w 408559"/>
                    <a:gd name="T102" fmla="*/ 121056 h 121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559" h="121056">
                      <a:moveTo>
                        <a:pt x="145491" y="0"/>
                      </a:moveTo>
                      <a:lnTo>
                        <a:pt x="102381" y="11512"/>
                      </a:lnTo>
                      <a:lnTo>
                        <a:pt x="67631" y="27619"/>
                      </a:lnTo>
                      <a:lnTo>
                        <a:pt x="35054" y="48286"/>
                      </a:lnTo>
                      <a:lnTo>
                        <a:pt x="5095" y="73262"/>
                      </a:lnTo>
                      <a:lnTo>
                        <a:pt x="0" y="79463"/>
                      </a:lnTo>
                      <a:lnTo>
                        <a:pt x="0" y="117221"/>
                      </a:lnTo>
                      <a:lnTo>
                        <a:pt x="3848" y="121056"/>
                      </a:lnTo>
                      <a:lnTo>
                        <a:pt x="404710" y="121056"/>
                      </a:lnTo>
                      <a:lnTo>
                        <a:pt x="408558" y="117221"/>
                      </a:lnTo>
                      <a:lnTo>
                        <a:pt x="408558" y="79463"/>
                      </a:lnTo>
                      <a:lnTo>
                        <a:pt x="376269" y="50314"/>
                      </a:lnTo>
                      <a:lnTo>
                        <a:pt x="343924" y="29270"/>
                      </a:lnTo>
                      <a:lnTo>
                        <a:pt x="211512" y="13404"/>
                      </a:lnTo>
                      <a:lnTo>
                        <a:pt x="195865" y="12972"/>
                      </a:lnTo>
                      <a:lnTo>
                        <a:pt x="148947" y="1426"/>
                      </a:lnTo>
                      <a:lnTo>
                        <a:pt x="146913" y="330"/>
                      </a:lnTo>
                      <a:lnTo>
                        <a:pt x="145491" y="0"/>
                      </a:lnTo>
                      <a:close/>
                    </a:path>
                    <a:path w="408559" h="121056">
                      <a:moveTo>
                        <a:pt x="270370" y="0"/>
                      </a:moveTo>
                      <a:lnTo>
                        <a:pt x="263042" y="0"/>
                      </a:lnTo>
                      <a:lnTo>
                        <a:pt x="261632" y="330"/>
                      </a:lnTo>
                      <a:lnTo>
                        <a:pt x="260359" y="1028"/>
                      </a:lnTo>
                      <a:lnTo>
                        <a:pt x="249749" y="5803"/>
                      </a:lnTo>
                      <a:lnTo>
                        <a:pt x="237833" y="9513"/>
                      </a:lnTo>
                      <a:lnTo>
                        <a:pt x="224976" y="12071"/>
                      </a:lnTo>
                      <a:lnTo>
                        <a:pt x="211512" y="13404"/>
                      </a:lnTo>
                      <a:lnTo>
                        <a:pt x="310881" y="13404"/>
                      </a:lnTo>
                      <a:lnTo>
                        <a:pt x="309373" y="12763"/>
                      </a:lnTo>
                      <a:lnTo>
                        <a:pt x="297444" y="8312"/>
                      </a:lnTo>
                      <a:lnTo>
                        <a:pt x="285336" y="4401"/>
                      </a:lnTo>
                      <a:lnTo>
                        <a:pt x="273001" y="1016"/>
                      </a:lnTo>
                      <a:lnTo>
                        <a:pt x="271779" y="330"/>
                      </a:lnTo>
                      <a:lnTo>
                        <a:pt x="2703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grpSp>
          <p:sp>
            <p:nvSpPr>
              <p:cNvPr id="59482" name="object 91"/>
              <p:cNvSpPr>
                <a:spLocks/>
              </p:cNvSpPr>
              <p:nvPr/>
            </p:nvSpPr>
            <p:spPr bwMode="auto">
              <a:xfrm>
                <a:off x="576" y="2606"/>
                <a:ext cx="2912" cy="345"/>
              </a:xfrm>
              <a:custGeom>
                <a:avLst/>
                <a:gdLst>
                  <a:gd name="T0" fmla="*/ 0 w 4623155"/>
                  <a:gd name="T1" fmla="*/ 0 h 546671"/>
                  <a:gd name="T2" fmla="*/ 0 w 4623155"/>
                  <a:gd name="T3" fmla="*/ 0 h 546671"/>
                  <a:gd name="T4" fmla="*/ 0 w 4623155"/>
                  <a:gd name="T5" fmla="*/ 0 h 546671"/>
                  <a:gd name="T6" fmla="*/ 0 w 4623155"/>
                  <a:gd name="T7" fmla="*/ 0 h 546671"/>
                  <a:gd name="T8" fmla="*/ 0 w 4623155"/>
                  <a:gd name="T9" fmla="*/ 0 h 546671"/>
                  <a:gd name="T10" fmla="*/ 0 w 4623155"/>
                  <a:gd name="T11" fmla="*/ 0 h 546671"/>
                  <a:gd name="T12" fmla="*/ 0 w 4623155"/>
                  <a:gd name="T13" fmla="*/ 0 h 546671"/>
                  <a:gd name="T14" fmla="*/ 0 w 4623155"/>
                  <a:gd name="T15" fmla="*/ 0 h 546671"/>
                  <a:gd name="T16" fmla="*/ 0 w 4623155"/>
                  <a:gd name="T17" fmla="*/ 0 h 546671"/>
                  <a:gd name="T18" fmla="*/ 0 w 4623155"/>
                  <a:gd name="T19" fmla="*/ 0 h 546671"/>
                  <a:gd name="T20" fmla="*/ 0 w 4623155"/>
                  <a:gd name="T21" fmla="*/ 0 h 546671"/>
                  <a:gd name="T22" fmla="*/ 0 w 4623155"/>
                  <a:gd name="T23" fmla="*/ 0 h 546671"/>
                  <a:gd name="T24" fmla="*/ 0 w 4623155"/>
                  <a:gd name="T25" fmla="*/ 0 h 546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23155"/>
                  <a:gd name="T40" fmla="*/ 0 h 546671"/>
                  <a:gd name="T41" fmla="*/ 4623155 w 4623155"/>
                  <a:gd name="T42" fmla="*/ 546671 h 5466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23155" h="546671">
                    <a:moveTo>
                      <a:pt x="4576381" y="0"/>
                    </a:moveTo>
                    <a:lnTo>
                      <a:pt x="43698" y="101"/>
                    </a:lnTo>
                    <a:lnTo>
                      <a:pt x="8378" y="20147"/>
                    </a:lnTo>
                    <a:lnTo>
                      <a:pt x="0" y="46786"/>
                    </a:lnTo>
                    <a:lnTo>
                      <a:pt x="100" y="502974"/>
                    </a:lnTo>
                    <a:lnTo>
                      <a:pt x="20139" y="538291"/>
                    </a:lnTo>
                    <a:lnTo>
                      <a:pt x="46786" y="546671"/>
                    </a:lnTo>
                    <a:lnTo>
                      <a:pt x="4579448" y="546571"/>
                    </a:lnTo>
                    <a:lnTo>
                      <a:pt x="4614773" y="526538"/>
                    </a:lnTo>
                    <a:lnTo>
                      <a:pt x="4623155" y="499897"/>
                    </a:lnTo>
                    <a:lnTo>
                      <a:pt x="4623054" y="43709"/>
                    </a:lnTo>
                    <a:lnTo>
                      <a:pt x="4603019" y="8384"/>
                    </a:lnTo>
                    <a:lnTo>
                      <a:pt x="457638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83" name="object 92"/>
              <p:cNvSpPr>
                <a:spLocks/>
              </p:cNvSpPr>
              <p:nvPr/>
            </p:nvSpPr>
            <p:spPr bwMode="auto">
              <a:xfrm>
                <a:off x="3575" y="2606"/>
                <a:ext cx="2912" cy="345"/>
              </a:xfrm>
              <a:custGeom>
                <a:avLst/>
                <a:gdLst>
                  <a:gd name="T0" fmla="*/ 0 w 4623092"/>
                  <a:gd name="T1" fmla="*/ 0 h 546671"/>
                  <a:gd name="T2" fmla="*/ 0 w 4623092"/>
                  <a:gd name="T3" fmla="*/ 0 h 546671"/>
                  <a:gd name="T4" fmla="*/ 0 w 4623092"/>
                  <a:gd name="T5" fmla="*/ 0 h 546671"/>
                  <a:gd name="T6" fmla="*/ 0 w 4623092"/>
                  <a:gd name="T7" fmla="*/ 0 h 546671"/>
                  <a:gd name="T8" fmla="*/ 0 w 4623092"/>
                  <a:gd name="T9" fmla="*/ 0 h 546671"/>
                  <a:gd name="T10" fmla="*/ 0 w 4623092"/>
                  <a:gd name="T11" fmla="*/ 0 h 546671"/>
                  <a:gd name="T12" fmla="*/ 0 w 4623092"/>
                  <a:gd name="T13" fmla="*/ 0 h 546671"/>
                  <a:gd name="T14" fmla="*/ 0 w 4623092"/>
                  <a:gd name="T15" fmla="*/ 0 h 546671"/>
                  <a:gd name="T16" fmla="*/ 0 w 4623092"/>
                  <a:gd name="T17" fmla="*/ 0 h 546671"/>
                  <a:gd name="T18" fmla="*/ 0 w 4623092"/>
                  <a:gd name="T19" fmla="*/ 0 h 546671"/>
                  <a:gd name="T20" fmla="*/ 0 w 4623092"/>
                  <a:gd name="T21" fmla="*/ 0 h 546671"/>
                  <a:gd name="T22" fmla="*/ 0 w 4623092"/>
                  <a:gd name="T23" fmla="*/ 0 h 546671"/>
                  <a:gd name="T24" fmla="*/ 0 w 4623092"/>
                  <a:gd name="T25" fmla="*/ 0 h 546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23092"/>
                  <a:gd name="T40" fmla="*/ 0 h 546671"/>
                  <a:gd name="T41" fmla="*/ 4623092 w 4623092"/>
                  <a:gd name="T42" fmla="*/ 546671 h 5466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23092" h="546671">
                    <a:moveTo>
                      <a:pt x="4576318" y="0"/>
                    </a:moveTo>
                    <a:lnTo>
                      <a:pt x="43698" y="101"/>
                    </a:lnTo>
                    <a:lnTo>
                      <a:pt x="8378" y="20147"/>
                    </a:lnTo>
                    <a:lnTo>
                      <a:pt x="0" y="46786"/>
                    </a:lnTo>
                    <a:lnTo>
                      <a:pt x="100" y="502974"/>
                    </a:lnTo>
                    <a:lnTo>
                      <a:pt x="20139" y="538291"/>
                    </a:lnTo>
                    <a:lnTo>
                      <a:pt x="46786" y="546671"/>
                    </a:lnTo>
                    <a:lnTo>
                      <a:pt x="4579385" y="546571"/>
                    </a:lnTo>
                    <a:lnTo>
                      <a:pt x="4614709" y="526538"/>
                    </a:lnTo>
                    <a:lnTo>
                      <a:pt x="4623092" y="499897"/>
                    </a:lnTo>
                    <a:lnTo>
                      <a:pt x="4622991" y="43709"/>
                    </a:lnTo>
                    <a:lnTo>
                      <a:pt x="4602955" y="8384"/>
                    </a:lnTo>
                    <a:lnTo>
                      <a:pt x="4576318"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84" name="object 93"/>
              <p:cNvSpPr>
                <a:spLocks/>
              </p:cNvSpPr>
              <p:nvPr/>
            </p:nvSpPr>
            <p:spPr bwMode="auto">
              <a:xfrm>
                <a:off x="556" y="3023"/>
                <a:ext cx="5951" cy="344"/>
              </a:xfrm>
              <a:custGeom>
                <a:avLst/>
                <a:gdLst>
                  <a:gd name="T0" fmla="*/ 0 w 9447263"/>
                  <a:gd name="T1" fmla="*/ 0 h 546582"/>
                  <a:gd name="T2" fmla="*/ 0 w 9447263"/>
                  <a:gd name="T3" fmla="*/ 0 h 546582"/>
                  <a:gd name="T4" fmla="*/ 0 w 9447263"/>
                  <a:gd name="T5" fmla="*/ 0 h 546582"/>
                  <a:gd name="T6" fmla="*/ 0 w 9447263"/>
                  <a:gd name="T7" fmla="*/ 0 h 546582"/>
                  <a:gd name="T8" fmla="*/ 0 w 9447263"/>
                  <a:gd name="T9" fmla="*/ 0 h 546582"/>
                  <a:gd name="T10" fmla="*/ 0 w 9447263"/>
                  <a:gd name="T11" fmla="*/ 0 h 546582"/>
                  <a:gd name="T12" fmla="*/ 0 w 9447263"/>
                  <a:gd name="T13" fmla="*/ 0 h 546582"/>
                  <a:gd name="T14" fmla="*/ 0 w 9447263"/>
                  <a:gd name="T15" fmla="*/ 0 h 546582"/>
                  <a:gd name="T16" fmla="*/ 0 w 9447263"/>
                  <a:gd name="T17" fmla="*/ 0 h 546582"/>
                  <a:gd name="T18" fmla="*/ 0 w 9447263"/>
                  <a:gd name="T19" fmla="*/ 0 h 546582"/>
                  <a:gd name="T20" fmla="*/ 0 w 9447263"/>
                  <a:gd name="T21" fmla="*/ 0 h 546582"/>
                  <a:gd name="T22" fmla="*/ 0 w 9447263"/>
                  <a:gd name="T23" fmla="*/ 0 h 546582"/>
                  <a:gd name="T24" fmla="*/ 0 w 9447263"/>
                  <a:gd name="T25" fmla="*/ 0 h 5465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47263"/>
                  <a:gd name="T40" fmla="*/ 0 h 546582"/>
                  <a:gd name="T41" fmla="*/ 9447263 w 9447263"/>
                  <a:gd name="T42" fmla="*/ 546582 h 5465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47263" h="546582">
                    <a:moveTo>
                      <a:pt x="9400476" y="0"/>
                    </a:moveTo>
                    <a:lnTo>
                      <a:pt x="43698" y="101"/>
                    </a:lnTo>
                    <a:lnTo>
                      <a:pt x="8378" y="20147"/>
                    </a:lnTo>
                    <a:lnTo>
                      <a:pt x="0" y="46786"/>
                    </a:lnTo>
                    <a:lnTo>
                      <a:pt x="100" y="502884"/>
                    </a:lnTo>
                    <a:lnTo>
                      <a:pt x="20139" y="538199"/>
                    </a:lnTo>
                    <a:lnTo>
                      <a:pt x="46786" y="546582"/>
                    </a:lnTo>
                    <a:lnTo>
                      <a:pt x="9403554" y="546481"/>
                    </a:lnTo>
                    <a:lnTo>
                      <a:pt x="9438882" y="526440"/>
                    </a:lnTo>
                    <a:lnTo>
                      <a:pt x="9447263" y="499808"/>
                    </a:lnTo>
                    <a:lnTo>
                      <a:pt x="9447161" y="43699"/>
                    </a:lnTo>
                    <a:lnTo>
                      <a:pt x="9427121" y="8382"/>
                    </a:lnTo>
                    <a:lnTo>
                      <a:pt x="940047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85" name="object 105"/>
              <p:cNvSpPr txBox="1">
                <a:spLocks noChangeArrowheads="1"/>
              </p:cNvSpPr>
              <p:nvPr/>
            </p:nvSpPr>
            <p:spPr bwMode="auto">
              <a:xfrm>
                <a:off x="4826" y="2691"/>
                <a:ext cx="81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000" b="1" dirty="0">
                    <a:solidFill>
                      <a:srgbClr val="FFFFFF"/>
                    </a:solidFill>
                    <a:latin typeface="華康粗黑體(P)" pitchFamily="34" charset="-120"/>
                    <a:ea typeface="微軟正黑體" pitchFamily="34" charset="-120"/>
                  </a:rPr>
                  <a:t>協同互動</a:t>
                </a:r>
                <a:endParaRPr kumimoji="0" lang="zh-Hant" altLang="en-US" sz="1000" b="1" dirty="0">
                  <a:latin typeface="華康粗黑體(P)" pitchFamily="34" charset="-120"/>
                  <a:ea typeface="微軟正黑體" pitchFamily="34" charset="-120"/>
                </a:endParaRPr>
              </a:p>
            </p:txBody>
          </p:sp>
          <p:sp>
            <p:nvSpPr>
              <p:cNvPr id="59486" name="object 106"/>
              <p:cNvSpPr txBox="1">
                <a:spLocks noChangeArrowheads="1"/>
              </p:cNvSpPr>
              <p:nvPr/>
            </p:nvSpPr>
            <p:spPr bwMode="auto">
              <a:xfrm>
                <a:off x="1707" y="2684"/>
                <a:ext cx="101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000" b="1" dirty="0">
                    <a:solidFill>
                      <a:srgbClr val="FFFFFF"/>
                    </a:solidFill>
                    <a:latin typeface="華康粗黑體(P)" pitchFamily="34" charset="-120"/>
                    <a:ea typeface="微軟正黑體" pitchFamily="34" charset="-120"/>
                  </a:rPr>
                  <a:t>關係與連結</a:t>
                </a:r>
                <a:endParaRPr kumimoji="0" lang="zh-Hant" altLang="en-US" sz="1000" b="1" dirty="0">
                  <a:latin typeface="華康粗黑體(P)" pitchFamily="34" charset="-120"/>
                  <a:ea typeface="微軟正黑體" pitchFamily="34" charset="-120"/>
                </a:endParaRPr>
              </a:p>
            </p:txBody>
          </p:sp>
          <p:sp>
            <p:nvSpPr>
              <p:cNvPr id="59487" name="object 107"/>
              <p:cNvSpPr>
                <a:spLocks/>
              </p:cNvSpPr>
              <p:nvPr/>
            </p:nvSpPr>
            <p:spPr bwMode="auto">
              <a:xfrm>
                <a:off x="1569" y="2831"/>
                <a:ext cx="29" cy="31"/>
              </a:xfrm>
              <a:custGeom>
                <a:avLst/>
                <a:gdLst>
                  <a:gd name="T0" fmla="*/ 0 w 47197"/>
                  <a:gd name="T1" fmla="*/ 0 h 48907"/>
                  <a:gd name="T2" fmla="*/ 0 w 47197"/>
                  <a:gd name="T3" fmla="*/ 0 h 48907"/>
                  <a:gd name="T4" fmla="*/ 0 w 47197"/>
                  <a:gd name="T5" fmla="*/ 0 h 48907"/>
                  <a:gd name="T6" fmla="*/ 0 w 47197"/>
                  <a:gd name="T7" fmla="*/ 0 h 48907"/>
                  <a:gd name="T8" fmla="*/ 0 w 47197"/>
                  <a:gd name="T9" fmla="*/ 0 h 48907"/>
                  <a:gd name="T10" fmla="*/ 0 w 47197"/>
                  <a:gd name="T11" fmla="*/ 0 h 48907"/>
                  <a:gd name="T12" fmla="*/ 0 w 47197"/>
                  <a:gd name="T13" fmla="*/ 0 h 48907"/>
                  <a:gd name="T14" fmla="*/ 0 w 47197"/>
                  <a:gd name="T15" fmla="*/ 0 h 48907"/>
                  <a:gd name="T16" fmla="*/ 0 w 47197"/>
                  <a:gd name="T17" fmla="*/ 0 h 48907"/>
                  <a:gd name="T18" fmla="*/ 0 w 47197"/>
                  <a:gd name="T19" fmla="*/ 0 h 48907"/>
                  <a:gd name="T20" fmla="*/ 0 w 47197"/>
                  <a:gd name="T21" fmla="*/ 0 h 48907"/>
                  <a:gd name="T22" fmla="*/ 0 w 47197"/>
                  <a:gd name="T23" fmla="*/ 0 h 489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97"/>
                  <a:gd name="T37" fmla="*/ 0 h 48907"/>
                  <a:gd name="T38" fmla="*/ 47197 w 47197"/>
                  <a:gd name="T39" fmla="*/ 48907 h 489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97" h="48907">
                    <a:moveTo>
                      <a:pt x="22460" y="0"/>
                    </a:moveTo>
                    <a:lnTo>
                      <a:pt x="8999" y="3956"/>
                    </a:lnTo>
                    <a:lnTo>
                      <a:pt x="0" y="14220"/>
                    </a:lnTo>
                    <a:lnTo>
                      <a:pt x="1001" y="31801"/>
                    </a:lnTo>
                    <a:lnTo>
                      <a:pt x="7044" y="43268"/>
                    </a:lnTo>
                    <a:lnTo>
                      <a:pt x="16627" y="48907"/>
                    </a:lnTo>
                    <a:lnTo>
                      <a:pt x="32631" y="46297"/>
                    </a:lnTo>
                    <a:lnTo>
                      <a:pt x="42995" y="38278"/>
                    </a:lnTo>
                    <a:lnTo>
                      <a:pt x="47197" y="26640"/>
                    </a:lnTo>
                    <a:lnTo>
                      <a:pt x="43558" y="12293"/>
                    </a:lnTo>
                    <a:lnTo>
                      <a:pt x="33957" y="2872"/>
                    </a:lnTo>
                    <a:lnTo>
                      <a:pt x="224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88" name="object 108"/>
              <p:cNvSpPr>
                <a:spLocks/>
              </p:cNvSpPr>
              <p:nvPr/>
            </p:nvSpPr>
            <p:spPr bwMode="auto">
              <a:xfrm>
                <a:off x="1382" y="2813"/>
                <a:ext cx="29" cy="31"/>
              </a:xfrm>
              <a:custGeom>
                <a:avLst/>
                <a:gdLst>
                  <a:gd name="T0" fmla="*/ 0 w 47193"/>
                  <a:gd name="T1" fmla="*/ 0 h 48917"/>
                  <a:gd name="T2" fmla="*/ 0 w 47193"/>
                  <a:gd name="T3" fmla="*/ 0 h 48917"/>
                  <a:gd name="T4" fmla="*/ 0 w 47193"/>
                  <a:gd name="T5" fmla="*/ 0 h 48917"/>
                  <a:gd name="T6" fmla="*/ 0 w 47193"/>
                  <a:gd name="T7" fmla="*/ 0 h 48917"/>
                  <a:gd name="T8" fmla="*/ 0 w 47193"/>
                  <a:gd name="T9" fmla="*/ 0 h 48917"/>
                  <a:gd name="T10" fmla="*/ 0 w 47193"/>
                  <a:gd name="T11" fmla="*/ 0 h 48917"/>
                  <a:gd name="T12" fmla="*/ 0 w 47193"/>
                  <a:gd name="T13" fmla="*/ 0 h 48917"/>
                  <a:gd name="T14" fmla="*/ 0 w 47193"/>
                  <a:gd name="T15" fmla="*/ 0 h 48917"/>
                  <a:gd name="T16" fmla="*/ 0 w 47193"/>
                  <a:gd name="T17" fmla="*/ 0 h 48917"/>
                  <a:gd name="T18" fmla="*/ 0 w 47193"/>
                  <a:gd name="T19" fmla="*/ 0 h 48917"/>
                  <a:gd name="T20" fmla="*/ 0 w 47193"/>
                  <a:gd name="T21" fmla="*/ 0 h 48917"/>
                  <a:gd name="T22" fmla="*/ 0 w 47193"/>
                  <a:gd name="T23" fmla="*/ 0 h 489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93"/>
                  <a:gd name="T37" fmla="*/ 0 h 48917"/>
                  <a:gd name="T38" fmla="*/ 47193 w 47193"/>
                  <a:gd name="T39" fmla="*/ 48917 h 489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93" h="48917">
                    <a:moveTo>
                      <a:pt x="22457" y="0"/>
                    </a:moveTo>
                    <a:lnTo>
                      <a:pt x="8999" y="3958"/>
                    </a:lnTo>
                    <a:lnTo>
                      <a:pt x="0" y="14223"/>
                    </a:lnTo>
                    <a:lnTo>
                      <a:pt x="998" y="31802"/>
                    </a:lnTo>
                    <a:lnTo>
                      <a:pt x="7038" y="43273"/>
                    </a:lnTo>
                    <a:lnTo>
                      <a:pt x="16617" y="48917"/>
                    </a:lnTo>
                    <a:lnTo>
                      <a:pt x="32624" y="46307"/>
                    </a:lnTo>
                    <a:lnTo>
                      <a:pt x="42990" y="38288"/>
                    </a:lnTo>
                    <a:lnTo>
                      <a:pt x="47193" y="26657"/>
                    </a:lnTo>
                    <a:lnTo>
                      <a:pt x="43557" y="12308"/>
                    </a:lnTo>
                    <a:lnTo>
                      <a:pt x="33963" y="2880"/>
                    </a:lnTo>
                    <a:lnTo>
                      <a:pt x="224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89" name="object 109"/>
              <p:cNvSpPr>
                <a:spLocks/>
              </p:cNvSpPr>
              <p:nvPr/>
            </p:nvSpPr>
            <p:spPr bwMode="auto">
              <a:xfrm>
                <a:off x="1404" y="2669"/>
                <a:ext cx="30" cy="31"/>
              </a:xfrm>
              <a:custGeom>
                <a:avLst/>
                <a:gdLst>
                  <a:gd name="T0" fmla="*/ 0 w 47200"/>
                  <a:gd name="T1" fmla="*/ 0 h 48935"/>
                  <a:gd name="T2" fmla="*/ 0 w 47200"/>
                  <a:gd name="T3" fmla="*/ 0 h 48935"/>
                  <a:gd name="T4" fmla="*/ 0 w 47200"/>
                  <a:gd name="T5" fmla="*/ 0 h 48935"/>
                  <a:gd name="T6" fmla="*/ 0 w 47200"/>
                  <a:gd name="T7" fmla="*/ 0 h 48935"/>
                  <a:gd name="T8" fmla="*/ 0 w 47200"/>
                  <a:gd name="T9" fmla="*/ 0 h 48935"/>
                  <a:gd name="T10" fmla="*/ 0 w 47200"/>
                  <a:gd name="T11" fmla="*/ 0 h 48935"/>
                  <a:gd name="T12" fmla="*/ 0 w 47200"/>
                  <a:gd name="T13" fmla="*/ 0 h 48935"/>
                  <a:gd name="T14" fmla="*/ 0 w 47200"/>
                  <a:gd name="T15" fmla="*/ 0 h 48935"/>
                  <a:gd name="T16" fmla="*/ 0 w 47200"/>
                  <a:gd name="T17" fmla="*/ 0 h 48935"/>
                  <a:gd name="T18" fmla="*/ 0 w 47200"/>
                  <a:gd name="T19" fmla="*/ 0 h 48935"/>
                  <a:gd name="T20" fmla="*/ 0 w 47200"/>
                  <a:gd name="T21" fmla="*/ 0 h 48935"/>
                  <a:gd name="T22" fmla="*/ 0 w 47200"/>
                  <a:gd name="T23" fmla="*/ 0 h 489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200"/>
                  <a:gd name="T37" fmla="*/ 0 h 48935"/>
                  <a:gd name="T38" fmla="*/ 47200 w 47200"/>
                  <a:gd name="T39" fmla="*/ 48935 h 489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200" h="48935">
                    <a:moveTo>
                      <a:pt x="30574" y="0"/>
                    </a:moveTo>
                    <a:lnTo>
                      <a:pt x="14569" y="2611"/>
                    </a:lnTo>
                    <a:lnTo>
                      <a:pt x="4204" y="10630"/>
                    </a:lnTo>
                    <a:lnTo>
                      <a:pt x="0" y="22271"/>
                    </a:lnTo>
                    <a:lnTo>
                      <a:pt x="3632" y="36612"/>
                    </a:lnTo>
                    <a:lnTo>
                      <a:pt x="13224" y="46045"/>
                    </a:lnTo>
                    <a:lnTo>
                      <a:pt x="24761" y="48935"/>
                    </a:lnTo>
                    <a:lnTo>
                      <a:pt x="38206" y="44970"/>
                    </a:lnTo>
                    <a:lnTo>
                      <a:pt x="47200" y="34693"/>
                    </a:lnTo>
                    <a:lnTo>
                      <a:pt x="46196" y="17104"/>
                    </a:lnTo>
                    <a:lnTo>
                      <a:pt x="40152" y="5636"/>
                    </a:lnTo>
                    <a:lnTo>
                      <a:pt x="305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0" name="object 110"/>
              <p:cNvSpPr>
                <a:spLocks/>
              </p:cNvSpPr>
              <p:nvPr/>
            </p:nvSpPr>
            <p:spPr bwMode="auto">
              <a:xfrm>
                <a:off x="1426" y="2701"/>
                <a:ext cx="18" cy="23"/>
              </a:xfrm>
              <a:custGeom>
                <a:avLst/>
                <a:gdLst>
                  <a:gd name="T0" fmla="*/ 0 w 28943"/>
                  <a:gd name="T1" fmla="*/ 0 h 36080"/>
                  <a:gd name="T2" fmla="*/ 0 w 28943"/>
                  <a:gd name="T3" fmla="*/ 0 h 36080"/>
                  <a:gd name="T4" fmla="*/ 0 w 28943"/>
                  <a:gd name="T5" fmla="*/ 0 h 36080"/>
                  <a:gd name="T6" fmla="*/ 0 w 28943"/>
                  <a:gd name="T7" fmla="*/ 0 h 36080"/>
                  <a:gd name="T8" fmla="*/ 0 w 28943"/>
                  <a:gd name="T9" fmla="*/ 0 h 36080"/>
                  <a:gd name="T10" fmla="*/ 0 w 28943"/>
                  <a:gd name="T11" fmla="*/ 0 h 36080"/>
                  <a:gd name="T12" fmla="*/ 0 w 28943"/>
                  <a:gd name="T13" fmla="*/ 0 h 36080"/>
                  <a:gd name="T14" fmla="*/ 0 w 28943"/>
                  <a:gd name="T15" fmla="*/ 0 h 36080"/>
                  <a:gd name="T16" fmla="*/ 0 w 28943"/>
                  <a:gd name="T17" fmla="*/ 0 h 36080"/>
                  <a:gd name="T18" fmla="*/ 0 w 28943"/>
                  <a:gd name="T19" fmla="*/ 0 h 36080"/>
                  <a:gd name="T20" fmla="*/ 0 w 28943"/>
                  <a:gd name="T21" fmla="*/ 0 h 36080"/>
                  <a:gd name="T22" fmla="*/ 0 w 28943"/>
                  <a:gd name="T23" fmla="*/ 0 h 36080"/>
                  <a:gd name="T24" fmla="*/ 0 w 28943"/>
                  <a:gd name="T25" fmla="*/ 0 h 36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943"/>
                  <a:gd name="T40" fmla="*/ 0 h 36080"/>
                  <a:gd name="T41" fmla="*/ 28943 w 28943"/>
                  <a:gd name="T42" fmla="*/ 36080 h 36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943" h="36080">
                    <a:moveTo>
                      <a:pt x="9791" y="0"/>
                    </a:moveTo>
                    <a:lnTo>
                      <a:pt x="1536" y="4406"/>
                    </a:lnTo>
                    <a:lnTo>
                      <a:pt x="0" y="9537"/>
                    </a:lnTo>
                    <a:lnTo>
                      <a:pt x="2197" y="13665"/>
                    </a:lnTo>
                    <a:lnTo>
                      <a:pt x="11849" y="31610"/>
                    </a:lnTo>
                    <a:lnTo>
                      <a:pt x="13360" y="34455"/>
                    </a:lnTo>
                    <a:lnTo>
                      <a:pt x="16268" y="36080"/>
                    </a:lnTo>
                    <a:lnTo>
                      <a:pt x="20650" y="36080"/>
                    </a:lnTo>
                    <a:lnTo>
                      <a:pt x="22021" y="35750"/>
                    </a:lnTo>
                    <a:lnTo>
                      <a:pt x="27406" y="32867"/>
                    </a:lnTo>
                    <a:lnTo>
                      <a:pt x="28943" y="27724"/>
                    </a:lnTo>
                    <a:lnTo>
                      <a:pt x="14897" y="1549"/>
                    </a:lnTo>
                    <a:lnTo>
                      <a:pt x="97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1" name="object 111"/>
              <p:cNvSpPr>
                <a:spLocks/>
              </p:cNvSpPr>
              <p:nvPr/>
            </p:nvSpPr>
            <p:spPr bwMode="auto">
              <a:xfrm>
                <a:off x="1441" y="2729"/>
                <a:ext cx="19" cy="23"/>
              </a:xfrm>
              <a:custGeom>
                <a:avLst/>
                <a:gdLst>
                  <a:gd name="T0" fmla="*/ 0 w 28956"/>
                  <a:gd name="T1" fmla="*/ 0 h 36080"/>
                  <a:gd name="T2" fmla="*/ 0 w 28956"/>
                  <a:gd name="T3" fmla="*/ 0 h 36080"/>
                  <a:gd name="T4" fmla="*/ 0 w 28956"/>
                  <a:gd name="T5" fmla="*/ 0 h 36080"/>
                  <a:gd name="T6" fmla="*/ 0 w 28956"/>
                  <a:gd name="T7" fmla="*/ 0 h 36080"/>
                  <a:gd name="T8" fmla="*/ 0 w 28956"/>
                  <a:gd name="T9" fmla="*/ 0 h 36080"/>
                  <a:gd name="T10" fmla="*/ 0 w 28956"/>
                  <a:gd name="T11" fmla="*/ 0 h 36080"/>
                  <a:gd name="T12" fmla="*/ 0 w 28956"/>
                  <a:gd name="T13" fmla="*/ 0 h 36080"/>
                  <a:gd name="T14" fmla="*/ 0 w 28956"/>
                  <a:gd name="T15" fmla="*/ 0 h 36080"/>
                  <a:gd name="T16" fmla="*/ 0 w 28956"/>
                  <a:gd name="T17" fmla="*/ 0 h 36080"/>
                  <a:gd name="T18" fmla="*/ 0 w 28956"/>
                  <a:gd name="T19" fmla="*/ 0 h 36080"/>
                  <a:gd name="T20" fmla="*/ 0 w 28956"/>
                  <a:gd name="T21" fmla="*/ 0 h 3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56"/>
                  <a:gd name="T34" fmla="*/ 0 h 36080"/>
                  <a:gd name="T35" fmla="*/ 28956 w 28956"/>
                  <a:gd name="T36" fmla="*/ 36080 h 360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56" h="36080">
                    <a:moveTo>
                      <a:pt x="9778" y="0"/>
                    </a:moveTo>
                    <a:lnTo>
                      <a:pt x="1536" y="4419"/>
                    </a:lnTo>
                    <a:lnTo>
                      <a:pt x="0" y="9550"/>
                    </a:lnTo>
                    <a:lnTo>
                      <a:pt x="13373" y="34467"/>
                    </a:lnTo>
                    <a:lnTo>
                      <a:pt x="16306" y="36080"/>
                    </a:lnTo>
                    <a:lnTo>
                      <a:pt x="20662" y="36080"/>
                    </a:lnTo>
                    <a:lnTo>
                      <a:pt x="22009" y="35750"/>
                    </a:lnTo>
                    <a:lnTo>
                      <a:pt x="27419" y="32854"/>
                    </a:lnTo>
                    <a:lnTo>
                      <a:pt x="28955" y="27724"/>
                    </a:lnTo>
                    <a:lnTo>
                      <a:pt x="14909" y="1549"/>
                    </a:lnTo>
                    <a:lnTo>
                      <a:pt x="97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2" name="object 112"/>
              <p:cNvSpPr>
                <a:spLocks/>
              </p:cNvSpPr>
              <p:nvPr/>
            </p:nvSpPr>
            <p:spPr bwMode="auto">
              <a:xfrm>
                <a:off x="1506" y="2802"/>
                <a:ext cx="25" cy="18"/>
              </a:xfrm>
              <a:custGeom>
                <a:avLst/>
                <a:gdLst>
                  <a:gd name="T0" fmla="*/ 0 w 38925"/>
                  <a:gd name="T1" fmla="*/ 0 h 29311"/>
                  <a:gd name="T2" fmla="*/ 0 w 38925"/>
                  <a:gd name="T3" fmla="*/ 0 h 29311"/>
                  <a:gd name="T4" fmla="*/ 0 w 38925"/>
                  <a:gd name="T5" fmla="*/ 0 h 29311"/>
                  <a:gd name="T6" fmla="*/ 0 w 38925"/>
                  <a:gd name="T7" fmla="*/ 0 h 29311"/>
                  <a:gd name="T8" fmla="*/ 0 w 38925"/>
                  <a:gd name="T9" fmla="*/ 0 h 29311"/>
                  <a:gd name="T10" fmla="*/ 0 w 38925"/>
                  <a:gd name="T11" fmla="*/ 0 h 29311"/>
                  <a:gd name="T12" fmla="*/ 0 w 38925"/>
                  <a:gd name="T13" fmla="*/ 0 h 29311"/>
                  <a:gd name="T14" fmla="*/ 0 w 38925"/>
                  <a:gd name="T15" fmla="*/ 0 h 29311"/>
                  <a:gd name="T16" fmla="*/ 0 w 38925"/>
                  <a:gd name="T17" fmla="*/ 0 h 29311"/>
                  <a:gd name="T18" fmla="*/ 0 w 38925"/>
                  <a:gd name="T19" fmla="*/ 0 h 29311"/>
                  <a:gd name="T20" fmla="*/ 0 w 38925"/>
                  <a:gd name="T21" fmla="*/ 0 h 29311"/>
                  <a:gd name="T22" fmla="*/ 0 w 38925"/>
                  <a:gd name="T23" fmla="*/ 0 h 29311"/>
                  <a:gd name="T24" fmla="*/ 0 w 38925"/>
                  <a:gd name="T25" fmla="*/ 0 h 29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925"/>
                  <a:gd name="T40" fmla="*/ 0 h 29311"/>
                  <a:gd name="T41" fmla="*/ 38925 w 38925"/>
                  <a:gd name="T42" fmla="*/ 29311 h 29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925" h="29311">
                    <a:moveTo>
                      <a:pt x="9779" y="0"/>
                    </a:moveTo>
                    <a:lnTo>
                      <a:pt x="4610" y="1422"/>
                    </a:lnTo>
                    <a:lnTo>
                      <a:pt x="2286" y="5461"/>
                    </a:lnTo>
                    <a:lnTo>
                      <a:pt x="0" y="9537"/>
                    </a:lnTo>
                    <a:lnTo>
                      <a:pt x="1397" y="14693"/>
                    </a:lnTo>
                    <a:lnTo>
                      <a:pt x="25057" y="28194"/>
                    </a:lnTo>
                    <a:lnTo>
                      <a:pt x="26365" y="28956"/>
                    </a:lnTo>
                    <a:lnTo>
                      <a:pt x="27813" y="29311"/>
                    </a:lnTo>
                    <a:lnTo>
                      <a:pt x="32194" y="29311"/>
                    </a:lnTo>
                    <a:lnTo>
                      <a:pt x="35026" y="27774"/>
                    </a:lnTo>
                    <a:lnTo>
                      <a:pt x="38925" y="20980"/>
                    </a:lnTo>
                    <a:lnTo>
                      <a:pt x="37477" y="15811"/>
                    </a:lnTo>
                    <a:lnTo>
                      <a:pt x="9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3" name="object 113"/>
              <p:cNvSpPr>
                <a:spLocks/>
              </p:cNvSpPr>
              <p:nvPr/>
            </p:nvSpPr>
            <p:spPr bwMode="auto">
              <a:xfrm>
                <a:off x="1537" y="2820"/>
                <a:ext cx="25" cy="18"/>
              </a:xfrm>
              <a:custGeom>
                <a:avLst/>
                <a:gdLst>
                  <a:gd name="T0" fmla="*/ 0 w 38900"/>
                  <a:gd name="T1" fmla="*/ 0 h 29311"/>
                  <a:gd name="T2" fmla="*/ 0 w 38900"/>
                  <a:gd name="T3" fmla="*/ 0 h 29311"/>
                  <a:gd name="T4" fmla="*/ 0 w 38900"/>
                  <a:gd name="T5" fmla="*/ 0 h 29311"/>
                  <a:gd name="T6" fmla="*/ 0 w 38900"/>
                  <a:gd name="T7" fmla="*/ 0 h 29311"/>
                  <a:gd name="T8" fmla="*/ 0 w 38900"/>
                  <a:gd name="T9" fmla="*/ 0 h 29311"/>
                  <a:gd name="T10" fmla="*/ 0 w 38900"/>
                  <a:gd name="T11" fmla="*/ 0 h 29311"/>
                  <a:gd name="T12" fmla="*/ 0 w 38900"/>
                  <a:gd name="T13" fmla="*/ 0 h 29311"/>
                  <a:gd name="T14" fmla="*/ 0 w 38900"/>
                  <a:gd name="T15" fmla="*/ 0 h 29311"/>
                  <a:gd name="T16" fmla="*/ 0 w 38900"/>
                  <a:gd name="T17" fmla="*/ 0 h 29311"/>
                  <a:gd name="T18" fmla="*/ 0 w 38900"/>
                  <a:gd name="T19" fmla="*/ 0 h 29311"/>
                  <a:gd name="T20" fmla="*/ 0 w 38900"/>
                  <a:gd name="T21" fmla="*/ 0 h 29311"/>
                  <a:gd name="T22" fmla="*/ 0 w 38900"/>
                  <a:gd name="T23" fmla="*/ 0 h 29311"/>
                  <a:gd name="T24" fmla="*/ 0 w 38900"/>
                  <a:gd name="T25" fmla="*/ 0 h 29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900"/>
                  <a:gd name="T40" fmla="*/ 0 h 29311"/>
                  <a:gd name="T41" fmla="*/ 38900 w 38900"/>
                  <a:gd name="T42" fmla="*/ 29311 h 29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900" h="29311">
                    <a:moveTo>
                      <a:pt x="9779" y="0"/>
                    </a:moveTo>
                    <a:lnTo>
                      <a:pt x="4610" y="1422"/>
                    </a:lnTo>
                    <a:lnTo>
                      <a:pt x="2286" y="5460"/>
                    </a:lnTo>
                    <a:lnTo>
                      <a:pt x="0" y="9524"/>
                    </a:lnTo>
                    <a:lnTo>
                      <a:pt x="1397" y="14693"/>
                    </a:lnTo>
                    <a:lnTo>
                      <a:pt x="26365" y="28955"/>
                    </a:lnTo>
                    <a:lnTo>
                      <a:pt x="27813" y="29311"/>
                    </a:lnTo>
                    <a:lnTo>
                      <a:pt x="32143" y="29311"/>
                    </a:lnTo>
                    <a:lnTo>
                      <a:pt x="35026" y="27774"/>
                    </a:lnTo>
                    <a:lnTo>
                      <a:pt x="36563" y="25031"/>
                    </a:lnTo>
                    <a:lnTo>
                      <a:pt x="38900" y="20993"/>
                    </a:lnTo>
                    <a:lnTo>
                      <a:pt x="37477" y="15824"/>
                    </a:lnTo>
                    <a:lnTo>
                      <a:pt x="9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4" name="object 114"/>
              <p:cNvSpPr>
                <a:spLocks/>
              </p:cNvSpPr>
              <p:nvPr/>
            </p:nvSpPr>
            <p:spPr bwMode="auto">
              <a:xfrm>
                <a:off x="1417" y="2802"/>
                <a:ext cx="25" cy="18"/>
              </a:xfrm>
              <a:custGeom>
                <a:avLst/>
                <a:gdLst>
                  <a:gd name="T0" fmla="*/ 0 w 39065"/>
                  <a:gd name="T1" fmla="*/ 0 h 29057"/>
                  <a:gd name="T2" fmla="*/ 0 w 39065"/>
                  <a:gd name="T3" fmla="*/ 0 h 29057"/>
                  <a:gd name="T4" fmla="*/ 0 w 39065"/>
                  <a:gd name="T5" fmla="*/ 0 h 29057"/>
                  <a:gd name="T6" fmla="*/ 0 w 39065"/>
                  <a:gd name="T7" fmla="*/ 0 h 29057"/>
                  <a:gd name="T8" fmla="*/ 0 w 39065"/>
                  <a:gd name="T9" fmla="*/ 0 h 29057"/>
                  <a:gd name="T10" fmla="*/ 0 w 39065"/>
                  <a:gd name="T11" fmla="*/ 0 h 29057"/>
                  <a:gd name="T12" fmla="*/ 0 w 39065"/>
                  <a:gd name="T13" fmla="*/ 0 h 29057"/>
                  <a:gd name="T14" fmla="*/ 0 w 39065"/>
                  <a:gd name="T15" fmla="*/ 0 h 29057"/>
                  <a:gd name="T16" fmla="*/ 0 w 39065"/>
                  <a:gd name="T17" fmla="*/ 0 h 29057"/>
                  <a:gd name="T18" fmla="*/ 0 w 39065"/>
                  <a:gd name="T19" fmla="*/ 0 h 29057"/>
                  <a:gd name="T20" fmla="*/ 0 w 39065"/>
                  <a:gd name="T21" fmla="*/ 0 h 29057"/>
                  <a:gd name="T22" fmla="*/ 0 w 39065"/>
                  <a:gd name="T23" fmla="*/ 0 h 29057"/>
                  <a:gd name="T24" fmla="*/ 0 w 39065"/>
                  <a:gd name="T25" fmla="*/ 0 h 29057"/>
                  <a:gd name="T26" fmla="*/ 0 w 39065"/>
                  <a:gd name="T27" fmla="*/ 0 h 290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65"/>
                  <a:gd name="T43" fmla="*/ 0 h 29057"/>
                  <a:gd name="T44" fmla="*/ 39065 w 39065"/>
                  <a:gd name="T45" fmla="*/ 29057 h 290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65" h="29057">
                    <a:moveTo>
                      <a:pt x="29387" y="0"/>
                    </a:moveTo>
                    <a:lnTo>
                      <a:pt x="25323" y="2286"/>
                    </a:lnTo>
                    <a:lnTo>
                      <a:pt x="1485" y="15455"/>
                    </a:lnTo>
                    <a:lnTo>
                      <a:pt x="0" y="20599"/>
                    </a:lnTo>
                    <a:lnTo>
                      <a:pt x="2260" y="24688"/>
                    </a:lnTo>
                    <a:lnTo>
                      <a:pt x="3822" y="27470"/>
                    </a:lnTo>
                    <a:lnTo>
                      <a:pt x="6692" y="29057"/>
                    </a:lnTo>
                    <a:lnTo>
                      <a:pt x="11061" y="29057"/>
                    </a:lnTo>
                    <a:lnTo>
                      <a:pt x="12445" y="28714"/>
                    </a:lnTo>
                    <a:lnTo>
                      <a:pt x="13766" y="28003"/>
                    </a:lnTo>
                    <a:lnTo>
                      <a:pt x="37579" y="14820"/>
                    </a:lnTo>
                    <a:lnTo>
                      <a:pt x="39065" y="9677"/>
                    </a:lnTo>
                    <a:lnTo>
                      <a:pt x="34556" y="1485"/>
                    </a:lnTo>
                    <a:lnTo>
                      <a:pt x="29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5" name="object 115"/>
              <p:cNvSpPr>
                <a:spLocks/>
              </p:cNvSpPr>
              <p:nvPr/>
            </p:nvSpPr>
            <p:spPr bwMode="auto">
              <a:xfrm>
                <a:off x="1443" y="2666"/>
                <a:ext cx="148" cy="245"/>
              </a:xfrm>
              <a:custGeom>
                <a:avLst/>
                <a:gdLst>
                  <a:gd name="T0" fmla="*/ 0 w 234101"/>
                  <a:gd name="T1" fmla="*/ 0 h 388266"/>
                  <a:gd name="T2" fmla="*/ 0 w 234101"/>
                  <a:gd name="T3" fmla="*/ 0 h 388266"/>
                  <a:gd name="T4" fmla="*/ 0 w 234101"/>
                  <a:gd name="T5" fmla="*/ 0 h 388266"/>
                  <a:gd name="T6" fmla="*/ 0 w 234101"/>
                  <a:gd name="T7" fmla="*/ 0 h 388266"/>
                  <a:gd name="T8" fmla="*/ 0 w 234101"/>
                  <a:gd name="T9" fmla="*/ 0 h 388266"/>
                  <a:gd name="T10" fmla="*/ 0 w 234101"/>
                  <a:gd name="T11" fmla="*/ 0 h 388266"/>
                  <a:gd name="T12" fmla="*/ 0 w 234101"/>
                  <a:gd name="T13" fmla="*/ 0 h 388266"/>
                  <a:gd name="T14" fmla="*/ 0 w 234101"/>
                  <a:gd name="T15" fmla="*/ 0 h 388266"/>
                  <a:gd name="T16" fmla="*/ 0 w 234101"/>
                  <a:gd name="T17" fmla="*/ 0 h 388266"/>
                  <a:gd name="T18" fmla="*/ 0 w 234101"/>
                  <a:gd name="T19" fmla="*/ 0 h 388266"/>
                  <a:gd name="T20" fmla="*/ 0 w 234101"/>
                  <a:gd name="T21" fmla="*/ 0 h 388266"/>
                  <a:gd name="T22" fmla="*/ 0 w 234101"/>
                  <a:gd name="T23" fmla="*/ 0 h 388266"/>
                  <a:gd name="T24" fmla="*/ 0 w 234101"/>
                  <a:gd name="T25" fmla="*/ 0 h 388266"/>
                  <a:gd name="T26" fmla="*/ 0 w 234101"/>
                  <a:gd name="T27" fmla="*/ 0 h 388266"/>
                  <a:gd name="T28" fmla="*/ 0 w 234101"/>
                  <a:gd name="T29" fmla="*/ 0 h 388266"/>
                  <a:gd name="T30" fmla="*/ 0 w 234101"/>
                  <a:gd name="T31" fmla="*/ 0 h 388266"/>
                  <a:gd name="T32" fmla="*/ 0 w 234101"/>
                  <a:gd name="T33" fmla="*/ 0 h 388266"/>
                  <a:gd name="T34" fmla="*/ 0 w 234101"/>
                  <a:gd name="T35" fmla="*/ 0 h 388266"/>
                  <a:gd name="T36" fmla="*/ 0 w 234101"/>
                  <a:gd name="T37" fmla="*/ 0 h 388266"/>
                  <a:gd name="T38" fmla="*/ 0 w 234101"/>
                  <a:gd name="T39" fmla="*/ 0 h 388266"/>
                  <a:gd name="T40" fmla="*/ 0 w 234101"/>
                  <a:gd name="T41" fmla="*/ 0 h 388266"/>
                  <a:gd name="T42" fmla="*/ 0 w 234101"/>
                  <a:gd name="T43" fmla="*/ 0 h 388266"/>
                  <a:gd name="T44" fmla="*/ 0 w 234101"/>
                  <a:gd name="T45" fmla="*/ 0 h 388266"/>
                  <a:gd name="T46" fmla="*/ 0 w 234101"/>
                  <a:gd name="T47" fmla="*/ 0 h 388266"/>
                  <a:gd name="T48" fmla="*/ 0 w 234101"/>
                  <a:gd name="T49" fmla="*/ 0 h 388266"/>
                  <a:gd name="T50" fmla="*/ 0 w 234101"/>
                  <a:gd name="T51" fmla="*/ 0 h 388266"/>
                  <a:gd name="T52" fmla="*/ 0 w 234101"/>
                  <a:gd name="T53" fmla="*/ 0 h 388266"/>
                  <a:gd name="T54" fmla="*/ 0 w 234101"/>
                  <a:gd name="T55" fmla="*/ 0 h 388266"/>
                  <a:gd name="T56" fmla="*/ 0 w 234101"/>
                  <a:gd name="T57" fmla="*/ 0 h 388266"/>
                  <a:gd name="T58" fmla="*/ 0 w 234101"/>
                  <a:gd name="T59" fmla="*/ 0 h 388266"/>
                  <a:gd name="T60" fmla="*/ 0 w 234101"/>
                  <a:gd name="T61" fmla="*/ 0 h 388266"/>
                  <a:gd name="T62" fmla="*/ 0 w 234101"/>
                  <a:gd name="T63" fmla="*/ 0 h 388266"/>
                  <a:gd name="T64" fmla="*/ 0 w 234101"/>
                  <a:gd name="T65" fmla="*/ 0 h 388266"/>
                  <a:gd name="T66" fmla="*/ 0 w 234101"/>
                  <a:gd name="T67" fmla="*/ 0 h 388266"/>
                  <a:gd name="T68" fmla="*/ 0 w 234101"/>
                  <a:gd name="T69" fmla="*/ 0 h 388266"/>
                  <a:gd name="T70" fmla="*/ 0 w 234101"/>
                  <a:gd name="T71" fmla="*/ 0 h 388266"/>
                  <a:gd name="T72" fmla="*/ 0 w 234101"/>
                  <a:gd name="T73" fmla="*/ 0 h 388266"/>
                  <a:gd name="T74" fmla="*/ 0 w 234101"/>
                  <a:gd name="T75" fmla="*/ 0 h 388266"/>
                  <a:gd name="T76" fmla="*/ 0 w 234101"/>
                  <a:gd name="T77" fmla="*/ 0 h 388266"/>
                  <a:gd name="T78" fmla="*/ 0 w 234101"/>
                  <a:gd name="T79" fmla="*/ 0 h 388266"/>
                  <a:gd name="T80" fmla="*/ 0 w 234101"/>
                  <a:gd name="T81" fmla="*/ 0 h 388266"/>
                  <a:gd name="T82" fmla="*/ 0 w 234101"/>
                  <a:gd name="T83" fmla="*/ 0 h 388266"/>
                  <a:gd name="T84" fmla="*/ 0 w 234101"/>
                  <a:gd name="T85" fmla="*/ 0 h 388266"/>
                  <a:gd name="T86" fmla="*/ 0 w 234101"/>
                  <a:gd name="T87" fmla="*/ 0 h 388266"/>
                  <a:gd name="T88" fmla="*/ 0 w 234101"/>
                  <a:gd name="T89" fmla="*/ 0 h 388266"/>
                  <a:gd name="T90" fmla="*/ 0 w 234101"/>
                  <a:gd name="T91" fmla="*/ 0 h 388266"/>
                  <a:gd name="T92" fmla="*/ 0 w 234101"/>
                  <a:gd name="T93" fmla="*/ 0 h 388266"/>
                  <a:gd name="T94" fmla="*/ 0 w 234101"/>
                  <a:gd name="T95" fmla="*/ 0 h 388266"/>
                  <a:gd name="T96" fmla="*/ 0 w 234101"/>
                  <a:gd name="T97" fmla="*/ 0 h 388266"/>
                  <a:gd name="T98" fmla="*/ 0 w 234101"/>
                  <a:gd name="T99" fmla="*/ 0 h 388266"/>
                  <a:gd name="T100" fmla="*/ 0 w 234101"/>
                  <a:gd name="T101" fmla="*/ 0 h 388266"/>
                  <a:gd name="T102" fmla="*/ 0 w 234101"/>
                  <a:gd name="T103" fmla="*/ 0 h 388266"/>
                  <a:gd name="T104" fmla="*/ 0 w 234101"/>
                  <a:gd name="T105" fmla="*/ 0 h 388266"/>
                  <a:gd name="T106" fmla="*/ 0 w 234101"/>
                  <a:gd name="T107" fmla="*/ 0 h 388266"/>
                  <a:gd name="T108" fmla="*/ 0 w 234101"/>
                  <a:gd name="T109" fmla="*/ 0 h 388266"/>
                  <a:gd name="T110" fmla="*/ 0 w 234101"/>
                  <a:gd name="T111" fmla="*/ 0 h 388266"/>
                  <a:gd name="T112" fmla="*/ 0 w 234101"/>
                  <a:gd name="T113" fmla="*/ 0 h 388266"/>
                  <a:gd name="T114" fmla="*/ 0 w 234101"/>
                  <a:gd name="T115" fmla="*/ 0 h 388266"/>
                  <a:gd name="T116" fmla="*/ 0 w 234101"/>
                  <a:gd name="T117" fmla="*/ 0 h 388266"/>
                  <a:gd name="T118" fmla="*/ 0 w 234101"/>
                  <a:gd name="T119" fmla="*/ 0 h 388266"/>
                  <a:gd name="T120" fmla="*/ 0 w 234101"/>
                  <a:gd name="T121" fmla="*/ 0 h 388266"/>
                  <a:gd name="T122" fmla="*/ 0 w 234101"/>
                  <a:gd name="T123" fmla="*/ 0 h 3882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4101"/>
                  <a:gd name="T187" fmla="*/ 0 h 388266"/>
                  <a:gd name="T188" fmla="*/ 234101 w 234101"/>
                  <a:gd name="T189" fmla="*/ 388266 h 3882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4101" h="388266">
                    <a:moveTo>
                      <a:pt x="75415" y="242737"/>
                    </a:moveTo>
                    <a:lnTo>
                      <a:pt x="51856" y="242737"/>
                    </a:lnTo>
                    <a:lnTo>
                      <a:pt x="71109" y="318328"/>
                    </a:lnTo>
                    <a:lnTo>
                      <a:pt x="61384" y="326948"/>
                    </a:lnTo>
                    <a:lnTo>
                      <a:pt x="55098" y="338424"/>
                    </a:lnTo>
                    <a:lnTo>
                      <a:pt x="56053" y="356171"/>
                    </a:lnTo>
                    <a:lnTo>
                      <a:pt x="60800" y="370077"/>
                    </a:lnTo>
                    <a:lnTo>
                      <a:pt x="68626" y="380094"/>
                    </a:lnTo>
                    <a:lnTo>
                      <a:pt x="78818" y="386173"/>
                    </a:lnTo>
                    <a:lnTo>
                      <a:pt x="90663" y="388266"/>
                    </a:lnTo>
                    <a:lnTo>
                      <a:pt x="104781" y="385590"/>
                    </a:lnTo>
                    <a:lnTo>
                      <a:pt x="116489" y="378252"/>
                    </a:lnTo>
                    <a:lnTo>
                      <a:pt x="122102" y="370817"/>
                    </a:lnTo>
                    <a:lnTo>
                      <a:pt x="95618" y="370817"/>
                    </a:lnTo>
                    <a:lnTo>
                      <a:pt x="80224" y="367552"/>
                    </a:lnTo>
                    <a:lnTo>
                      <a:pt x="71609" y="358240"/>
                    </a:lnTo>
                    <a:lnTo>
                      <a:pt x="70042" y="344985"/>
                    </a:lnTo>
                    <a:lnTo>
                      <a:pt x="72201" y="340032"/>
                    </a:lnTo>
                    <a:lnTo>
                      <a:pt x="75693" y="336298"/>
                    </a:lnTo>
                    <a:lnTo>
                      <a:pt x="79491" y="332196"/>
                    </a:lnTo>
                    <a:lnTo>
                      <a:pt x="84901" y="329580"/>
                    </a:lnTo>
                    <a:lnTo>
                      <a:pt x="121310" y="329580"/>
                    </a:lnTo>
                    <a:lnTo>
                      <a:pt x="119558" y="326367"/>
                    </a:lnTo>
                    <a:lnTo>
                      <a:pt x="109489" y="317688"/>
                    </a:lnTo>
                    <a:lnTo>
                      <a:pt x="96933" y="313203"/>
                    </a:lnTo>
                    <a:lnTo>
                      <a:pt x="75415" y="242737"/>
                    </a:lnTo>
                    <a:close/>
                  </a:path>
                  <a:path w="234101" h="388266">
                    <a:moveTo>
                      <a:pt x="121310" y="329580"/>
                    </a:moveTo>
                    <a:lnTo>
                      <a:pt x="93258" y="329580"/>
                    </a:lnTo>
                    <a:lnTo>
                      <a:pt x="95467" y="330050"/>
                    </a:lnTo>
                    <a:lnTo>
                      <a:pt x="97550" y="330774"/>
                    </a:lnTo>
                    <a:lnTo>
                      <a:pt x="105805" y="333542"/>
                    </a:lnTo>
                    <a:lnTo>
                      <a:pt x="111812" y="341277"/>
                    </a:lnTo>
                    <a:lnTo>
                      <a:pt x="111812" y="350459"/>
                    </a:lnTo>
                    <a:lnTo>
                      <a:pt x="107187" y="363555"/>
                    </a:lnTo>
                    <a:lnTo>
                      <a:pt x="95618" y="370817"/>
                    </a:lnTo>
                    <a:lnTo>
                      <a:pt x="122102" y="370817"/>
                    </a:lnTo>
                    <a:lnTo>
                      <a:pt x="124764" y="367292"/>
                    </a:lnTo>
                    <a:lnTo>
                      <a:pt x="128587" y="353749"/>
                    </a:lnTo>
                    <a:lnTo>
                      <a:pt x="126227" y="338600"/>
                    </a:lnTo>
                    <a:lnTo>
                      <a:pt x="121310" y="329580"/>
                    </a:lnTo>
                    <a:close/>
                  </a:path>
                  <a:path w="234101" h="388266">
                    <a:moveTo>
                      <a:pt x="52777" y="139026"/>
                    </a:moveTo>
                    <a:lnTo>
                      <a:pt x="13529" y="154550"/>
                    </a:lnTo>
                    <a:lnTo>
                      <a:pt x="0" y="177924"/>
                    </a:lnTo>
                    <a:lnTo>
                      <a:pt x="890" y="195488"/>
                    </a:lnTo>
                    <a:lnTo>
                      <a:pt x="19969" y="232145"/>
                    </a:lnTo>
                    <a:lnTo>
                      <a:pt x="50814" y="242814"/>
                    </a:lnTo>
                    <a:lnTo>
                      <a:pt x="51856" y="242737"/>
                    </a:lnTo>
                    <a:lnTo>
                      <a:pt x="75415" y="242737"/>
                    </a:lnTo>
                    <a:lnTo>
                      <a:pt x="73712" y="237162"/>
                    </a:lnTo>
                    <a:lnTo>
                      <a:pt x="84598" y="229775"/>
                    </a:lnTo>
                    <a:lnTo>
                      <a:pt x="92994" y="220258"/>
                    </a:lnTo>
                    <a:lnTo>
                      <a:pt x="48808" y="220258"/>
                    </a:lnTo>
                    <a:lnTo>
                      <a:pt x="39778" y="218912"/>
                    </a:lnTo>
                    <a:lnTo>
                      <a:pt x="20899" y="182692"/>
                    </a:lnTo>
                    <a:lnTo>
                      <a:pt x="24297" y="175288"/>
                    </a:lnTo>
                    <a:lnTo>
                      <a:pt x="48211" y="161521"/>
                    </a:lnTo>
                    <a:lnTo>
                      <a:pt x="103206" y="161521"/>
                    </a:lnTo>
                    <a:lnTo>
                      <a:pt x="115985" y="146471"/>
                    </a:lnTo>
                    <a:lnTo>
                      <a:pt x="77027" y="146471"/>
                    </a:lnTo>
                    <a:lnTo>
                      <a:pt x="65536" y="141283"/>
                    </a:lnTo>
                    <a:lnTo>
                      <a:pt x="52777" y="139026"/>
                    </a:lnTo>
                    <a:close/>
                  </a:path>
                  <a:path w="234101" h="388266">
                    <a:moveTo>
                      <a:pt x="103206" y="161521"/>
                    </a:moveTo>
                    <a:lnTo>
                      <a:pt x="53989" y="161521"/>
                    </a:lnTo>
                    <a:lnTo>
                      <a:pt x="57507" y="162296"/>
                    </a:lnTo>
                    <a:lnTo>
                      <a:pt x="68048" y="166347"/>
                    </a:lnTo>
                    <a:lnTo>
                      <a:pt x="73954" y="171960"/>
                    </a:lnTo>
                    <a:lnTo>
                      <a:pt x="78744" y="182705"/>
                    </a:lnTo>
                    <a:lnTo>
                      <a:pt x="79656" y="186692"/>
                    </a:lnTo>
                    <a:lnTo>
                      <a:pt x="79656" y="193169"/>
                    </a:lnTo>
                    <a:lnTo>
                      <a:pt x="56885" y="220258"/>
                    </a:lnTo>
                    <a:lnTo>
                      <a:pt x="92994" y="220258"/>
                    </a:lnTo>
                    <a:lnTo>
                      <a:pt x="93279" y="219935"/>
                    </a:lnTo>
                    <a:lnTo>
                      <a:pt x="99202" y="208244"/>
                    </a:lnTo>
                    <a:lnTo>
                      <a:pt x="99303" y="207939"/>
                    </a:lnTo>
                    <a:lnTo>
                      <a:pt x="102065" y="194808"/>
                    </a:lnTo>
                    <a:lnTo>
                      <a:pt x="100864" y="180240"/>
                    </a:lnTo>
                    <a:lnTo>
                      <a:pt x="97159" y="168644"/>
                    </a:lnTo>
                    <a:lnTo>
                      <a:pt x="103206" y="161521"/>
                    </a:lnTo>
                    <a:close/>
                  </a:path>
                  <a:path w="234101" h="388266">
                    <a:moveTo>
                      <a:pt x="199376" y="0"/>
                    </a:moveTo>
                    <a:lnTo>
                      <a:pt x="163280" y="19447"/>
                    </a:lnTo>
                    <a:lnTo>
                      <a:pt x="158485" y="44325"/>
                    </a:lnTo>
                    <a:lnTo>
                      <a:pt x="160250" y="50548"/>
                    </a:lnTo>
                    <a:lnTo>
                      <a:pt x="163247" y="55997"/>
                    </a:lnTo>
                    <a:lnTo>
                      <a:pt x="77027" y="146471"/>
                    </a:lnTo>
                    <a:lnTo>
                      <a:pt x="115985" y="146471"/>
                    </a:lnTo>
                    <a:lnTo>
                      <a:pt x="179618" y="71529"/>
                    </a:lnTo>
                    <a:lnTo>
                      <a:pt x="212284" y="71529"/>
                    </a:lnTo>
                    <a:lnTo>
                      <a:pt x="221981" y="65385"/>
                    </a:lnTo>
                    <a:lnTo>
                      <a:pt x="227086" y="58549"/>
                    </a:lnTo>
                    <a:lnTo>
                      <a:pt x="194959" y="58549"/>
                    </a:lnTo>
                    <a:lnTo>
                      <a:pt x="193638" y="58384"/>
                    </a:lnTo>
                    <a:lnTo>
                      <a:pt x="184342" y="56619"/>
                    </a:lnTo>
                    <a:lnTo>
                      <a:pt x="177967" y="50447"/>
                    </a:lnTo>
                    <a:lnTo>
                      <a:pt x="176074" y="42560"/>
                    </a:lnTo>
                    <a:lnTo>
                      <a:pt x="175655" y="40973"/>
                    </a:lnTo>
                    <a:lnTo>
                      <a:pt x="175427" y="39347"/>
                    </a:lnTo>
                    <a:lnTo>
                      <a:pt x="175427" y="37671"/>
                    </a:lnTo>
                    <a:lnTo>
                      <a:pt x="180047" y="24573"/>
                    </a:lnTo>
                    <a:lnTo>
                      <a:pt x="191613" y="17309"/>
                    </a:lnTo>
                    <a:lnTo>
                      <a:pt x="227391" y="17309"/>
                    </a:lnTo>
                    <a:lnTo>
                      <a:pt x="224023" y="11993"/>
                    </a:lnTo>
                    <a:lnTo>
                      <a:pt x="212997" y="3762"/>
                    </a:lnTo>
                    <a:lnTo>
                      <a:pt x="199376" y="0"/>
                    </a:lnTo>
                    <a:close/>
                  </a:path>
                  <a:path w="234101" h="388266">
                    <a:moveTo>
                      <a:pt x="212284" y="71529"/>
                    </a:moveTo>
                    <a:lnTo>
                      <a:pt x="179618" y="71529"/>
                    </a:lnTo>
                    <a:lnTo>
                      <a:pt x="184659" y="74043"/>
                    </a:lnTo>
                    <a:lnTo>
                      <a:pt x="190311" y="75466"/>
                    </a:lnTo>
                    <a:lnTo>
                      <a:pt x="196293" y="75466"/>
                    </a:lnTo>
                    <a:lnTo>
                      <a:pt x="210325" y="72770"/>
                    </a:lnTo>
                    <a:lnTo>
                      <a:pt x="212284" y="71529"/>
                    </a:lnTo>
                    <a:close/>
                  </a:path>
                  <a:path w="234101" h="388266">
                    <a:moveTo>
                      <a:pt x="227391" y="17309"/>
                    </a:moveTo>
                    <a:lnTo>
                      <a:pt x="191613" y="17309"/>
                    </a:lnTo>
                    <a:lnTo>
                      <a:pt x="207000" y="20582"/>
                    </a:lnTo>
                    <a:lnTo>
                      <a:pt x="215617" y="29899"/>
                    </a:lnTo>
                    <a:lnTo>
                      <a:pt x="213633" y="46486"/>
                    </a:lnTo>
                    <a:lnTo>
                      <a:pt x="205902" y="55968"/>
                    </a:lnTo>
                    <a:lnTo>
                      <a:pt x="196293" y="58549"/>
                    </a:lnTo>
                    <a:lnTo>
                      <a:pt x="227086" y="58549"/>
                    </a:lnTo>
                    <a:lnTo>
                      <a:pt x="230214" y="54361"/>
                    </a:lnTo>
                    <a:lnTo>
                      <a:pt x="233915" y="40973"/>
                    </a:lnTo>
                    <a:lnTo>
                      <a:pt x="234033" y="39347"/>
                    </a:lnTo>
                    <a:lnTo>
                      <a:pt x="234101" y="37671"/>
                    </a:lnTo>
                    <a:lnTo>
                      <a:pt x="231407" y="23645"/>
                    </a:lnTo>
                    <a:lnTo>
                      <a:pt x="227391" y="173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6" name="object 116"/>
              <p:cNvSpPr>
                <a:spLocks/>
              </p:cNvSpPr>
              <p:nvPr/>
            </p:nvSpPr>
            <p:spPr bwMode="auto">
              <a:xfrm>
                <a:off x="4539" y="2833"/>
                <a:ext cx="158" cy="80"/>
              </a:xfrm>
              <a:custGeom>
                <a:avLst/>
                <a:gdLst>
                  <a:gd name="T0" fmla="*/ 0 w 249904"/>
                  <a:gd name="T1" fmla="*/ 0 h 126987"/>
                  <a:gd name="T2" fmla="*/ 0 w 249904"/>
                  <a:gd name="T3" fmla="*/ 0 h 126987"/>
                  <a:gd name="T4" fmla="*/ 0 w 249904"/>
                  <a:gd name="T5" fmla="*/ 0 h 126987"/>
                  <a:gd name="T6" fmla="*/ 0 w 249904"/>
                  <a:gd name="T7" fmla="*/ 0 h 126987"/>
                  <a:gd name="T8" fmla="*/ 0 w 249904"/>
                  <a:gd name="T9" fmla="*/ 0 h 126987"/>
                  <a:gd name="T10" fmla="*/ 0 w 249904"/>
                  <a:gd name="T11" fmla="*/ 0 h 126987"/>
                  <a:gd name="T12" fmla="*/ 0 w 249904"/>
                  <a:gd name="T13" fmla="*/ 0 h 126987"/>
                  <a:gd name="T14" fmla="*/ 0 w 249904"/>
                  <a:gd name="T15" fmla="*/ 0 h 126987"/>
                  <a:gd name="T16" fmla="*/ 0 w 249904"/>
                  <a:gd name="T17" fmla="*/ 0 h 126987"/>
                  <a:gd name="T18" fmla="*/ 0 w 249904"/>
                  <a:gd name="T19" fmla="*/ 0 h 126987"/>
                  <a:gd name="T20" fmla="*/ 0 w 249904"/>
                  <a:gd name="T21" fmla="*/ 0 h 126987"/>
                  <a:gd name="T22" fmla="*/ 0 w 249904"/>
                  <a:gd name="T23" fmla="*/ 0 h 126987"/>
                  <a:gd name="T24" fmla="*/ 0 w 249904"/>
                  <a:gd name="T25" fmla="*/ 0 h 126987"/>
                  <a:gd name="T26" fmla="*/ 0 w 249904"/>
                  <a:gd name="T27" fmla="*/ 0 h 126987"/>
                  <a:gd name="T28" fmla="*/ 0 w 249904"/>
                  <a:gd name="T29" fmla="*/ 0 h 126987"/>
                  <a:gd name="T30" fmla="*/ 0 w 249904"/>
                  <a:gd name="T31" fmla="*/ 0 h 126987"/>
                  <a:gd name="T32" fmla="*/ 0 w 249904"/>
                  <a:gd name="T33" fmla="*/ 0 h 126987"/>
                  <a:gd name="T34" fmla="*/ 0 w 249904"/>
                  <a:gd name="T35" fmla="*/ 0 h 126987"/>
                  <a:gd name="T36" fmla="*/ 0 w 249904"/>
                  <a:gd name="T37" fmla="*/ 0 h 126987"/>
                  <a:gd name="T38" fmla="*/ 0 w 249904"/>
                  <a:gd name="T39" fmla="*/ 0 h 126987"/>
                  <a:gd name="T40" fmla="*/ 0 w 249904"/>
                  <a:gd name="T41" fmla="*/ 0 h 126987"/>
                  <a:gd name="T42" fmla="*/ 0 w 249904"/>
                  <a:gd name="T43" fmla="*/ 0 h 126987"/>
                  <a:gd name="T44" fmla="*/ 0 w 249904"/>
                  <a:gd name="T45" fmla="*/ 0 h 126987"/>
                  <a:gd name="T46" fmla="*/ 0 w 249904"/>
                  <a:gd name="T47" fmla="*/ 0 h 126987"/>
                  <a:gd name="T48" fmla="*/ 0 w 249904"/>
                  <a:gd name="T49" fmla="*/ 0 h 126987"/>
                  <a:gd name="T50" fmla="*/ 0 w 249904"/>
                  <a:gd name="T51" fmla="*/ 0 h 126987"/>
                  <a:gd name="T52" fmla="*/ 0 w 249904"/>
                  <a:gd name="T53" fmla="*/ 0 h 126987"/>
                  <a:gd name="T54" fmla="*/ 0 w 249904"/>
                  <a:gd name="T55" fmla="*/ 0 h 126987"/>
                  <a:gd name="T56" fmla="*/ 0 w 249904"/>
                  <a:gd name="T57" fmla="*/ 0 h 126987"/>
                  <a:gd name="T58" fmla="*/ 0 w 249904"/>
                  <a:gd name="T59" fmla="*/ 0 h 126987"/>
                  <a:gd name="T60" fmla="*/ 0 w 249904"/>
                  <a:gd name="T61" fmla="*/ 0 h 126987"/>
                  <a:gd name="T62" fmla="*/ 0 w 249904"/>
                  <a:gd name="T63" fmla="*/ 0 h 126987"/>
                  <a:gd name="T64" fmla="*/ 0 w 249904"/>
                  <a:gd name="T65" fmla="*/ 0 h 126987"/>
                  <a:gd name="T66" fmla="*/ 0 w 249904"/>
                  <a:gd name="T67" fmla="*/ 0 h 126987"/>
                  <a:gd name="T68" fmla="*/ 0 w 249904"/>
                  <a:gd name="T69" fmla="*/ 0 h 126987"/>
                  <a:gd name="T70" fmla="*/ 0 w 249904"/>
                  <a:gd name="T71" fmla="*/ 0 h 126987"/>
                  <a:gd name="T72" fmla="*/ 0 w 249904"/>
                  <a:gd name="T73" fmla="*/ 0 h 126987"/>
                  <a:gd name="T74" fmla="*/ 0 w 249904"/>
                  <a:gd name="T75" fmla="*/ 0 h 126987"/>
                  <a:gd name="T76" fmla="*/ 0 w 249904"/>
                  <a:gd name="T77" fmla="*/ 0 h 126987"/>
                  <a:gd name="T78" fmla="*/ 0 w 249904"/>
                  <a:gd name="T79" fmla="*/ 0 h 126987"/>
                  <a:gd name="T80" fmla="*/ 0 w 249904"/>
                  <a:gd name="T81" fmla="*/ 0 h 126987"/>
                  <a:gd name="T82" fmla="*/ 0 w 249904"/>
                  <a:gd name="T83" fmla="*/ 0 h 126987"/>
                  <a:gd name="T84" fmla="*/ 0 w 249904"/>
                  <a:gd name="T85" fmla="*/ 0 h 126987"/>
                  <a:gd name="T86" fmla="*/ 0 w 249904"/>
                  <a:gd name="T87" fmla="*/ 0 h 126987"/>
                  <a:gd name="T88" fmla="*/ 0 w 249904"/>
                  <a:gd name="T89" fmla="*/ 0 h 126987"/>
                  <a:gd name="T90" fmla="*/ 0 w 249904"/>
                  <a:gd name="T91" fmla="*/ 0 h 126987"/>
                  <a:gd name="T92" fmla="*/ 0 w 249904"/>
                  <a:gd name="T93" fmla="*/ 0 h 1269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904"/>
                  <a:gd name="T142" fmla="*/ 0 h 126987"/>
                  <a:gd name="T143" fmla="*/ 249904 w 249904"/>
                  <a:gd name="T144" fmla="*/ 126987 h 1269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904" h="126987">
                    <a:moveTo>
                      <a:pt x="235719" y="98065"/>
                    </a:moveTo>
                    <a:lnTo>
                      <a:pt x="175551" y="98065"/>
                    </a:lnTo>
                    <a:lnTo>
                      <a:pt x="216173" y="124193"/>
                    </a:lnTo>
                    <a:lnTo>
                      <a:pt x="218014" y="126022"/>
                    </a:lnTo>
                    <a:lnTo>
                      <a:pt x="220465" y="126987"/>
                    </a:lnTo>
                    <a:lnTo>
                      <a:pt x="223932" y="126987"/>
                    </a:lnTo>
                    <a:lnTo>
                      <a:pt x="224936" y="126847"/>
                    </a:lnTo>
                    <a:lnTo>
                      <a:pt x="229317" y="125412"/>
                    </a:lnTo>
                    <a:lnTo>
                      <a:pt x="231857" y="122478"/>
                    </a:lnTo>
                    <a:lnTo>
                      <a:pt x="235719" y="98065"/>
                    </a:lnTo>
                    <a:close/>
                  </a:path>
                  <a:path w="249904" h="126987">
                    <a:moveTo>
                      <a:pt x="17511" y="32271"/>
                    </a:moveTo>
                    <a:lnTo>
                      <a:pt x="8237" y="35445"/>
                    </a:lnTo>
                    <a:lnTo>
                      <a:pt x="913" y="47932"/>
                    </a:lnTo>
                    <a:lnTo>
                      <a:pt x="0" y="59234"/>
                    </a:lnTo>
                    <a:lnTo>
                      <a:pt x="4522" y="68437"/>
                    </a:lnTo>
                    <a:lnTo>
                      <a:pt x="39513" y="90272"/>
                    </a:lnTo>
                    <a:lnTo>
                      <a:pt x="75567" y="103289"/>
                    </a:lnTo>
                    <a:lnTo>
                      <a:pt x="112166" y="108108"/>
                    </a:lnTo>
                    <a:lnTo>
                      <a:pt x="126040" y="107723"/>
                    </a:lnTo>
                    <a:lnTo>
                      <a:pt x="139221" y="106514"/>
                    </a:lnTo>
                    <a:lnTo>
                      <a:pt x="151804" y="104495"/>
                    </a:lnTo>
                    <a:lnTo>
                      <a:pt x="163882" y="101675"/>
                    </a:lnTo>
                    <a:lnTo>
                      <a:pt x="175551" y="98065"/>
                    </a:lnTo>
                    <a:lnTo>
                      <a:pt x="235719" y="98065"/>
                    </a:lnTo>
                    <a:lnTo>
                      <a:pt x="241212" y="63348"/>
                    </a:lnTo>
                    <a:lnTo>
                      <a:pt x="114192" y="63348"/>
                    </a:lnTo>
                    <a:lnTo>
                      <a:pt x="101859" y="62568"/>
                    </a:lnTo>
                    <a:lnTo>
                      <a:pt x="54152" y="48115"/>
                    </a:lnTo>
                    <a:lnTo>
                      <a:pt x="43018" y="41653"/>
                    </a:lnTo>
                    <a:lnTo>
                      <a:pt x="29197" y="34049"/>
                    </a:lnTo>
                    <a:lnTo>
                      <a:pt x="17511" y="32271"/>
                    </a:lnTo>
                    <a:close/>
                  </a:path>
                  <a:path w="249904" h="126987">
                    <a:moveTo>
                      <a:pt x="241522" y="0"/>
                    </a:moveTo>
                    <a:lnTo>
                      <a:pt x="127425" y="18097"/>
                    </a:lnTo>
                    <a:lnTo>
                      <a:pt x="124491" y="20612"/>
                    </a:lnTo>
                    <a:lnTo>
                      <a:pt x="123374" y="24015"/>
                    </a:lnTo>
                    <a:lnTo>
                      <a:pt x="122294" y="27432"/>
                    </a:lnTo>
                    <a:lnTo>
                      <a:pt x="123183" y="31178"/>
                    </a:lnTo>
                    <a:lnTo>
                      <a:pt x="125711" y="33743"/>
                    </a:lnTo>
                    <a:lnTo>
                      <a:pt x="150933" y="58940"/>
                    </a:lnTo>
                    <a:lnTo>
                      <a:pt x="138807" y="61531"/>
                    </a:lnTo>
                    <a:lnTo>
                      <a:pt x="126534" y="63001"/>
                    </a:lnTo>
                    <a:lnTo>
                      <a:pt x="114192" y="63348"/>
                    </a:lnTo>
                    <a:lnTo>
                      <a:pt x="241212" y="63348"/>
                    </a:lnTo>
                    <a:lnTo>
                      <a:pt x="249904" y="8407"/>
                    </a:lnTo>
                    <a:lnTo>
                      <a:pt x="248913" y="5334"/>
                    </a:lnTo>
                    <a:lnTo>
                      <a:pt x="244570" y="1003"/>
                    </a:lnTo>
                    <a:lnTo>
                      <a:pt x="2415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7" name="object 117"/>
              <p:cNvSpPr>
                <a:spLocks/>
              </p:cNvSpPr>
              <p:nvPr/>
            </p:nvSpPr>
            <p:spPr bwMode="auto">
              <a:xfrm>
                <a:off x="4611" y="2661"/>
                <a:ext cx="114" cy="150"/>
              </a:xfrm>
              <a:custGeom>
                <a:avLst/>
                <a:gdLst>
                  <a:gd name="T0" fmla="*/ 0 w 182011"/>
                  <a:gd name="T1" fmla="*/ 0 h 236829"/>
                  <a:gd name="T2" fmla="*/ 0 w 182011"/>
                  <a:gd name="T3" fmla="*/ 0 h 236829"/>
                  <a:gd name="T4" fmla="*/ 0 w 182011"/>
                  <a:gd name="T5" fmla="*/ 0 h 236829"/>
                  <a:gd name="T6" fmla="*/ 0 w 182011"/>
                  <a:gd name="T7" fmla="*/ 0 h 236829"/>
                  <a:gd name="T8" fmla="*/ 0 w 182011"/>
                  <a:gd name="T9" fmla="*/ 0 h 236829"/>
                  <a:gd name="T10" fmla="*/ 0 w 182011"/>
                  <a:gd name="T11" fmla="*/ 0 h 236829"/>
                  <a:gd name="T12" fmla="*/ 0 w 182011"/>
                  <a:gd name="T13" fmla="*/ 0 h 236829"/>
                  <a:gd name="T14" fmla="*/ 0 w 182011"/>
                  <a:gd name="T15" fmla="*/ 0 h 236829"/>
                  <a:gd name="T16" fmla="*/ 0 w 182011"/>
                  <a:gd name="T17" fmla="*/ 0 h 236829"/>
                  <a:gd name="T18" fmla="*/ 0 w 182011"/>
                  <a:gd name="T19" fmla="*/ 0 h 236829"/>
                  <a:gd name="T20" fmla="*/ 0 w 182011"/>
                  <a:gd name="T21" fmla="*/ 0 h 236829"/>
                  <a:gd name="T22" fmla="*/ 0 w 182011"/>
                  <a:gd name="T23" fmla="*/ 0 h 236829"/>
                  <a:gd name="T24" fmla="*/ 0 w 182011"/>
                  <a:gd name="T25" fmla="*/ 0 h 236829"/>
                  <a:gd name="T26" fmla="*/ 0 w 182011"/>
                  <a:gd name="T27" fmla="*/ 0 h 236829"/>
                  <a:gd name="T28" fmla="*/ 0 w 182011"/>
                  <a:gd name="T29" fmla="*/ 0 h 236829"/>
                  <a:gd name="T30" fmla="*/ 0 w 182011"/>
                  <a:gd name="T31" fmla="*/ 0 h 236829"/>
                  <a:gd name="T32" fmla="*/ 0 w 182011"/>
                  <a:gd name="T33" fmla="*/ 0 h 236829"/>
                  <a:gd name="T34" fmla="*/ 0 w 182011"/>
                  <a:gd name="T35" fmla="*/ 0 h 236829"/>
                  <a:gd name="T36" fmla="*/ 0 w 182011"/>
                  <a:gd name="T37" fmla="*/ 0 h 236829"/>
                  <a:gd name="T38" fmla="*/ 0 w 182011"/>
                  <a:gd name="T39" fmla="*/ 0 h 236829"/>
                  <a:gd name="T40" fmla="*/ 0 w 182011"/>
                  <a:gd name="T41" fmla="*/ 0 h 236829"/>
                  <a:gd name="T42" fmla="*/ 0 w 182011"/>
                  <a:gd name="T43" fmla="*/ 0 h 236829"/>
                  <a:gd name="T44" fmla="*/ 0 w 182011"/>
                  <a:gd name="T45" fmla="*/ 0 h 236829"/>
                  <a:gd name="T46" fmla="*/ 0 w 182011"/>
                  <a:gd name="T47" fmla="*/ 0 h 236829"/>
                  <a:gd name="T48" fmla="*/ 0 w 182011"/>
                  <a:gd name="T49" fmla="*/ 0 h 236829"/>
                  <a:gd name="T50" fmla="*/ 0 w 182011"/>
                  <a:gd name="T51" fmla="*/ 0 h 236829"/>
                  <a:gd name="T52" fmla="*/ 0 w 182011"/>
                  <a:gd name="T53" fmla="*/ 0 h 236829"/>
                  <a:gd name="T54" fmla="*/ 0 w 182011"/>
                  <a:gd name="T55" fmla="*/ 0 h 236829"/>
                  <a:gd name="T56" fmla="*/ 0 w 182011"/>
                  <a:gd name="T57" fmla="*/ 0 h 236829"/>
                  <a:gd name="T58" fmla="*/ 0 w 182011"/>
                  <a:gd name="T59" fmla="*/ 0 h 236829"/>
                  <a:gd name="T60" fmla="*/ 0 w 182011"/>
                  <a:gd name="T61" fmla="*/ 0 h 236829"/>
                  <a:gd name="T62" fmla="*/ 0 w 182011"/>
                  <a:gd name="T63" fmla="*/ 0 h 236829"/>
                  <a:gd name="T64" fmla="*/ 0 w 182011"/>
                  <a:gd name="T65" fmla="*/ 0 h 236829"/>
                  <a:gd name="T66" fmla="*/ 0 w 182011"/>
                  <a:gd name="T67" fmla="*/ 0 h 236829"/>
                  <a:gd name="T68" fmla="*/ 0 w 182011"/>
                  <a:gd name="T69" fmla="*/ 0 h 236829"/>
                  <a:gd name="T70" fmla="*/ 0 w 182011"/>
                  <a:gd name="T71" fmla="*/ 0 h 236829"/>
                  <a:gd name="T72" fmla="*/ 0 w 182011"/>
                  <a:gd name="T73" fmla="*/ 0 h 236829"/>
                  <a:gd name="T74" fmla="*/ 0 w 182011"/>
                  <a:gd name="T75" fmla="*/ 0 h 236829"/>
                  <a:gd name="T76" fmla="*/ 0 w 182011"/>
                  <a:gd name="T77" fmla="*/ 0 h 2368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2011"/>
                  <a:gd name="T118" fmla="*/ 0 h 236829"/>
                  <a:gd name="T119" fmla="*/ 182011 w 182011"/>
                  <a:gd name="T120" fmla="*/ 236829 h 2368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2011" h="236829">
                    <a:moveTo>
                      <a:pt x="154497" y="102107"/>
                    </a:moveTo>
                    <a:lnTo>
                      <a:pt x="97726" y="102107"/>
                    </a:lnTo>
                    <a:lnTo>
                      <a:pt x="106330" y="111392"/>
                    </a:lnTo>
                    <a:lnTo>
                      <a:pt x="114013" y="121405"/>
                    </a:lnTo>
                    <a:lnTo>
                      <a:pt x="134606" y="167351"/>
                    </a:lnTo>
                    <a:lnTo>
                      <a:pt x="138175" y="192885"/>
                    </a:lnTo>
                    <a:lnTo>
                      <a:pt x="138116" y="206048"/>
                    </a:lnTo>
                    <a:lnTo>
                      <a:pt x="139676" y="221899"/>
                    </a:lnTo>
                    <a:lnTo>
                      <a:pt x="146660" y="232273"/>
                    </a:lnTo>
                    <a:lnTo>
                      <a:pt x="157476" y="236706"/>
                    </a:lnTo>
                    <a:lnTo>
                      <a:pt x="159892" y="236829"/>
                    </a:lnTo>
                    <a:lnTo>
                      <a:pt x="172895" y="232630"/>
                    </a:lnTo>
                    <a:lnTo>
                      <a:pt x="180991" y="221747"/>
                    </a:lnTo>
                    <a:lnTo>
                      <a:pt x="182011" y="207770"/>
                    </a:lnTo>
                    <a:lnTo>
                      <a:pt x="182005" y="192885"/>
                    </a:lnTo>
                    <a:lnTo>
                      <a:pt x="176836" y="154815"/>
                    </a:lnTo>
                    <a:lnTo>
                      <a:pt x="158119" y="107913"/>
                    </a:lnTo>
                    <a:lnTo>
                      <a:pt x="154497" y="102107"/>
                    </a:lnTo>
                    <a:close/>
                  </a:path>
                  <a:path w="182011" h="236829">
                    <a:moveTo>
                      <a:pt x="110820" y="0"/>
                    </a:moveTo>
                    <a:lnTo>
                      <a:pt x="3594" y="42964"/>
                    </a:lnTo>
                    <a:lnTo>
                      <a:pt x="1485" y="45377"/>
                    </a:lnTo>
                    <a:lnTo>
                      <a:pt x="0" y="51333"/>
                    </a:lnTo>
                    <a:lnTo>
                      <a:pt x="711" y="54470"/>
                    </a:lnTo>
                    <a:lnTo>
                      <a:pt x="74231" y="142582"/>
                    </a:lnTo>
                    <a:lnTo>
                      <a:pt x="76936" y="143814"/>
                    </a:lnTo>
                    <a:lnTo>
                      <a:pt x="81178" y="143738"/>
                    </a:lnTo>
                    <a:lnTo>
                      <a:pt x="81876" y="143598"/>
                    </a:lnTo>
                    <a:lnTo>
                      <a:pt x="85394" y="142773"/>
                    </a:lnTo>
                    <a:lnTo>
                      <a:pt x="88150" y="140068"/>
                    </a:lnTo>
                    <a:lnTo>
                      <a:pt x="97726" y="102107"/>
                    </a:lnTo>
                    <a:lnTo>
                      <a:pt x="154497" y="102107"/>
                    </a:lnTo>
                    <a:lnTo>
                      <a:pt x="127557" y="68840"/>
                    </a:lnTo>
                    <a:lnTo>
                      <a:pt x="109905" y="53924"/>
                    </a:lnTo>
                    <a:lnTo>
                      <a:pt x="120319" y="12560"/>
                    </a:lnTo>
                    <a:lnTo>
                      <a:pt x="121221" y="9067"/>
                    </a:lnTo>
                    <a:lnTo>
                      <a:pt x="120027" y="5384"/>
                    </a:lnTo>
                    <a:lnTo>
                      <a:pt x="117322" y="2997"/>
                    </a:lnTo>
                    <a:lnTo>
                      <a:pt x="114617" y="647"/>
                    </a:lnTo>
                    <a:lnTo>
                      <a:pt x="1108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8" name="object 118"/>
              <p:cNvSpPr>
                <a:spLocks/>
              </p:cNvSpPr>
              <p:nvPr/>
            </p:nvSpPr>
            <p:spPr bwMode="auto">
              <a:xfrm>
                <a:off x="4469" y="2681"/>
                <a:ext cx="117" cy="153"/>
              </a:xfrm>
              <a:custGeom>
                <a:avLst/>
                <a:gdLst>
                  <a:gd name="T0" fmla="*/ 0 w 186072"/>
                  <a:gd name="T1" fmla="*/ 0 h 243701"/>
                  <a:gd name="T2" fmla="*/ 0 w 186072"/>
                  <a:gd name="T3" fmla="*/ 0 h 243701"/>
                  <a:gd name="T4" fmla="*/ 0 w 186072"/>
                  <a:gd name="T5" fmla="*/ 0 h 243701"/>
                  <a:gd name="T6" fmla="*/ 0 w 186072"/>
                  <a:gd name="T7" fmla="*/ 0 h 243701"/>
                  <a:gd name="T8" fmla="*/ 0 w 186072"/>
                  <a:gd name="T9" fmla="*/ 0 h 243701"/>
                  <a:gd name="T10" fmla="*/ 0 w 186072"/>
                  <a:gd name="T11" fmla="*/ 0 h 243701"/>
                  <a:gd name="T12" fmla="*/ 0 w 186072"/>
                  <a:gd name="T13" fmla="*/ 0 h 243701"/>
                  <a:gd name="T14" fmla="*/ 0 w 186072"/>
                  <a:gd name="T15" fmla="*/ 0 h 243701"/>
                  <a:gd name="T16" fmla="*/ 0 w 186072"/>
                  <a:gd name="T17" fmla="*/ 0 h 243701"/>
                  <a:gd name="T18" fmla="*/ 0 w 186072"/>
                  <a:gd name="T19" fmla="*/ 0 h 243701"/>
                  <a:gd name="T20" fmla="*/ 0 w 186072"/>
                  <a:gd name="T21" fmla="*/ 0 h 243701"/>
                  <a:gd name="T22" fmla="*/ 0 w 186072"/>
                  <a:gd name="T23" fmla="*/ 0 h 243701"/>
                  <a:gd name="T24" fmla="*/ 0 w 186072"/>
                  <a:gd name="T25" fmla="*/ 0 h 243701"/>
                  <a:gd name="T26" fmla="*/ 0 w 186072"/>
                  <a:gd name="T27" fmla="*/ 0 h 243701"/>
                  <a:gd name="T28" fmla="*/ 0 w 186072"/>
                  <a:gd name="T29" fmla="*/ 0 h 243701"/>
                  <a:gd name="T30" fmla="*/ 0 w 186072"/>
                  <a:gd name="T31" fmla="*/ 0 h 243701"/>
                  <a:gd name="T32" fmla="*/ 0 w 186072"/>
                  <a:gd name="T33" fmla="*/ 0 h 243701"/>
                  <a:gd name="T34" fmla="*/ 0 w 186072"/>
                  <a:gd name="T35" fmla="*/ 0 h 243701"/>
                  <a:gd name="T36" fmla="*/ 0 w 186072"/>
                  <a:gd name="T37" fmla="*/ 0 h 243701"/>
                  <a:gd name="T38" fmla="*/ 0 w 186072"/>
                  <a:gd name="T39" fmla="*/ 0 h 243701"/>
                  <a:gd name="T40" fmla="*/ 0 w 186072"/>
                  <a:gd name="T41" fmla="*/ 0 h 243701"/>
                  <a:gd name="T42" fmla="*/ 0 w 186072"/>
                  <a:gd name="T43" fmla="*/ 0 h 243701"/>
                  <a:gd name="T44" fmla="*/ 0 w 186072"/>
                  <a:gd name="T45" fmla="*/ 0 h 243701"/>
                  <a:gd name="T46" fmla="*/ 0 w 186072"/>
                  <a:gd name="T47" fmla="*/ 0 h 243701"/>
                  <a:gd name="T48" fmla="*/ 0 w 186072"/>
                  <a:gd name="T49" fmla="*/ 0 h 243701"/>
                  <a:gd name="T50" fmla="*/ 0 w 186072"/>
                  <a:gd name="T51" fmla="*/ 0 h 243701"/>
                  <a:gd name="T52" fmla="*/ 0 w 186072"/>
                  <a:gd name="T53" fmla="*/ 0 h 243701"/>
                  <a:gd name="T54" fmla="*/ 0 w 186072"/>
                  <a:gd name="T55" fmla="*/ 0 h 243701"/>
                  <a:gd name="T56" fmla="*/ 0 w 186072"/>
                  <a:gd name="T57" fmla="*/ 0 h 243701"/>
                  <a:gd name="T58" fmla="*/ 0 w 186072"/>
                  <a:gd name="T59" fmla="*/ 0 h 243701"/>
                  <a:gd name="T60" fmla="*/ 0 w 186072"/>
                  <a:gd name="T61" fmla="*/ 0 h 243701"/>
                  <a:gd name="T62" fmla="*/ 0 w 186072"/>
                  <a:gd name="T63" fmla="*/ 0 h 243701"/>
                  <a:gd name="T64" fmla="*/ 0 w 186072"/>
                  <a:gd name="T65" fmla="*/ 0 h 243701"/>
                  <a:gd name="T66" fmla="*/ 0 w 186072"/>
                  <a:gd name="T67" fmla="*/ 0 h 243701"/>
                  <a:gd name="T68" fmla="*/ 0 w 186072"/>
                  <a:gd name="T69" fmla="*/ 0 h 243701"/>
                  <a:gd name="T70" fmla="*/ 0 w 186072"/>
                  <a:gd name="T71" fmla="*/ 0 h 243701"/>
                  <a:gd name="T72" fmla="*/ 0 w 186072"/>
                  <a:gd name="T73" fmla="*/ 0 h 2437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072"/>
                  <a:gd name="T112" fmla="*/ 0 h 243701"/>
                  <a:gd name="T113" fmla="*/ 186072 w 186072"/>
                  <a:gd name="T114" fmla="*/ 243701 h 2437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072" h="243701">
                    <a:moveTo>
                      <a:pt x="166787" y="0"/>
                    </a:moveTo>
                    <a:lnTo>
                      <a:pt x="127136" y="20323"/>
                    </a:lnTo>
                    <a:lnTo>
                      <a:pt x="95478" y="46355"/>
                    </a:lnTo>
                    <a:lnTo>
                      <a:pt x="71794" y="77087"/>
                    </a:lnTo>
                    <a:lnTo>
                      <a:pt x="52585" y="123626"/>
                    </a:lnTo>
                    <a:lnTo>
                      <a:pt x="49987" y="136005"/>
                    </a:lnTo>
                    <a:lnTo>
                      <a:pt x="7518" y="157405"/>
                    </a:lnTo>
                    <a:lnTo>
                      <a:pt x="4051" y="158370"/>
                    </a:lnTo>
                    <a:lnTo>
                      <a:pt x="1409" y="161202"/>
                    </a:lnTo>
                    <a:lnTo>
                      <a:pt x="0" y="168263"/>
                    </a:lnTo>
                    <a:lnTo>
                      <a:pt x="1320" y="171896"/>
                    </a:lnTo>
                    <a:lnTo>
                      <a:pt x="89522" y="241657"/>
                    </a:lnTo>
                    <a:lnTo>
                      <a:pt x="91236" y="242990"/>
                    </a:lnTo>
                    <a:lnTo>
                      <a:pt x="93319" y="243701"/>
                    </a:lnTo>
                    <a:lnTo>
                      <a:pt x="96316" y="243701"/>
                    </a:lnTo>
                    <a:lnTo>
                      <a:pt x="97193" y="243574"/>
                    </a:lnTo>
                    <a:lnTo>
                      <a:pt x="100977" y="242508"/>
                    </a:lnTo>
                    <a:lnTo>
                      <a:pt x="103365" y="240323"/>
                    </a:lnTo>
                    <a:lnTo>
                      <a:pt x="142227" y="135396"/>
                    </a:lnTo>
                    <a:lnTo>
                      <a:pt x="143325" y="132475"/>
                    </a:lnTo>
                    <a:lnTo>
                      <a:pt x="96367" y="132475"/>
                    </a:lnTo>
                    <a:lnTo>
                      <a:pt x="100255" y="120076"/>
                    </a:lnTo>
                    <a:lnTo>
                      <a:pt x="118647" y="86000"/>
                    </a:lnTo>
                    <a:lnTo>
                      <a:pt x="146284" y="58269"/>
                    </a:lnTo>
                    <a:lnTo>
                      <a:pt x="169307" y="44363"/>
                    </a:lnTo>
                    <a:lnTo>
                      <a:pt x="180709" y="36293"/>
                    </a:lnTo>
                    <a:lnTo>
                      <a:pt x="186072" y="25960"/>
                    </a:lnTo>
                    <a:lnTo>
                      <a:pt x="185390" y="14924"/>
                    </a:lnTo>
                    <a:lnTo>
                      <a:pt x="177556" y="4565"/>
                    </a:lnTo>
                    <a:lnTo>
                      <a:pt x="166787" y="0"/>
                    </a:lnTo>
                    <a:close/>
                  </a:path>
                  <a:path w="186072" h="243701">
                    <a:moveTo>
                      <a:pt x="134150" y="121883"/>
                    </a:moveTo>
                    <a:lnTo>
                      <a:pt x="96367" y="132475"/>
                    </a:lnTo>
                    <a:lnTo>
                      <a:pt x="143325" y="132475"/>
                    </a:lnTo>
                    <a:lnTo>
                      <a:pt x="143497" y="132018"/>
                    </a:lnTo>
                    <a:lnTo>
                      <a:pt x="142747" y="128220"/>
                    </a:lnTo>
                    <a:lnTo>
                      <a:pt x="137871" y="122950"/>
                    </a:lnTo>
                    <a:lnTo>
                      <a:pt x="134150" y="1218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99" name="object 119"/>
              <p:cNvSpPr>
                <a:spLocks/>
              </p:cNvSpPr>
              <p:nvPr/>
            </p:nvSpPr>
            <p:spPr bwMode="auto">
              <a:xfrm>
                <a:off x="2108" y="3194"/>
                <a:ext cx="238" cy="123"/>
              </a:xfrm>
              <a:custGeom>
                <a:avLst/>
                <a:gdLst>
                  <a:gd name="T0" fmla="*/ 0 w 377240"/>
                  <a:gd name="T1" fmla="*/ 0 h 195362"/>
                  <a:gd name="T2" fmla="*/ 0 w 377240"/>
                  <a:gd name="T3" fmla="*/ 0 h 195362"/>
                  <a:gd name="T4" fmla="*/ 0 w 377240"/>
                  <a:gd name="T5" fmla="*/ 0 h 195362"/>
                  <a:gd name="T6" fmla="*/ 0 w 377240"/>
                  <a:gd name="T7" fmla="*/ 0 h 195362"/>
                  <a:gd name="T8" fmla="*/ 0 w 377240"/>
                  <a:gd name="T9" fmla="*/ 0 h 195362"/>
                  <a:gd name="T10" fmla="*/ 0 w 377240"/>
                  <a:gd name="T11" fmla="*/ 0 h 195362"/>
                  <a:gd name="T12" fmla="*/ 0 w 377240"/>
                  <a:gd name="T13" fmla="*/ 0 h 195362"/>
                  <a:gd name="T14" fmla="*/ 0 w 377240"/>
                  <a:gd name="T15" fmla="*/ 0 h 195362"/>
                  <a:gd name="T16" fmla="*/ 0 w 377240"/>
                  <a:gd name="T17" fmla="*/ 0 h 195362"/>
                  <a:gd name="T18" fmla="*/ 0 w 377240"/>
                  <a:gd name="T19" fmla="*/ 0 h 195362"/>
                  <a:gd name="T20" fmla="*/ 0 w 377240"/>
                  <a:gd name="T21" fmla="*/ 0 h 195362"/>
                  <a:gd name="T22" fmla="*/ 0 w 377240"/>
                  <a:gd name="T23" fmla="*/ 0 h 195362"/>
                  <a:gd name="T24" fmla="*/ 0 w 377240"/>
                  <a:gd name="T25" fmla="*/ 0 h 195362"/>
                  <a:gd name="T26" fmla="*/ 0 w 377240"/>
                  <a:gd name="T27" fmla="*/ 0 h 195362"/>
                  <a:gd name="T28" fmla="*/ 0 w 377240"/>
                  <a:gd name="T29" fmla="*/ 0 h 195362"/>
                  <a:gd name="T30" fmla="*/ 0 w 377240"/>
                  <a:gd name="T31" fmla="*/ 0 h 195362"/>
                  <a:gd name="T32" fmla="*/ 0 w 377240"/>
                  <a:gd name="T33" fmla="*/ 0 h 195362"/>
                  <a:gd name="T34" fmla="*/ 0 w 377240"/>
                  <a:gd name="T35" fmla="*/ 0 h 195362"/>
                  <a:gd name="T36" fmla="*/ 0 w 377240"/>
                  <a:gd name="T37" fmla="*/ 0 h 195362"/>
                  <a:gd name="T38" fmla="*/ 0 w 377240"/>
                  <a:gd name="T39" fmla="*/ 0 h 195362"/>
                  <a:gd name="T40" fmla="*/ 0 w 377240"/>
                  <a:gd name="T41" fmla="*/ 0 h 195362"/>
                  <a:gd name="T42" fmla="*/ 0 w 377240"/>
                  <a:gd name="T43" fmla="*/ 0 h 195362"/>
                  <a:gd name="T44" fmla="*/ 0 w 377240"/>
                  <a:gd name="T45" fmla="*/ 0 h 195362"/>
                  <a:gd name="T46" fmla="*/ 0 w 377240"/>
                  <a:gd name="T47" fmla="*/ 0 h 195362"/>
                  <a:gd name="T48" fmla="*/ 0 w 377240"/>
                  <a:gd name="T49" fmla="*/ 0 h 195362"/>
                  <a:gd name="T50" fmla="*/ 0 w 377240"/>
                  <a:gd name="T51" fmla="*/ 0 h 195362"/>
                  <a:gd name="T52" fmla="*/ 0 w 377240"/>
                  <a:gd name="T53" fmla="*/ 0 h 195362"/>
                  <a:gd name="T54" fmla="*/ 0 w 377240"/>
                  <a:gd name="T55" fmla="*/ 0 h 195362"/>
                  <a:gd name="T56" fmla="*/ 0 w 377240"/>
                  <a:gd name="T57" fmla="*/ 0 h 195362"/>
                  <a:gd name="T58" fmla="*/ 0 w 377240"/>
                  <a:gd name="T59" fmla="*/ 0 h 195362"/>
                  <a:gd name="T60" fmla="*/ 0 w 377240"/>
                  <a:gd name="T61" fmla="*/ 0 h 1953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7240"/>
                  <a:gd name="T94" fmla="*/ 0 h 195362"/>
                  <a:gd name="T95" fmla="*/ 377240 w 377240"/>
                  <a:gd name="T96" fmla="*/ 195362 h 195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7240" h="195362">
                    <a:moveTo>
                      <a:pt x="202349" y="125310"/>
                    </a:moveTo>
                    <a:lnTo>
                      <a:pt x="176174" y="125310"/>
                    </a:lnTo>
                    <a:lnTo>
                      <a:pt x="176174" y="158381"/>
                    </a:lnTo>
                    <a:lnTo>
                      <a:pt x="171297" y="162255"/>
                    </a:lnTo>
                    <a:lnTo>
                      <a:pt x="168122" y="168135"/>
                    </a:lnTo>
                    <a:lnTo>
                      <a:pt x="168122" y="174828"/>
                    </a:lnTo>
                    <a:lnTo>
                      <a:pt x="172688" y="187948"/>
                    </a:lnTo>
                    <a:lnTo>
                      <a:pt x="184160" y="195362"/>
                    </a:lnTo>
                    <a:lnTo>
                      <a:pt x="199745" y="192259"/>
                    </a:lnTo>
                    <a:lnTo>
                      <a:pt x="208586" y="183199"/>
                    </a:lnTo>
                    <a:lnTo>
                      <a:pt x="208137" y="167170"/>
                    </a:lnTo>
                    <a:lnTo>
                      <a:pt x="203061" y="158952"/>
                    </a:lnTo>
                    <a:lnTo>
                      <a:pt x="202349" y="125310"/>
                    </a:lnTo>
                    <a:close/>
                  </a:path>
                  <a:path w="377240" h="195362">
                    <a:moveTo>
                      <a:pt x="371360" y="0"/>
                    </a:moveTo>
                    <a:lnTo>
                      <a:pt x="5854" y="0"/>
                    </a:lnTo>
                    <a:lnTo>
                      <a:pt x="0" y="5854"/>
                    </a:lnTo>
                    <a:lnTo>
                      <a:pt x="0" y="119456"/>
                    </a:lnTo>
                    <a:lnTo>
                      <a:pt x="5854" y="125310"/>
                    </a:lnTo>
                    <a:lnTo>
                      <a:pt x="371360" y="125310"/>
                    </a:lnTo>
                    <a:lnTo>
                      <a:pt x="377240" y="119456"/>
                    </a:lnTo>
                    <a:lnTo>
                      <a:pt x="377240" y="99110"/>
                    </a:lnTo>
                    <a:lnTo>
                      <a:pt x="26187" y="99110"/>
                    </a:lnTo>
                    <a:lnTo>
                      <a:pt x="26187" y="26200"/>
                    </a:lnTo>
                    <a:lnTo>
                      <a:pt x="377240" y="26200"/>
                    </a:lnTo>
                    <a:lnTo>
                      <a:pt x="377240" y="5854"/>
                    </a:lnTo>
                    <a:lnTo>
                      <a:pt x="371360" y="0"/>
                    </a:lnTo>
                    <a:close/>
                  </a:path>
                  <a:path w="377240" h="195362">
                    <a:moveTo>
                      <a:pt x="377240" y="26200"/>
                    </a:moveTo>
                    <a:lnTo>
                      <a:pt x="351040" y="26200"/>
                    </a:lnTo>
                    <a:lnTo>
                      <a:pt x="351040" y="99110"/>
                    </a:lnTo>
                    <a:lnTo>
                      <a:pt x="377240" y="99110"/>
                    </a:lnTo>
                    <a:lnTo>
                      <a:pt x="377240" y="26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0" name="object 120"/>
              <p:cNvSpPr>
                <a:spLocks/>
              </p:cNvSpPr>
              <p:nvPr/>
            </p:nvSpPr>
            <p:spPr bwMode="auto">
              <a:xfrm>
                <a:off x="2290" y="3221"/>
                <a:ext cx="25" cy="26"/>
              </a:xfrm>
              <a:custGeom>
                <a:avLst/>
                <a:gdLst>
                  <a:gd name="T0" fmla="*/ 0 w 38711"/>
                  <a:gd name="T1" fmla="*/ 0 h 40476"/>
                  <a:gd name="T2" fmla="*/ 0 w 38711"/>
                  <a:gd name="T3" fmla="*/ 0 h 40476"/>
                  <a:gd name="T4" fmla="*/ 0 w 38711"/>
                  <a:gd name="T5" fmla="*/ 0 h 40476"/>
                  <a:gd name="T6" fmla="*/ 0 w 38711"/>
                  <a:gd name="T7" fmla="*/ 0 h 40476"/>
                  <a:gd name="T8" fmla="*/ 0 w 38711"/>
                  <a:gd name="T9" fmla="*/ 0 h 40476"/>
                  <a:gd name="T10" fmla="*/ 0 w 38711"/>
                  <a:gd name="T11" fmla="*/ 0 h 40476"/>
                  <a:gd name="T12" fmla="*/ 0 w 38711"/>
                  <a:gd name="T13" fmla="*/ 0 h 40476"/>
                  <a:gd name="T14" fmla="*/ 0 w 38711"/>
                  <a:gd name="T15" fmla="*/ 0 h 40476"/>
                  <a:gd name="T16" fmla="*/ 0 w 38711"/>
                  <a:gd name="T17" fmla="*/ 0 h 40476"/>
                  <a:gd name="T18" fmla="*/ 0 w 38711"/>
                  <a:gd name="T19" fmla="*/ 0 h 40476"/>
                  <a:gd name="T20" fmla="*/ 0 w 38711"/>
                  <a:gd name="T21" fmla="*/ 0 h 40476"/>
                  <a:gd name="T22" fmla="*/ 0 w 38711"/>
                  <a:gd name="T23" fmla="*/ 0 h 40476"/>
                  <a:gd name="T24" fmla="*/ 0 w 38711"/>
                  <a:gd name="T25" fmla="*/ 0 h 40476"/>
                  <a:gd name="T26" fmla="*/ 0 w 38711"/>
                  <a:gd name="T27" fmla="*/ 0 h 40476"/>
                  <a:gd name="T28" fmla="*/ 0 w 38711"/>
                  <a:gd name="T29" fmla="*/ 0 h 40476"/>
                  <a:gd name="T30" fmla="*/ 0 w 38711"/>
                  <a:gd name="T31" fmla="*/ 0 h 40476"/>
                  <a:gd name="T32" fmla="*/ 0 w 38711"/>
                  <a:gd name="T33" fmla="*/ 0 h 40476"/>
                  <a:gd name="T34" fmla="*/ 0 w 38711"/>
                  <a:gd name="T35" fmla="*/ 0 h 40476"/>
                  <a:gd name="T36" fmla="*/ 0 w 38711"/>
                  <a:gd name="T37" fmla="*/ 0 h 40476"/>
                  <a:gd name="T38" fmla="*/ 0 w 38711"/>
                  <a:gd name="T39" fmla="*/ 0 h 40476"/>
                  <a:gd name="T40" fmla="*/ 0 w 38711"/>
                  <a:gd name="T41" fmla="*/ 0 h 40476"/>
                  <a:gd name="T42" fmla="*/ 0 w 38711"/>
                  <a:gd name="T43" fmla="*/ 0 h 40476"/>
                  <a:gd name="T44" fmla="*/ 0 w 38711"/>
                  <a:gd name="T45" fmla="*/ 0 h 40476"/>
                  <a:gd name="T46" fmla="*/ 0 w 38711"/>
                  <a:gd name="T47" fmla="*/ 0 h 404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711"/>
                  <a:gd name="T73" fmla="*/ 0 h 40476"/>
                  <a:gd name="T74" fmla="*/ 38711 w 38711"/>
                  <a:gd name="T75" fmla="*/ 40476 h 404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711" h="40476">
                    <a:moveTo>
                      <a:pt x="26534" y="0"/>
                    </a:moveTo>
                    <a:lnTo>
                      <a:pt x="9747" y="1718"/>
                    </a:lnTo>
                    <a:lnTo>
                      <a:pt x="0" y="9112"/>
                    </a:lnTo>
                    <a:lnTo>
                      <a:pt x="666" y="26453"/>
                    </a:lnTo>
                    <a:lnTo>
                      <a:pt x="6989" y="36700"/>
                    </a:lnTo>
                    <a:lnTo>
                      <a:pt x="16925" y="40438"/>
                    </a:lnTo>
                    <a:lnTo>
                      <a:pt x="18206" y="40476"/>
                    </a:lnTo>
                    <a:lnTo>
                      <a:pt x="31316" y="35902"/>
                    </a:lnTo>
                    <a:lnTo>
                      <a:pt x="38492" y="24754"/>
                    </a:lnTo>
                    <a:lnTo>
                      <a:pt x="15222" y="24754"/>
                    </a:lnTo>
                    <a:lnTo>
                      <a:pt x="12771" y="22315"/>
                    </a:lnTo>
                    <a:lnTo>
                      <a:pt x="12771" y="16334"/>
                    </a:lnTo>
                    <a:lnTo>
                      <a:pt x="15222" y="13921"/>
                    </a:lnTo>
                    <a:lnTo>
                      <a:pt x="36616" y="13921"/>
                    </a:lnTo>
                    <a:lnTo>
                      <a:pt x="35600" y="8836"/>
                    </a:lnTo>
                    <a:lnTo>
                      <a:pt x="26534" y="0"/>
                    </a:lnTo>
                    <a:close/>
                  </a:path>
                  <a:path w="38711" h="40476">
                    <a:moveTo>
                      <a:pt x="36616" y="13921"/>
                    </a:moveTo>
                    <a:lnTo>
                      <a:pt x="21191" y="13921"/>
                    </a:lnTo>
                    <a:lnTo>
                      <a:pt x="23616" y="16334"/>
                    </a:lnTo>
                    <a:lnTo>
                      <a:pt x="23616" y="22315"/>
                    </a:lnTo>
                    <a:lnTo>
                      <a:pt x="21191" y="24754"/>
                    </a:lnTo>
                    <a:lnTo>
                      <a:pt x="38492" y="24754"/>
                    </a:lnTo>
                    <a:lnTo>
                      <a:pt x="38711" y="24414"/>
                    </a:lnTo>
                    <a:lnTo>
                      <a:pt x="36616" y="139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1" name="object 121"/>
              <p:cNvSpPr>
                <a:spLocks/>
              </p:cNvSpPr>
              <p:nvPr/>
            </p:nvSpPr>
            <p:spPr bwMode="auto">
              <a:xfrm>
                <a:off x="2108" y="3102"/>
                <a:ext cx="238" cy="78"/>
              </a:xfrm>
              <a:custGeom>
                <a:avLst/>
                <a:gdLst>
                  <a:gd name="T0" fmla="*/ 0 w 377240"/>
                  <a:gd name="T1" fmla="*/ 0 h 125323"/>
                  <a:gd name="T2" fmla="*/ 0 w 377240"/>
                  <a:gd name="T3" fmla="*/ 0 h 125323"/>
                  <a:gd name="T4" fmla="*/ 0 w 377240"/>
                  <a:gd name="T5" fmla="*/ 0 h 125323"/>
                  <a:gd name="T6" fmla="*/ 0 w 377240"/>
                  <a:gd name="T7" fmla="*/ 0 h 125323"/>
                  <a:gd name="T8" fmla="*/ 0 w 377240"/>
                  <a:gd name="T9" fmla="*/ 0 h 125323"/>
                  <a:gd name="T10" fmla="*/ 0 w 377240"/>
                  <a:gd name="T11" fmla="*/ 0 h 125323"/>
                  <a:gd name="T12" fmla="*/ 0 w 377240"/>
                  <a:gd name="T13" fmla="*/ 0 h 125323"/>
                  <a:gd name="T14" fmla="*/ 0 w 377240"/>
                  <a:gd name="T15" fmla="*/ 0 h 125323"/>
                  <a:gd name="T16" fmla="*/ 0 w 377240"/>
                  <a:gd name="T17" fmla="*/ 0 h 125323"/>
                  <a:gd name="T18" fmla="*/ 0 w 377240"/>
                  <a:gd name="T19" fmla="*/ 0 h 125323"/>
                  <a:gd name="T20" fmla="*/ 0 w 377240"/>
                  <a:gd name="T21" fmla="*/ 0 h 125323"/>
                  <a:gd name="T22" fmla="*/ 0 w 377240"/>
                  <a:gd name="T23" fmla="*/ 0 h 125323"/>
                  <a:gd name="T24" fmla="*/ 0 w 377240"/>
                  <a:gd name="T25" fmla="*/ 0 h 125323"/>
                  <a:gd name="T26" fmla="*/ 0 w 377240"/>
                  <a:gd name="T27" fmla="*/ 0 h 125323"/>
                  <a:gd name="T28" fmla="*/ 0 w 377240"/>
                  <a:gd name="T29" fmla="*/ 0 h 125323"/>
                  <a:gd name="T30" fmla="*/ 0 w 377240"/>
                  <a:gd name="T31" fmla="*/ 0 h 125323"/>
                  <a:gd name="T32" fmla="*/ 0 w 377240"/>
                  <a:gd name="T33" fmla="*/ 0 h 125323"/>
                  <a:gd name="T34" fmla="*/ 0 w 377240"/>
                  <a:gd name="T35" fmla="*/ 0 h 125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240"/>
                  <a:gd name="T55" fmla="*/ 0 h 125323"/>
                  <a:gd name="T56" fmla="*/ 377240 w 377240"/>
                  <a:gd name="T57" fmla="*/ 125323 h 1253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240" h="125323">
                    <a:moveTo>
                      <a:pt x="371360" y="0"/>
                    </a:moveTo>
                    <a:lnTo>
                      <a:pt x="5854" y="0"/>
                    </a:lnTo>
                    <a:lnTo>
                      <a:pt x="0" y="5867"/>
                    </a:lnTo>
                    <a:lnTo>
                      <a:pt x="0" y="119456"/>
                    </a:lnTo>
                    <a:lnTo>
                      <a:pt x="5854" y="125323"/>
                    </a:lnTo>
                    <a:lnTo>
                      <a:pt x="371360" y="125323"/>
                    </a:lnTo>
                    <a:lnTo>
                      <a:pt x="377240" y="119456"/>
                    </a:lnTo>
                    <a:lnTo>
                      <a:pt x="377240" y="99123"/>
                    </a:lnTo>
                    <a:lnTo>
                      <a:pt x="26187" y="99123"/>
                    </a:lnTo>
                    <a:lnTo>
                      <a:pt x="26187" y="26212"/>
                    </a:lnTo>
                    <a:lnTo>
                      <a:pt x="377240" y="26212"/>
                    </a:lnTo>
                    <a:lnTo>
                      <a:pt x="377240" y="5867"/>
                    </a:lnTo>
                    <a:lnTo>
                      <a:pt x="371360" y="0"/>
                    </a:lnTo>
                    <a:close/>
                  </a:path>
                  <a:path w="377240" h="125323">
                    <a:moveTo>
                      <a:pt x="377240" y="26212"/>
                    </a:moveTo>
                    <a:lnTo>
                      <a:pt x="351040" y="26212"/>
                    </a:lnTo>
                    <a:lnTo>
                      <a:pt x="351040" y="99123"/>
                    </a:lnTo>
                    <a:lnTo>
                      <a:pt x="377240" y="99123"/>
                    </a:lnTo>
                    <a:lnTo>
                      <a:pt x="377240" y="26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2" name="object 122"/>
              <p:cNvSpPr>
                <a:spLocks/>
              </p:cNvSpPr>
              <p:nvPr/>
            </p:nvSpPr>
            <p:spPr bwMode="auto">
              <a:xfrm>
                <a:off x="2290" y="3129"/>
                <a:ext cx="25" cy="26"/>
              </a:xfrm>
              <a:custGeom>
                <a:avLst/>
                <a:gdLst>
                  <a:gd name="T0" fmla="*/ 0 w 38712"/>
                  <a:gd name="T1" fmla="*/ 0 h 40480"/>
                  <a:gd name="T2" fmla="*/ 0 w 38712"/>
                  <a:gd name="T3" fmla="*/ 0 h 40480"/>
                  <a:gd name="T4" fmla="*/ 0 w 38712"/>
                  <a:gd name="T5" fmla="*/ 0 h 40480"/>
                  <a:gd name="T6" fmla="*/ 0 w 38712"/>
                  <a:gd name="T7" fmla="*/ 0 h 40480"/>
                  <a:gd name="T8" fmla="*/ 0 w 38712"/>
                  <a:gd name="T9" fmla="*/ 0 h 40480"/>
                  <a:gd name="T10" fmla="*/ 0 w 38712"/>
                  <a:gd name="T11" fmla="*/ 0 h 40480"/>
                  <a:gd name="T12" fmla="*/ 0 w 38712"/>
                  <a:gd name="T13" fmla="*/ 0 h 40480"/>
                  <a:gd name="T14" fmla="*/ 0 w 38712"/>
                  <a:gd name="T15" fmla="*/ 0 h 40480"/>
                  <a:gd name="T16" fmla="*/ 0 w 38712"/>
                  <a:gd name="T17" fmla="*/ 0 h 40480"/>
                  <a:gd name="T18" fmla="*/ 0 w 38712"/>
                  <a:gd name="T19" fmla="*/ 0 h 40480"/>
                  <a:gd name="T20" fmla="*/ 0 w 38712"/>
                  <a:gd name="T21" fmla="*/ 0 h 40480"/>
                  <a:gd name="T22" fmla="*/ 0 w 38712"/>
                  <a:gd name="T23" fmla="*/ 0 h 40480"/>
                  <a:gd name="T24" fmla="*/ 0 w 38712"/>
                  <a:gd name="T25" fmla="*/ 0 h 40480"/>
                  <a:gd name="T26" fmla="*/ 0 w 38712"/>
                  <a:gd name="T27" fmla="*/ 0 h 40480"/>
                  <a:gd name="T28" fmla="*/ 0 w 38712"/>
                  <a:gd name="T29" fmla="*/ 0 h 40480"/>
                  <a:gd name="T30" fmla="*/ 0 w 38712"/>
                  <a:gd name="T31" fmla="*/ 0 h 40480"/>
                  <a:gd name="T32" fmla="*/ 0 w 38712"/>
                  <a:gd name="T33" fmla="*/ 0 h 40480"/>
                  <a:gd name="T34" fmla="*/ 0 w 38712"/>
                  <a:gd name="T35" fmla="*/ 0 h 40480"/>
                  <a:gd name="T36" fmla="*/ 0 w 38712"/>
                  <a:gd name="T37" fmla="*/ 0 h 40480"/>
                  <a:gd name="T38" fmla="*/ 0 w 38712"/>
                  <a:gd name="T39" fmla="*/ 0 h 40480"/>
                  <a:gd name="T40" fmla="*/ 0 w 38712"/>
                  <a:gd name="T41" fmla="*/ 0 h 40480"/>
                  <a:gd name="T42" fmla="*/ 0 w 38712"/>
                  <a:gd name="T43" fmla="*/ 0 h 40480"/>
                  <a:gd name="T44" fmla="*/ 0 w 38712"/>
                  <a:gd name="T45" fmla="*/ 0 h 40480"/>
                  <a:gd name="T46" fmla="*/ 0 w 38712"/>
                  <a:gd name="T47" fmla="*/ 0 h 40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712"/>
                  <a:gd name="T73" fmla="*/ 0 h 40480"/>
                  <a:gd name="T74" fmla="*/ 38712 w 38712"/>
                  <a:gd name="T75" fmla="*/ 40480 h 40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712" h="40480">
                    <a:moveTo>
                      <a:pt x="26530" y="0"/>
                    </a:moveTo>
                    <a:lnTo>
                      <a:pt x="9746" y="1717"/>
                    </a:lnTo>
                    <a:lnTo>
                      <a:pt x="0" y="9112"/>
                    </a:lnTo>
                    <a:lnTo>
                      <a:pt x="665" y="26448"/>
                    </a:lnTo>
                    <a:lnTo>
                      <a:pt x="6987" y="36699"/>
                    </a:lnTo>
                    <a:lnTo>
                      <a:pt x="16921" y="40441"/>
                    </a:lnTo>
                    <a:lnTo>
                      <a:pt x="18205" y="40480"/>
                    </a:lnTo>
                    <a:lnTo>
                      <a:pt x="31318" y="35900"/>
                    </a:lnTo>
                    <a:lnTo>
                      <a:pt x="38482" y="24770"/>
                    </a:lnTo>
                    <a:lnTo>
                      <a:pt x="15221" y="24770"/>
                    </a:lnTo>
                    <a:lnTo>
                      <a:pt x="12770" y="22319"/>
                    </a:lnTo>
                    <a:lnTo>
                      <a:pt x="12770" y="16350"/>
                    </a:lnTo>
                    <a:lnTo>
                      <a:pt x="15221" y="13924"/>
                    </a:lnTo>
                    <a:lnTo>
                      <a:pt x="36616" y="13924"/>
                    </a:lnTo>
                    <a:lnTo>
                      <a:pt x="35599" y="8831"/>
                    </a:lnTo>
                    <a:lnTo>
                      <a:pt x="26530" y="0"/>
                    </a:lnTo>
                    <a:close/>
                  </a:path>
                  <a:path w="38712" h="40480">
                    <a:moveTo>
                      <a:pt x="36616" y="13924"/>
                    </a:moveTo>
                    <a:lnTo>
                      <a:pt x="21190" y="13924"/>
                    </a:lnTo>
                    <a:lnTo>
                      <a:pt x="23615" y="16350"/>
                    </a:lnTo>
                    <a:lnTo>
                      <a:pt x="23615" y="22319"/>
                    </a:lnTo>
                    <a:lnTo>
                      <a:pt x="21190" y="24770"/>
                    </a:lnTo>
                    <a:lnTo>
                      <a:pt x="38482" y="24770"/>
                    </a:lnTo>
                    <a:lnTo>
                      <a:pt x="38712" y="24413"/>
                    </a:lnTo>
                    <a:lnTo>
                      <a:pt x="36616" y="139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3" name="object 123"/>
              <p:cNvSpPr>
                <a:spLocks/>
              </p:cNvSpPr>
              <p:nvPr/>
            </p:nvSpPr>
            <p:spPr bwMode="auto">
              <a:xfrm>
                <a:off x="2308" y="3296"/>
                <a:ext cx="36" cy="16"/>
              </a:xfrm>
              <a:custGeom>
                <a:avLst/>
                <a:gdLst>
                  <a:gd name="T0" fmla="*/ 0 w 57645"/>
                  <a:gd name="T1" fmla="*/ 0 h 26200"/>
                  <a:gd name="T2" fmla="*/ 0 w 57645"/>
                  <a:gd name="T3" fmla="*/ 0 h 26200"/>
                  <a:gd name="T4" fmla="*/ 0 w 57645"/>
                  <a:gd name="T5" fmla="*/ 0 h 26200"/>
                  <a:gd name="T6" fmla="*/ 0 w 57645"/>
                  <a:gd name="T7" fmla="*/ 0 h 26200"/>
                  <a:gd name="T8" fmla="*/ 0 w 57645"/>
                  <a:gd name="T9" fmla="*/ 0 h 26200"/>
                  <a:gd name="T10" fmla="*/ 0 w 57645"/>
                  <a:gd name="T11" fmla="*/ 0 h 26200"/>
                  <a:gd name="T12" fmla="*/ 0 w 57645"/>
                  <a:gd name="T13" fmla="*/ 0 h 26200"/>
                  <a:gd name="T14" fmla="*/ 0 w 57645"/>
                  <a:gd name="T15" fmla="*/ 0 h 26200"/>
                  <a:gd name="T16" fmla="*/ 0 w 57645"/>
                  <a:gd name="T17" fmla="*/ 0 h 26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45"/>
                  <a:gd name="T28" fmla="*/ 0 h 26200"/>
                  <a:gd name="T29" fmla="*/ 57645 w 57645"/>
                  <a:gd name="T30" fmla="*/ 26200 h 26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45" h="26200">
                    <a:moveTo>
                      <a:pt x="51777" y="0"/>
                    </a:moveTo>
                    <a:lnTo>
                      <a:pt x="5854" y="0"/>
                    </a:lnTo>
                    <a:lnTo>
                      <a:pt x="0" y="5867"/>
                    </a:lnTo>
                    <a:lnTo>
                      <a:pt x="0" y="20332"/>
                    </a:lnTo>
                    <a:lnTo>
                      <a:pt x="5854" y="26200"/>
                    </a:lnTo>
                    <a:lnTo>
                      <a:pt x="51777" y="26200"/>
                    </a:lnTo>
                    <a:lnTo>
                      <a:pt x="57645" y="20332"/>
                    </a:lnTo>
                    <a:lnTo>
                      <a:pt x="57645" y="5867"/>
                    </a:lnTo>
                    <a:lnTo>
                      <a:pt x="517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4" name="object 124"/>
              <p:cNvSpPr>
                <a:spLocks/>
              </p:cNvSpPr>
              <p:nvPr/>
            </p:nvSpPr>
            <p:spPr bwMode="auto">
              <a:xfrm>
                <a:off x="2258" y="3296"/>
                <a:ext cx="37" cy="16"/>
              </a:xfrm>
              <a:custGeom>
                <a:avLst/>
                <a:gdLst>
                  <a:gd name="T0" fmla="*/ 0 w 57632"/>
                  <a:gd name="T1" fmla="*/ 0 h 26200"/>
                  <a:gd name="T2" fmla="*/ 0 w 57632"/>
                  <a:gd name="T3" fmla="*/ 0 h 26200"/>
                  <a:gd name="T4" fmla="*/ 0 w 57632"/>
                  <a:gd name="T5" fmla="*/ 0 h 26200"/>
                  <a:gd name="T6" fmla="*/ 0 w 57632"/>
                  <a:gd name="T7" fmla="*/ 0 h 26200"/>
                  <a:gd name="T8" fmla="*/ 0 w 57632"/>
                  <a:gd name="T9" fmla="*/ 0 h 26200"/>
                  <a:gd name="T10" fmla="*/ 0 w 57632"/>
                  <a:gd name="T11" fmla="*/ 0 h 26200"/>
                  <a:gd name="T12" fmla="*/ 0 w 57632"/>
                  <a:gd name="T13" fmla="*/ 0 h 26200"/>
                  <a:gd name="T14" fmla="*/ 0 w 57632"/>
                  <a:gd name="T15" fmla="*/ 0 h 26200"/>
                  <a:gd name="T16" fmla="*/ 0 w 57632"/>
                  <a:gd name="T17" fmla="*/ 0 h 26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32"/>
                  <a:gd name="T28" fmla="*/ 0 h 26200"/>
                  <a:gd name="T29" fmla="*/ 57632 w 57632"/>
                  <a:gd name="T30" fmla="*/ 26200 h 26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32" h="26200">
                    <a:moveTo>
                      <a:pt x="51765" y="0"/>
                    </a:moveTo>
                    <a:lnTo>
                      <a:pt x="5854" y="0"/>
                    </a:lnTo>
                    <a:lnTo>
                      <a:pt x="0" y="5867"/>
                    </a:lnTo>
                    <a:lnTo>
                      <a:pt x="0" y="20332"/>
                    </a:lnTo>
                    <a:lnTo>
                      <a:pt x="5854" y="26200"/>
                    </a:lnTo>
                    <a:lnTo>
                      <a:pt x="51765" y="26200"/>
                    </a:lnTo>
                    <a:lnTo>
                      <a:pt x="57632" y="20332"/>
                    </a:lnTo>
                    <a:lnTo>
                      <a:pt x="57632" y="5867"/>
                    </a:lnTo>
                    <a:lnTo>
                      <a:pt x="517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5" name="object 125"/>
              <p:cNvSpPr>
                <a:spLocks/>
              </p:cNvSpPr>
              <p:nvPr/>
            </p:nvSpPr>
            <p:spPr bwMode="auto">
              <a:xfrm>
                <a:off x="2159" y="3296"/>
                <a:ext cx="37" cy="16"/>
              </a:xfrm>
              <a:custGeom>
                <a:avLst/>
                <a:gdLst>
                  <a:gd name="T0" fmla="*/ 0 w 57632"/>
                  <a:gd name="T1" fmla="*/ 0 h 26200"/>
                  <a:gd name="T2" fmla="*/ 0 w 57632"/>
                  <a:gd name="T3" fmla="*/ 0 h 26200"/>
                  <a:gd name="T4" fmla="*/ 0 w 57632"/>
                  <a:gd name="T5" fmla="*/ 0 h 26200"/>
                  <a:gd name="T6" fmla="*/ 0 w 57632"/>
                  <a:gd name="T7" fmla="*/ 0 h 26200"/>
                  <a:gd name="T8" fmla="*/ 0 w 57632"/>
                  <a:gd name="T9" fmla="*/ 0 h 26200"/>
                  <a:gd name="T10" fmla="*/ 0 w 57632"/>
                  <a:gd name="T11" fmla="*/ 0 h 26200"/>
                  <a:gd name="T12" fmla="*/ 0 w 57632"/>
                  <a:gd name="T13" fmla="*/ 0 h 26200"/>
                  <a:gd name="T14" fmla="*/ 0 w 57632"/>
                  <a:gd name="T15" fmla="*/ 0 h 26200"/>
                  <a:gd name="T16" fmla="*/ 0 w 57632"/>
                  <a:gd name="T17" fmla="*/ 0 h 26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32"/>
                  <a:gd name="T28" fmla="*/ 0 h 26200"/>
                  <a:gd name="T29" fmla="*/ 57632 w 57632"/>
                  <a:gd name="T30" fmla="*/ 26200 h 26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32" h="26200">
                    <a:moveTo>
                      <a:pt x="51777" y="0"/>
                    </a:moveTo>
                    <a:lnTo>
                      <a:pt x="5854" y="0"/>
                    </a:lnTo>
                    <a:lnTo>
                      <a:pt x="0" y="5867"/>
                    </a:lnTo>
                    <a:lnTo>
                      <a:pt x="0" y="20332"/>
                    </a:lnTo>
                    <a:lnTo>
                      <a:pt x="5854" y="26200"/>
                    </a:lnTo>
                    <a:lnTo>
                      <a:pt x="51777" y="26200"/>
                    </a:lnTo>
                    <a:lnTo>
                      <a:pt x="57632" y="20332"/>
                    </a:lnTo>
                    <a:lnTo>
                      <a:pt x="57632" y="5867"/>
                    </a:lnTo>
                    <a:lnTo>
                      <a:pt x="517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6" name="object 126"/>
              <p:cNvSpPr>
                <a:spLocks/>
              </p:cNvSpPr>
              <p:nvPr/>
            </p:nvSpPr>
            <p:spPr bwMode="auto">
              <a:xfrm>
                <a:off x="2110" y="3296"/>
                <a:ext cx="36" cy="16"/>
              </a:xfrm>
              <a:custGeom>
                <a:avLst/>
                <a:gdLst>
                  <a:gd name="T0" fmla="*/ 0 w 57645"/>
                  <a:gd name="T1" fmla="*/ 0 h 26200"/>
                  <a:gd name="T2" fmla="*/ 0 w 57645"/>
                  <a:gd name="T3" fmla="*/ 0 h 26200"/>
                  <a:gd name="T4" fmla="*/ 0 w 57645"/>
                  <a:gd name="T5" fmla="*/ 0 h 26200"/>
                  <a:gd name="T6" fmla="*/ 0 w 57645"/>
                  <a:gd name="T7" fmla="*/ 0 h 26200"/>
                  <a:gd name="T8" fmla="*/ 0 w 57645"/>
                  <a:gd name="T9" fmla="*/ 0 h 26200"/>
                  <a:gd name="T10" fmla="*/ 0 w 57645"/>
                  <a:gd name="T11" fmla="*/ 0 h 26200"/>
                  <a:gd name="T12" fmla="*/ 0 w 57645"/>
                  <a:gd name="T13" fmla="*/ 0 h 26200"/>
                  <a:gd name="T14" fmla="*/ 0 w 57645"/>
                  <a:gd name="T15" fmla="*/ 0 h 26200"/>
                  <a:gd name="T16" fmla="*/ 0 w 57645"/>
                  <a:gd name="T17" fmla="*/ 0 h 26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45"/>
                  <a:gd name="T28" fmla="*/ 0 h 26200"/>
                  <a:gd name="T29" fmla="*/ 57645 w 57645"/>
                  <a:gd name="T30" fmla="*/ 26200 h 26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45" h="26200">
                    <a:moveTo>
                      <a:pt x="51777" y="0"/>
                    </a:moveTo>
                    <a:lnTo>
                      <a:pt x="5854" y="0"/>
                    </a:lnTo>
                    <a:lnTo>
                      <a:pt x="0" y="5867"/>
                    </a:lnTo>
                    <a:lnTo>
                      <a:pt x="0" y="20332"/>
                    </a:lnTo>
                    <a:lnTo>
                      <a:pt x="5854" y="26200"/>
                    </a:lnTo>
                    <a:lnTo>
                      <a:pt x="51777" y="26200"/>
                    </a:lnTo>
                    <a:lnTo>
                      <a:pt x="57645" y="20332"/>
                    </a:lnTo>
                    <a:lnTo>
                      <a:pt x="57645" y="5867"/>
                    </a:lnTo>
                    <a:lnTo>
                      <a:pt x="517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507" name="Text Box 250"/>
              <p:cNvSpPr txBox="1">
                <a:spLocks noChangeArrowheads="1"/>
              </p:cNvSpPr>
              <p:nvPr/>
            </p:nvSpPr>
            <p:spPr bwMode="auto">
              <a:xfrm>
                <a:off x="2368" y="3009"/>
                <a:ext cx="307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000" b="1" dirty="0">
                    <a:solidFill>
                      <a:srgbClr val="FFFFFF"/>
                    </a:solidFill>
                    <a:latin typeface="華康粗黑體(P)" pitchFamily="34" charset="-120"/>
                    <a:ea typeface="微軟正黑體" pitchFamily="34" charset="-120"/>
                  </a:rPr>
                  <a:t>網絡</a:t>
                </a:r>
                <a:r>
                  <a:rPr kumimoji="0" lang="en-US" altLang="zh-Hant" sz="1000" b="1" dirty="0">
                    <a:solidFill>
                      <a:srgbClr val="FFFFFF"/>
                    </a:solidFill>
                    <a:latin typeface="微軟正黑體" pitchFamily="34" charset="-120"/>
                    <a:ea typeface="微軟正黑體" pitchFamily="34" charset="-120"/>
                  </a:rPr>
                  <a:t>–</a:t>
                </a:r>
                <a:r>
                  <a:rPr kumimoji="0" lang="zh-Hant" altLang="en-US" sz="1000" b="1" dirty="0">
                    <a:solidFill>
                      <a:srgbClr val="FFFFFF"/>
                    </a:solidFill>
                    <a:latin typeface="華康粗黑體(P)" pitchFamily="34" charset="-120"/>
                    <a:ea typeface="微軟正黑體" pitchFamily="34" charset="-120"/>
                  </a:rPr>
                  <a:t>文件與活動之人、事、物</a:t>
                </a:r>
              </a:p>
            </p:txBody>
          </p:sp>
        </p:grpSp>
        <p:grpSp>
          <p:nvGrpSpPr>
            <p:cNvPr id="59407" name="Group 253"/>
            <p:cNvGrpSpPr>
              <a:grpSpLocks/>
            </p:cNvGrpSpPr>
            <p:nvPr/>
          </p:nvGrpSpPr>
          <p:grpSpPr bwMode="auto">
            <a:xfrm>
              <a:off x="1760538" y="4351338"/>
              <a:ext cx="3305175" cy="1306512"/>
              <a:chOff x="670" y="1696"/>
              <a:chExt cx="2082" cy="823"/>
            </a:xfrm>
          </p:grpSpPr>
          <p:sp>
            <p:nvSpPr>
              <p:cNvPr id="59470" name="object 41"/>
              <p:cNvSpPr>
                <a:spLocks/>
              </p:cNvSpPr>
              <p:nvPr/>
            </p:nvSpPr>
            <p:spPr bwMode="auto">
              <a:xfrm>
                <a:off x="670" y="1696"/>
                <a:ext cx="2082" cy="823"/>
              </a:xfrm>
              <a:custGeom>
                <a:avLst/>
                <a:gdLst>
                  <a:gd name="T0" fmla="*/ 0 w 3304882"/>
                  <a:gd name="T1" fmla="*/ 0 h 1307668"/>
                  <a:gd name="T2" fmla="*/ 0 w 3304882"/>
                  <a:gd name="T3" fmla="*/ 0 h 1307668"/>
                  <a:gd name="T4" fmla="*/ 0 w 3304882"/>
                  <a:gd name="T5" fmla="*/ 0 h 1307668"/>
                  <a:gd name="T6" fmla="*/ 0 w 3304882"/>
                  <a:gd name="T7" fmla="*/ 0 h 1307668"/>
                  <a:gd name="T8" fmla="*/ 0 w 3304882"/>
                  <a:gd name="T9" fmla="*/ 0 h 1307668"/>
                  <a:gd name="T10" fmla="*/ 0 w 3304882"/>
                  <a:gd name="T11" fmla="*/ 0 h 1307668"/>
                  <a:gd name="T12" fmla="*/ 0 w 3304882"/>
                  <a:gd name="T13" fmla="*/ 0 h 1307668"/>
                  <a:gd name="T14" fmla="*/ 0 60000 65536"/>
                  <a:gd name="T15" fmla="*/ 0 60000 65536"/>
                  <a:gd name="T16" fmla="*/ 0 60000 65536"/>
                  <a:gd name="T17" fmla="*/ 0 60000 65536"/>
                  <a:gd name="T18" fmla="*/ 0 60000 65536"/>
                  <a:gd name="T19" fmla="*/ 0 60000 65536"/>
                  <a:gd name="T20" fmla="*/ 0 60000 65536"/>
                  <a:gd name="T21" fmla="*/ 0 w 3304882"/>
                  <a:gd name="T22" fmla="*/ 0 h 1307668"/>
                  <a:gd name="T23" fmla="*/ 3304882 w 3304882"/>
                  <a:gd name="T24" fmla="*/ 1307668 h 1307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4882" h="1307668">
                    <a:moveTo>
                      <a:pt x="2953727" y="0"/>
                    </a:moveTo>
                    <a:lnTo>
                      <a:pt x="0" y="0"/>
                    </a:lnTo>
                    <a:lnTo>
                      <a:pt x="351180" y="653834"/>
                    </a:lnTo>
                    <a:lnTo>
                      <a:pt x="0" y="1307668"/>
                    </a:lnTo>
                    <a:lnTo>
                      <a:pt x="2953727" y="1307668"/>
                    </a:lnTo>
                    <a:lnTo>
                      <a:pt x="3304882" y="646468"/>
                    </a:lnTo>
                    <a:lnTo>
                      <a:pt x="2953727" y="0"/>
                    </a:lnTo>
                    <a:close/>
                  </a:path>
                </a:pathLst>
              </a:custGeom>
              <a:solidFill>
                <a:srgbClr val="F05A2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1" name="object 57"/>
              <p:cNvSpPr>
                <a:spLocks/>
              </p:cNvSpPr>
              <p:nvPr/>
            </p:nvSpPr>
            <p:spPr bwMode="auto">
              <a:xfrm>
                <a:off x="1401" y="2316"/>
                <a:ext cx="78" cy="35"/>
              </a:xfrm>
              <a:custGeom>
                <a:avLst/>
                <a:gdLst>
                  <a:gd name="T0" fmla="*/ 0 w 123772"/>
                  <a:gd name="T1" fmla="*/ 0 h 56337"/>
                  <a:gd name="T2" fmla="*/ 0 w 123772"/>
                  <a:gd name="T3" fmla="*/ 0 h 56337"/>
                  <a:gd name="T4" fmla="*/ 0 w 123772"/>
                  <a:gd name="T5" fmla="*/ 0 h 56337"/>
                  <a:gd name="T6" fmla="*/ 0 w 123772"/>
                  <a:gd name="T7" fmla="*/ 0 h 56337"/>
                  <a:gd name="T8" fmla="*/ 0 w 123772"/>
                  <a:gd name="T9" fmla="*/ 0 h 56337"/>
                  <a:gd name="T10" fmla="*/ 0 w 123772"/>
                  <a:gd name="T11" fmla="*/ 0 h 56337"/>
                  <a:gd name="T12" fmla="*/ 0 w 123772"/>
                  <a:gd name="T13" fmla="*/ 0 h 56337"/>
                  <a:gd name="T14" fmla="*/ 0 w 123772"/>
                  <a:gd name="T15" fmla="*/ 0 h 56337"/>
                  <a:gd name="T16" fmla="*/ 0 w 123772"/>
                  <a:gd name="T17" fmla="*/ 0 h 56337"/>
                  <a:gd name="T18" fmla="*/ 0 w 123772"/>
                  <a:gd name="T19" fmla="*/ 0 h 56337"/>
                  <a:gd name="T20" fmla="*/ 0 w 123772"/>
                  <a:gd name="T21" fmla="*/ 0 h 56337"/>
                  <a:gd name="T22" fmla="*/ 0 w 123772"/>
                  <a:gd name="T23" fmla="*/ 0 h 56337"/>
                  <a:gd name="T24" fmla="*/ 0 w 123772"/>
                  <a:gd name="T25" fmla="*/ 0 h 56337"/>
                  <a:gd name="T26" fmla="*/ 0 w 123772"/>
                  <a:gd name="T27" fmla="*/ 0 h 56337"/>
                  <a:gd name="T28" fmla="*/ 0 w 123772"/>
                  <a:gd name="T29" fmla="*/ 0 h 56337"/>
                  <a:gd name="T30" fmla="*/ 0 w 123772"/>
                  <a:gd name="T31" fmla="*/ 0 h 56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772"/>
                  <a:gd name="T49" fmla="*/ 0 h 56337"/>
                  <a:gd name="T50" fmla="*/ 123772 w 123772"/>
                  <a:gd name="T51" fmla="*/ 56337 h 56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772" h="56337">
                    <a:moveTo>
                      <a:pt x="95698" y="0"/>
                    </a:moveTo>
                    <a:lnTo>
                      <a:pt x="28109" y="0"/>
                    </a:lnTo>
                    <a:lnTo>
                      <a:pt x="14421" y="3526"/>
                    </a:lnTo>
                    <a:lnTo>
                      <a:pt x="4434" y="12862"/>
                    </a:lnTo>
                    <a:lnTo>
                      <a:pt x="0" y="26141"/>
                    </a:lnTo>
                    <a:lnTo>
                      <a:pt x="3233" y="40708"/>
                    </a:lnTo>
                    <a:lnTo>
                      <a:pt x="11952" y="51141"/>
                    </a:lnTo>
                    <a:lnTo>
                      <a:pt x="24486" y="56106"/>
                    </a:lnTo>
                    <a:lnTo>
                      <a:pt x="95698" y="56337"/>
                    </a:lnTo>
                    <a:lnTo>
                      <a:pt x="109357" y="52798"/>
                    </a:lnTo>
                    <a:lnTo>
                      <a:pt x="119344" y="43443"/>
                    </a:lnTo>
                    <a:lnTo>
                      <a:pt x="123772" y="30165"/>
                    </a:lnTo>
                    <a:lnTo>
                      <a:pt x="120523" y="15591"/>
                    </a:lnTo>
                    <a:lnTo>
                      <a:pt x="111782" y="5167"/>
                    </a:lnTo>
                    <a:lnTo>
                      <a:pt x="99253" y="223"/>
                    </a:lnTo>
                    <a:lnTo>
                      <a:pt x="956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2" name="object 58"/>
              <p:cNvSpPr>
                <a:spLocks/>
              </p:cNvSpPr>
              <p:nvPr/>
            </p:nvSpPr>
            <p:spPr bwMode="auto">
              <a:xfrm>
                <a:off x="1295" y="2316"/>
                <a:ext cx="78" cy="35"/>
              </a:xfrm>
              <a:custGeom>
                <a:avLst/>
                <a:gdLst>
                  <a:gd name="T0" fmla="*/ 0 w 123807"/>
                  <a:gd name="T1" fmla="*/ 0 h 56337"/>
                  <a:gd name="T2" fmla="*/ 0 w 123807"/>
                  <a:gd name="T3" fmla="*/ 0 h 56337"/>
                  <a:gd name="T4" fmla="*/ 0 w 123807"/>
                  <a:gd name="T5" fmla="*/ 0 h 56337"/>
                  <a:gd name="T6" fmla="*/ 0 w 123807"/>
                  <a:gd name="T7" fmla="*/ 0 h 56337"/>
                  <a:gd name="T8" fmla="*/ 0 w 123807"/>
                  <a:gd name="T9" fmla="*/ 0 h 56337"/>
                  <a:gd name="T10" fmla="*/ 0 w 123807"/>
                  <a:gd name="T11" fmla="*/ 0 h 56337"/>
                  <a:gd name="T12" fmla="*/ 0 w 123807"/>
                  <a:gd name="T13" fmla="*/ 0 h 56337"/>
                  <a:gd name="T14" fmla="*/ 0 w 123807"/>
                  <a:gd name="T15" fmla="*/ 0 h 56337"/>
                  <a:gd name="T16" fmla="*/ 0 w 123807"/>
                  <a:gd name="T17" fmla="*/ 0 h 56337"/>
                  <a:gd name="T18" fmla="*/ 0 w 123807"/>
                  <a:gd name="T19" fmla="*/ 0 h 56337"/>
                  <a:gd name="T20" fmla="*/ 0 w 123807"/>
                  <a:gd name="T21" fmla="*/ 0 h 56337"/>
                  <a:gd name="T22" fmla="*/ 0 w 123807"/>
                  <a:gd name="T23" fmla="*/ 0 h 56337"/>
                  <a:gd name="T24" fmla="*/ 0 w 123807"/>
                  <a:gd name="T25" fmla="*/ 0 h 56337"/>
                  <a:gd name="T26" fmla="*/ 0 w 123807"/>
                  <a:gd name="T27" fmla="*/ 0 h 56337"/>
                  <a:gd name="T28" fmla="*/ 0 w 123807"/>
                  <a:gd name="T29" fmla="*/ 0 h 56337"/>
                  <a:gd name="T30" fmla="*/ 0 w 123807"/>
                  <a:gd name="T31" fmla="*/ 0 h 56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807"/>
                  <a:gd name="T49" fmla="*/ 0 h 56337"/>
                  <a:gd name="T50" fmla="*/ 123807 w 123807"/>
                  <a:gd name="T51" fmla="*/ 56337 h 56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807" h="56337">
                    <a:moveTo>
                      <a:pt x="95697" y="0"/>
                    </a:moveTo>
                    <a:lnTo>
                      <a:pt x="28120" y="0"/>
                    </a:lnTo>
                    <a:lnTo>
                      <a:pt x="14432" y="3525"/>
                    </a:lnTo>
                    <a:lnTo>
                      <a:pt x="4440" y="12857"/>
                    </a:lnTo>
                    <a:lnTo>
                      <a:pt x="0" y="26131"/>
                    </a:lnTo>
                    <a:lnTo>
                      <a:pt x="3232" y="40700"/>
                    </a:lnTo>
                    <a:lnTo>
                      <a:pt x="11951" y="51135"/>
                    </a:lnTo>
                    <a:lnTo>
                      <a:pt x="24482" y="56104"/>
                    </a:lnTo>
                    <a:lnTo>
                      <a:pt x="95697" y="56337"/>
                    </a:lnTo>
                    <a:lnTo>
                      <a:pt x="109379" y="52802"/>
                    </a:lnTo>
                    <a:lnTo>
                      <a:pt x="119372" y="43459"/>
                    </a:lnTo>
                    <a:lnTo>
                      <a:pt x="123807" y="30194"/>
                    </a:lnTo>
                    <a:lnTo>
                      <a:pt x="120568" y="15616"/>
                    </a:lnTo>
                    <a:lnTo>
                      <a:pt x="111842" y="5187"/>
                    </a:lnTo>
                    <a:lnTo>
                      <a:pt x="99313" y="229"/>
                    </a:lnTo>
                    <a:lnTo>
                      <a:pt x="956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3" name="object 59"/>
              <p:cNvSpPr>
                <a:spLocks/>
              </p:cNvSpPr>
              <p:nvPr/>
            </p:nvSpPr>
            <p:spPr bwMode="auto">
              <a:xfrm>
                <a:off x="1082" y="2316"/>
                <a:ext cx="78" cy="35"/>
              </a:xfrm>
              <a:custGeom>
                <a:avLst/>
                <a:gdLst>
                  <a:gd name="T0" fmla="*/ 0 w 123784"/>
                  <a:gd name="T1" fmla="*/ 0 h 56337"/>
                  <a:gd name="T2" fmla="*/ 0 w 123784"/>
                  <a:gd name="T3" fmla="*/ 0 h 56337"/>
                  <a:gd name="T4" fmla="*/ 0 w 123784"/>
                  <a:gd name="T5" fmla="*/ 0 h 56337"/>
                  <a:gd name="T6" fmla="*/ 0 w 123784"/>
                  <a:gd name="T7" fmla="*/ 0 h 56337"/>
                  <a:gd name="T8" fmla="*/ 0 w 123784"/>
                  <a:gd name="T9" fmla="*/ 0 h 56337"/>
                  <a:gd name="T10" fmla="*/ 0 w 123784"/>
                  <a:gd name="T11" fmla="*/ 0 h 56337"/>
                  <a:gd name="T12" fmla="*/ 0 w 123784"/>
                  <a:gd name="T13" fmla="*/ 0 h 56337"/>
                  <a:gd name="T14" fmla="*/ 0 w 123784"/>
                  <a:gd name="T15" fmla="*/ 0 h 56337"/>
                  <a:gd name="T16" fmla="*/ 0 w 123784"/>
                  <a:gd name="T17" fmla="*/ 0 h 56337"/>
                  <a:gd name="T18" fmla="*/ 0 w 123784"/>
                  <a:gd name="T19" fmla="*/ 0 h 56337"/>
                  <a:gd name="T20" fmla="*/ 0 w 123784"/>
                  <a:gd name="T21" fmla="*/ 0 h 56337"/>
                  <a:gd name="T22" fmla="*/ 0 w 123784"/>
                  <a:gd name="T23" fmla="*/ 0 h 56337"/>
                  <a:gd name="T24" fmla="*/ 0 w 123784"/>
                  <a:gd name="T25" fmla="*/ 0 h 56337"/>
                  <a:gd name="T26" fmla="*/ 0 w 123784"/>
                  <a:gd name="T27" fmla="*/ 0 h 56337"/>
                  <a:gd name="T28" fmla="*/ 0 w 123784"/>
                  <a:gd name="T29" fmla="*/ 0 h 56337"/>
                  <a:gd name="T30" fmla="*/ 0 w 123784"/>
                  <a:gd name="T31" fmla="*/ 0 h 56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784"/>
                  <a:gd name="T49" fmla="*/ 0 h 56337"/>
                  <a:gd name="T50" fmla="*/ 123784 w 123784"/>
                  <a:gd name="T51" fmla="*/ 56337 h 56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784" h="56337">
                    <a:moveTo>
                      <a:pt x="95674" y="0"/>
                    </a:moveTo>
                    <a:lnTo>
                      <a:pt x="28084" y="0"/>
                    </a:lnTo>
                    <a:lnTo>
                      <a:pt x="14425" y="3529"/>
                    </a:lnTo>
                    <a:lnTo>
                      <a:pt x="4436" y="12873"/>
                    </a:lnTo>
                    <a:lnTo>
                      <a:pt x="0" y="26161"/>
                    </a:lnTo>
                    <a:lnTo>
                      <a:pt x="3245" y="40725"/>
                    </a:lnTo>
                    <a:lnTo>
                      <a:pt x="11981" y="51155"/>
                    </a:lnTo>
                    <a:lnTo>
                      <a:pt x="24508" y="56110"/>
                    </a:lnTo>
                    <a:lnTo>
                      <a:pt x="95674" y="56337"/>
                    </a:lnTo>
                    <a:lnTo>
                      <a:pt x="109356" y="52802"/>
                    </a:lnTo>
                    <a:lnTo>
                      <a:pt x="119349" y="43459"/>
                    </a:lnTo>
                    <a:lnTo>
                      <a:pt x="123784" y="30194"/>
                    </a:lnTo>
                    <a:lnTo>
                      <a:pt x="120545" y="15616"/>
                    </a:lnTo>
                    <a:lnTo>
                      <a:pt x="111819" y="5187"/>
                    </a:lnTo>
                    <a:lnTo>
                      <a:pt x="99289" y="229"/>
                    </a:lnTo>
                    <a:lnTo>
                      <a:pt x="956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4" name="object 60"/>
              <p:cNvSpPr>
                <a:spLocks/>
              </p:cNvSpPr>
              <p:nvPr/>
            </p:nvSpPr>
            <p:spPr bwMode="auto">
              <a:xfrm>
                <a:off x="975" y="2316"/>
                <a:ext cx="78" cy="35"/>
              </a:xfrm>
              <a:custGeom>
                <a:avLst/>
                <a:gdLst>
                  <a:gd name="T0" fmla="*/ 0 w 123806"/>
                  <a:gd name="T1" fmla="*/ 0 h 56337"/>
                  <a:gd name="T2" fmla="*/ 0 w 123806"/>
                  <a:gd name="T3" fmla="*/ 0 h 56337"/>
                  <a:gd name="T4" fmla="*/ 0 w 123806"/>
                  <a:gd name="T5" fmla="*/ 0 h 56337"/>
                  <a:gd name="T6" fmla="*/ 0 w 123806"/>
                  <a:gd name="T7" fmla="*/ 0 h 56337"/>
                  <a:gd name="T8" fmla="*/ 0 w 123806"/>
                  <a:gd name="T9" fmla="*/ 0 h 56337"/>
                  <a:gd name="T10" fmla="*/ 0 w 123806"/>
                  <a:gd name="T11" fmla="*/ 0 h 56337"/>
                  <a:gd name="T12" fmla="*/ 0 w 123806"/>
                  <a:gd name="T13" fmla="*/ 0 h 56337"/>
                  <a:gd name="T14" fmla="*/ 0 w 123806"/>
                  <a:gd name="T15" fmla="*/ 0 h 56337"/>
                  <a:gd name="T16" fmla="*/ 0 w 123806"/>
                  <a:gd name="T17" fmla="*/ 0 h 56337"/>
                  <a:gd name="T18" fmla="*/ 0 w 123806"/>
                  <a:gd name="T19" fmla="*/ 0 h 56337"/>
                  <a:gd name="T20" fmla="*/ 0 w 123806"/>
                  <a:gd name="T21" fmla="*/ 0 h 56337"/>
                  <a:gd name="T22" fmla="*/ 0 w 123806"/>
                  <a:gd name="T23" fmla="*/ 0 h 56337"/>
                  <a:gd name="T24" fmla="*/ 0 w 123806"/>
                  <a:gd name="T25" fmla="*/ 0 h 56337"/>
                  <a:gd name="T26" fmla="*/ 0 w 123806"/>
                  <a:gd name="T27" fmla="*/ 0 h 56337"/>
                  <a:gd name="T28" fmla="*/ 0 w 123806"/>
                  <a:gd name="T29" fmla="*/ 0 h 56337"/>
                  <a:gd name="T30" fmla="*/ 0 w 123806"/>
                  <a:gd name="T31" fmla="*/ 0 h 56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806"/>
                  <a:gd name="T49" fmla="*/ 0 h 56337"/>
                  <a:gd name="T50" fmla="*/ 123806 w 123806"/>
                  <a:gd name="T51" fmla="*/ 56337 h 56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806" h="56337">
                    <a:moveTo>
                      <a:pt x="95696" y="0"/>
                    </a:moveTo>
                    <a:lnTo>
                      <a:pt x="28132" y="0"/>
                    </a:lnTo>
                    <a:lnTo>
                      <a:pt x="14460" y="3523"/>
                    </a:lnTo>
                    <a:lnTo>
                      <a:pt x="4456" y="12852"/>
                    </a:lnTo>
                    <a:lnTo>
                      <a:pt x="0" y="26121"/>
                    </a:lnTo>
                    <a:lnTo>
                      <a:pt x="3240" y="40692"/>
                    </a:lnTo>
                    <a:lnTo>
                      <a:pt x="11966" y="51128"/>
                    </a:lnTo>
                    <a:lnTo>
                      <a:pt x="24484" y="56102"/>
                    </a:lnTo>
                    <a:lnTo>
                      <a:pt x="95696" y="56337"/>
                    </a:lnTo>
                    <a:lnTo>
                      <a:pt x="109378" y="52802"/>
                    </a:lnTo>
                    <a:lnTo>
                      <a:pt x="119371" y="43459"/>
                    </a:lnTo>
                    <a:lnTo>
                      <a:pt x="123806" y="30194"/>
                    </a:lnTo>
                    <a:lnTo>
                      <a:pt x="120567" y="15616"/>
                    </a:lnTo>
                    <a:lnTo>
                      <a:pt x="111841" y="5187"/>
                    </a:lnTo>
                    <a:lnTo>
                      <a:pt x="99312" y="229"/>
                    </a:lnTo>
                    <a:lnTo>
                      <a:pt x="956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5" name="object 61"/>
              <p:cNvSpPr>
                <a:spLocks/>
              </p:cNvSpPr>
              <p:nvPr/>
            </p:nvSpPr>
            <p:spPr bwMode="auto">
              <a:xfrm>
                <a:off x="1092" y="1854"/>
                <a:ext cx="277" cy="508"/>
              </a:xfrm>
              <a:custGeom>
                <a:avLst/>
                <a:gdLst>
                  <a:gd name="T0" fmla="*/ 0 w 439902"/>
                  <a:gd name="T1" fmla="*/ 0 h 806450"/>
                  <a:gd name="T2" fmla="*/ 0 w 439902"/>
                  <a:gd name="T3" fmla="*/ 0 h 806450"/>
                  <a:gd name="T4" fmla="*/ 0 w 439902"/>
                  <a:gd name="T5" fmla="*/ 0 h 806450"/>
                  <a:gd name="T6" fmla="*/ 0 w 439902"/>
                  <a:gd name="T7" fmla="*/ 0 h 806450"/>
                  <a:gd name="T8" fmla="*/ 0 w 439902"/>
                  <a:gd name="T9" fmla="*/ 0 h 806450"/>
                  <a:gd name="T10" fmla="*/ 0 w 439902"/>
                  <a:gd name="T11" fmla="*/ 0 h 806450"/>
                  <a:gd name="T12" fmla="*/ 0 w 439902"/>
                  <a:gd name="T13" fmla="*/ 0 h 806450"/>
                  <a:gd name="T14" fmla="*/ 0 w 439902"/>
                  <a:gd name="T15" fmla="*/ 0 h 806450"/>
                  <a:gd name="T16" fmla="*/ 0 w 439902"/>
                  <a:gd name="T17" fmla="*/ 0 h 806450"/>
                  <a:gd name="T18" fmla="*/ 0 w 439902"/>
                  <a:gd name="T19" fmla="*/ 0 h 806450"/>
                  <a:gd name="T20" fmla="*/ 0 w 439902"/>
                  <a:gd name="T21" fmla="*/ 0 h 806450"/>
                  <a:gd name="T22" fmla="*/ 0 w 439902"/>
                  <a:gd name="T23" fmla="*/ 0 h 806450"/>
                  <a:gd name="T24" fmla="*/ 0 w 439902"/>
                  <a:gd name="T25" fmla="*/ 0 h 806450"/>
                  <a:gd name="T26" fmla="*/ 0 w 439902"/>
                  <a:gd name="T27" fmla="*/ 0 h 806450"/>
                  <a:gd name="T28" fmla="*/ 0 w 439902"/>
                  <a:gd name="T29" fmla="*/ 0 h 806450"/>
                  <a:gd name="T30" fmla="*/ 0 w 439902"/>
                  <a:gd name="T31" fmla="*/ 0 h 806450"/>
                  <a:gd name="T32" fmla="*/ 0 w 439902"/>
                  <a:gd name="T33" fmla="*/ 0 h 806450"/>
                  <a:gd name="T34" fmla="*/ 0 w 439902"/>
                  <a:gd name="T35" fmla="*/ 0 h 806450"/>
                  <a:gd name="T36" fmla="*/ 0 w 439902"/>
                  <a:gd name="T37" fmla="*/ 0 h 806450"/>
                  <a:gd name="T38" fmla="*/ 0 w 439902"/>
                  <a:gd name="T39" fmla="*/ 0 h 806450"/>
                  <a:gd name="T40" fmla="*/ 0 w 439902"/>
                  <a:gd name="T41" fmla="*/ 0 h 806450"/>
                  <a:gd name="T42" fmla="*/ 0 w 439902"/>
                  <a:gd name="T43" fmla="*/ 0 h 806450"/>
                  <a:gd name="T44" fmla="*/ 0 w 439902"/>
                  <a:gd name="T45" fmla="*/ 0 h 806450"/>
                  <a:gd name="T46" fmla="*/ 0 w 439902"/>
                  <a:gd name="T47" fmla="*/ 0 h 806450"/>
                  <a:gd name="T48" fmla="*/ 0 w 439902"/>
                  <a:gd name="T49" fmla="*/ 0 h 806450"/>
                  <a:gd name="T50" fmla="*/ 0 w 439902"/>
                  <a:gd name="T51" fmla="*/ 0 h 806450"/>
                  <a:gd name="T52" fmla="*/ 0 w 439902"/>
                  <a:gd name="T53" fmla="*/ 0 h 806450"/>
                  <a:gd name="T54" fmla="*/ 0 w 439902"/>
                  <a:gd name="T55" fmla="*/ 0 h 806450"/>
                  <a:gd name="T56" fmla="*/ 0 w 439902"/>
                  <a:gd name="T57" fmla="*/ 0 h 806450"/>
                  <a:gd name="T58" fmla="*/ 0 w 439902"/>
                  <a:gd name="T59" fmla="*/ 0 h 806450"/>
                  <a:gd name="T60" fmla="*/ 0 w 439902"/>
                  <a:gd name="T61" fmla="*/ 0 h 806450"/>
                  <a:gd name="T62" fmla="*/ 0 w 439902"/>
                  <a:gd name="T63" fmla="*/ 0 h 806450"/>
                  <a:gd name="T64" fmla="*/ 0 w 439902"/>
                  <a:gd name="T65" fmla="*/ 0 h 806450"/>
                  <a:gd name="T66" fmla="*/ 0 w 439902"/>
                  <a:gd name="T67" fmla="*/ 0 h 806450"/>
                  <a:gd name="T68" fmla="*/ 0 w 439902"/>
                  <a:gd name="T69" fmla="*/ 0 h 806450"/>
                  <a:gd name="T70" fmla="*/ 0 w 439902"/>
                  <a:gd name="T71" fmla="*/ 0 h 806450"/>
                  <a:gd name="T72" fmla="*/ 0 w 439902"/>
                  <a:gd name="T73" fmla="*/ 0 h 806450"/>
                  <a:gd name="T74" fmla="*/ 0 w 439902"/>
                  <a:gd name="T75" fmla="*/ 0 h 806450"/>
                  <a:gd name="T76" fmla="*/ 0 w 439902"/>
                  <a:gd name="T77" fmla="*/ 0 h 806450"/>
                  <a:gd name="T78" fmla="*/ 0 w 439902"/>
                  <a:gd name="T79" fmla="*/ 0 h 806450"/>
                  <a:gd name="T80" fmla="*/ 0 w 439902"/>
                  <a:gd name="T81" fmla="*/ 0 h 806450"/>
                  <a:gd name="T82" fmla="*/ 0 w 439902"/>
                  <a:gd name="T83" fmla="*/ 0 h 806450"/>
                  <a:gd name="T84" fmla="*/ 0 w 439902"/>
                  <a:gd name="T85" fmla="*/ 0 h 806450"/>
                  <a:gd name="T86" fmla="*/ 0 w 439902"/>
                  <a:gd name="T87" fmla="*/ 0 h 806450"/>
                  <a:gd name="T88" fmla="*/ 0 w 439902"/>
                  <a:gd name="T89" fmla="*/ 0 h 806450"/>
                  <a:gd name="T90" fmla="*/ 0 w 439902"/>
                  <a:gd name="T91" fmla="*/ 0 h 806450"/>
                  <a:gd name="T92" fmla="*/ 0 w 439902"/>
                  <a:gd name="T93" fmla="*/ 0 h 806450"/>
                  <a:gd name="T94" fmla="*/ 0 w 439902"/>
                  <a:gd name="T95" fmla="*/ 0 h 806450"/>
                  <a:gd name="T96" fmla="*/ 0 w 439902"/>
                  <a:gd name="T97" fmla="*/ 0 h 806450"/>
                  <a:gd name="T98" fmla="*/ 0 w 439902"/>
                  <a:gd name="T99" fmla="*/ 0 h 806450"/>
                  <a:gd name="T100" fmla="*/ 0 w 439902"/>
                  <a:gd name="T101" fmla="*/ 0 h 806450"/>
                  <a:gd name="T102" fmla="*/ 0 w 439902"/>
                  <a:gd name="T103" fmla="*/ 0 h 806450"/>
                  <a:gd name="T104" fmla="*/ 0 w 439902"/>
                  <a:gd name="T105" fmla="*/ 0 h 806450"/>
                  <a:gd name="T106" fmla="*/ 0 w 439902"/>
                  <a:gd name="T107" fmla="*/ 0 h 806450"/>
                  <a:gd name="T108" fmla="*/ 0 w 439902"/>
                  <a:gd name="T109" fmla="*/ 0 h 806450"/>
                  <a:gd name="T110" fmla="*/ 0 w 439902"/>
                  <a:gd name="T111" fmla="*/ 0 h 8064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9902"/>
                  <a:gd name="T169" fmla="*/ 0 h 806450"/>
                  <a:gd name="T170" fmla="*/ 439902 w 439902"/>
                  <a:gd name="T171" fmla="*/ 806450 h 8064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9902" h="806450">
                    <a:moveTo>
                      <a:pt x="254372" y="0"/>
                    </a:moveTo>
                    <a:lnTo>
                      <a:pt x="185492" y="0"/>
                    </a:lnTo>
                    <a:lnTo>
                      <a:pt x="168484" y="2539"/>
                    </a:lnTo>
                    <a:lnTo>
                      <a:pt x="151749" y="3809"/>
                    </a:lnTo>
                    <a:lnTo>
                      <a:pt x="119487" y="8889"/>
                    </a:lnTo>
                    <a:lnTo>
                      <a:pt x="104157" y="12699"/>
                    </a:lnTo>
                    <a:lnTo>
                      <a:pt x="89490" y="17779"/>
                    </a:lnTo>
                    <a:lnTo>
                      <a:pt x="75586" y="21589"/>
                    </a:lnTo>
                    <a:lnTo>
                      <a:pt x="39426" y="39369"/>
                    </a:lnTo>
                    <a:lnTo>
                      <a:pt x="7820" y="69849"/>
                    </a:lnTo>
                    <a:lnTo>
                      <a:pt x="0" y="488949"/>
                    </a:lnTo>
                    <a:lnTo>
                      <a:pt x="942" y="499109"/>
                    </a:lnTo>
                    <a:lnTo>
                      <a:pt x="21811" y="534669"/>
                    </a:lnTo>
                    <a:lnTo>
                      <a:pt x="65030" y="561339"/>
                    </a:lnTo>
                    <a:lnTo>
                      <a:pt x="108090" y="575309"/>
                    </a:lnTo>
                    <a:lnTo>
                      <a:pt x="174336" y="586739"/>
                    </a:lnTo>
                    <a:lnTo>
                      <a:pt x="191779" y="588009"/>
                    </a:lnTo>
                    <a:lnTo>
                      <a:pt x="193636" y="722629"/>
                    </a:lnTo>
                    <a:lnTo>
                      <a:pt x="183356" y="730249"/>
                    </a:lnTo>
                    <a:lnTo>
                      <a:pt x="175755" y="741679"/>
                    </a:lnTo>
                    <a:lnTo>
                      <a:pt x="171474" y="754379"/>
                    </a:lnTo>
                    <a:lnTo>
                      <a:pt x="173037" y="770889"/>
                    </a:lnTo>
                    <a:lnTo>
                      <a:pt x="178110" y="784859"/>
                    </a:lnTo>
                    <a:lnTo>
                      <a:pt x="186123" y="795019"/>
                    </a:lnTo>
                    <a:lnTo>
                      <a:pt x="196506" y="802639"/>
                    </a:lnTo>
                    <a:lnTo>
                      <a:pt x="208689" y="806449"/>
                    </a:lnTo>
                    <a:lnTo>
                      <a:pt x="225182" y="805179"/>
                    </a:lnTo>
                    <a:lnTo>
                      <a:pt x="238987" y="800099"/>
                    </a:lnTo>
                    <a:lnTo>
                      <a:pt x="249825" y="792479"/>
                    </a:lnTo>
                    <a:lnTo>
                      <a:pt x="257416" y="782319"/>
                    </a:lnTo>
                    <a:lnTo>
                      <a:pt x="261482" y="769619"/>
                    </a:lnTo>
                    <a:lnTo>
                      <a:pt x="260279" y="753109"/>
                    </a:lnTo>
                    <a:lnTo>
                      <a:pt x="256067" y="740409"/>
                    </a:lnTo>
                    <a:lnTo>
                      <a:pt x="249323" y="730249"/>
                    </a:lnTo>
                    <a:lnTo>
                      <a:pt x="240521" y="723899"/>
                    </a:lnTo>
                    <a:lnTo>
                      <a:pt x="239280" y="722629"/>
                    </a:lnTo>
                    <a:lnTo>
                      <a:pt x="239280" y="588009"/>
                    </a:lnTo>
                    <a:lnTo>
                      <a:pt x="290870" y="584199"/>
                    </a:lnTo>
                    <a:lnTo>
                      <a:pt x="307409" y="580389"/>
                    </a:lnTo>
                    <a:lnTo>
                      <a:pt x="323447" y="577849"/>
                    </a:lnTo>
                    <a:lnTo>
                      <a:pt x="338883" y="574039"/>
                    </a:lnTo>
                    <a:lnTo>
                      <a:pt x="353613" y="568959"/>
                    </a:lnTo>
                    <a:lnTo>
                      <a:pt x="367536" y="565149"/>
                    </a:lnTo>
                    <a:lnTo>
                      <a:pt x="380548" y="558799"/>
                    </a:lnTo>
                    <a:lnTo>
                      <a:pt x="392547" y="553719"/>
                    </a:lnTo>
                    <a:lnTo>
                      <a:pt x="403430" y="546099"/>
                    </a:lnTo>
                    <a:lnTo>
                      <a:pt x="409229" y="542289"/>
                    </a:lnTo>
                    <a:lnTo>
                      <a:pt x="188592" y="542289"/>
                    </a:lnTo>
                    <a:lnTo>
                      <a:pt x="148931" y="537209"/>
                    </a:lnTo>
                    <a:lnTo>
                      <a:pt x="131247" y="534669"/>
                    </a:lnTo>
                    <a:lnTo>
                      <a:pt x="115066" y="530859"/>
                    </a:lnTo>
                    <a:lnTo>
                      <a:pt x="100439" y="525779"/>
                    </a:lnTo>
                    <a:lnTo>
                      <a:pt x="87420" y="520699"/>
                    </a:lnTo>
                    <a:lnTo>
                      <a:pt x="76062" y="516889"/>
                    </a:lnTo>
                    <a:lnTo>
                      <a:pt x="46031" y="491489"/>
                    </a:lnTo>
                    <a:lnTo>
                      <a:pt x="45618" y="488949"/>
                    </a:lnTo>
                    <a:lnTo>
                      <a:pt x="45618" y="421639"/>
                    </a:lnTo>
                    <a:lnTo>
                      <a:pt x="439743" y="421639"/>
                    </a:lnTo>
                    <a:lnTo>
                      <a:pt x="439766" y="412749"/>
                    </a:lnTo>
                    <a:lnTo>
                      <a:pt x="227939" y="412749"/>
                    </a:lnTo>
                    <a:lnTo>
                      <a:pt x="164239" y="408939"/>
                    </a:lnTo>
                    <a:lnTo>
                      <a:pt x="113373" y="398779"/>
                    </a:lnTo>
                    <a:lnTo>
                      <a:pt x="76125" y="386079"/>
                    </a:lnTo>
                    <a:lnTo>
                      <a:pt x="59245" y="375919"/>
                    </a:lnTo>
                    <a:lnTo>
                      <a:pt x="53279" y="372109"/>
                    </a:lnTo>
                    <a:lnTo>
                      <a:pt x="48999" y="367029"/>
                    </a:lnTo>
                    <a:lnTo>
                      <a:pt x="46437" y="363219"/>
                    </a:lnTo>
                    <a:lnTo>
                      <a:pt x="45618" y="292099"/>
                    </a:lnTo>
                    <a:lnTo>
                      <a:pt x="439902" y="292099"/>
                    </a:lnTo>
                    <a:lnTo>
                      <a:pt x="439902" y="281939"/>
                    </a:lnTo>
                    <a:lnTo>
                      <a:pt x="205347" y="281939"/>
                    </a:lnTo>
                    <a:lnTo>
                      <a:pt x="184104" y="280669"/>
                    </a:lnTo>
                    <a:lnTo>
                      <a:pt x="145837" y="275589"/>
                    </a:lnTo>
                    <a:lnTo>
                      <a:pt x="128872" y="273049"/>
                    </a:lnTo>
                    <a:lnTo>
                      <a:pt x="113391" y="269239"/>
                    </a:lnTo>
                    <a:lnTo>
                      <a:pt x="99422" y="264159"/>
                    </a:lnTo>
                    <a:lnTo>
                      <a:pt x="86995" y="260349"/>
                    </a:lnTo>
                    <a:lnTo>
                      <a:pt x="76140" y="255269"/>
                    </a:lnTo>
                    <a:lnTo>
                      <a:pt x="66884" y="251459"/>
                    </a:lnTo>
                    <a:lnTo>
                      <a:pt x="59257" y="246379"/>
                    </a:lnTo>
                    <a:lnTo>
                      <a:pt x="53288" y="241299"/>
                    </a:lnTo>
                    <a:lnTo>
                      <a:pt x="49006" y="237489"/>
                    </a:lnTo>
                    <a:lnTo>
                      <a:pt x="46440" y="232409"/>
                    </a:lnTo>
                    <a:lnTo>
                      <a:pt x="45618" y="161289"/>
                    </a:lnTo>
                    <a:lnTo>
                      <a:pt x="439902" y="161289"/>
                    </a:lnTo>
                    <a:lnTo>
                      <a:pt x="439902" y="152399"/>
                    </a:lnTo>
                    <a:lnTo>
                      <a:pt x="227939" y="152399"/>
                    </a:lnTo>
                    <a:lnTo>
                      <a:pt x="164239" y="148589"/>
                    </a:lnTo>
                    <a:lnTo>
                      <a:pt x="113373" y="138429"/>
                    </a:lnTo>
                    <a:lnTo>
                      <a:pt x="86979" y="129539"/>
                    </a:lnTo>
                    <a:lnTo>
                      <a:pt x="76125" y="125729"/>
                    </a:lnTo>
                    <a:lnTo>
                      <a:pt x="66870" y="120649"/>
                    </a:lnTo>
                    <a:lnTo>
                      <a:pt x="59245" y="115569"/>
                    </a:lnTo>
                    <a:lnTo>
                      <a:pt x="53279" y="111759"/>
                    </a:lnTo>
                    <a:lnTo>
                      <a:pt x="48999" y="106679"/>
                    </a:lnTo>
                    <a:lnTo>
                      <a:pt x="46437" y="102869"/>
                    </a:lnTo>
                    <a:lnTo>
                      <a:pt x="47214" y="97789"/>
                    </a:lnTo>
                    <a:lnTo>
                      <a:pt x="78017" y="71119"/>
                    </a:lnTo>
                    <a:lnTo>
                      <a:pt x="101981" y="62229"/>
                    </a:lnTo>
                    <a:lnTo>
                      <a:pt x="116261" y="57149"/>
                    </a:lnTo>
                    <a:lnTo>
                      <a:pt x="132007" y="53339"/>
                    </a:lnTo>
                    <a:lnTo>
                      <a:pt x="149171" y="50799"/>
                    </a:lnTo>
                    <a:lnTo>
                      <a:pt x="187552" y="45719"/>
                    </a:lnTo>
                    <a:lnTo>
                      <a:pt x="410327" y="45719"/>
                    </a:lnTo>
                    <a:lnTo>
                      <a:pt x="400448" y="39369"/>
                    </a:lnTo>
                    <a:lnTo>
                      <a:pt x="389414" y="33019"/>
                    </a:lnTo>
                    <a:lnTo>
                      <a:pt x="377326" y="26669"/>
                    </a:lnTo>
                    <a:lnTo>
                      <a:pt x="364279" y="21589"/>
                    </a:lnTo>
                    <a:lnTo>
                      <a:pt x="350373" y="17779"/>
                    </a:lnTo>
                    <a:lnTo>
                      <a:pt x="335706" y="12699"/>
                    </a:lnTo>
                    <a:lnTo>
                      <a:pt x="320375" y="8889"/>
                    </a:lnTo>
                    <a:lnTo>
                      <a:pt x="288113" y="3809"/>
                    </a:lnTo>
                    <a:lnTo>
                      <a:pt x="271379" y="2539"/>
                    </a:lnTo>
                    <a:lnTo>
                      <a:pt x="254372" y="0"/>
                    </a:lnTo>
                    <a:close/>
                  </a:path>
                  <a:path w="439902" h="806450">
                    <a:moveTo>
                      <a:pt x="439743" y="421639"/>
                    </a:moveTo>
                    <a:lnTo>
                      <a:pt x="393848" y="421639"/>
                    </a:lnTo>
                    <a:lnTo>
                      <a:pt x="394233" y="488949"/>
                    </a:lnTo>
                    <a:lnTo>
                      <a:pt x="393266" y="494029"/>
                    </a:lnTo>
                    <a:lnTo>
                      <a:pt x="360910" y="518159"/>
                    </a:lnTo>
                    <a:lnTo>
                      <a:pt x="349287" y="521969"/>
                    </a:lnTo>
                    <a:lnTo>
                      <a:pt x="336062" y="527049"/>
                    </a:lnTo>
                    <a:lnTo>
                      <a:pt x="287287" y="538479"/>
                    </a:lnTo>
                    <a:lnTo>
                      <a:pt x="247686" y="542289"/>
                    </a:lnTo>
                    <a:lnTo>
                      <a:pt x="409229" y="542289"/>
                    </a:lnTo>
                    <a:lnTo>
                      <a:pt x="437520" y="505459"/>
                    </a:lnTo>
                    <a:lnTo>
                      <a:pt x="439555" y="495299"/>
                    </a:lnTo>
                    <a:lnTo>
                      <a:pt x="439743" y="421639"/>
                    </a:lnTo>
                    <a:close/>
                  </a:path>
                  <a:path w="439902" h="806450">
                    <a:moveTo>
                      <a:pt x="393848" y="421639"/>
                    </a:moveTo>
                    <a:lnTo>
                      <a:pt x="45618" y="421639"/>
                    </a:lnTo>
                    <a:lnTo>
                      <a:pt x="55032" y="426719"/>
                    </a:lnTo>
                    <a:lnTo>
                      <a:pt x="98918" y="443229"/>
                    </a:lnTo>
                    <a:lnTo>
                      <a:pt x="111183" y="445769"/>
                    </a:lnTo>
                    <a:lnTo>
                      <a:pt x="123858" y="449579"/>
                    </a:lnTo>
                    <a:lnTo>
                      <a:pt x="136892" y="452119"/>
                    </a:lnTo>
                    <a:lnTo>
                      <a:pt x="205572" y="458469"/>
                    </a:lnTo>
                    <a:lnTo>
                      <a:pt x="233743" y="458469"/>
                    </a:lnTo>
                    <a:lnTo>
                      <a:pt x="247799" y="457199"/>
                    </a:lnTo>
                    <a:lnTo>
                      <a:pt x="261755" y="457199"/>
                    </a:lnTo>
                    <a:lnTo>
                      <a:pt x="275560" y="454659"/>
                    </a:lnTo>
                    <a:lnTo>
                      <a:pt x="302508" y="452119"/>
                    </a:lnTo>
                    <a:lnTo>
                      <a:pt x="315547" y="449579"/>
                    </a:lnTo>
                    <a:lnTo>
                      <a:pt x="328227" y="445769"/>
                    </a:lnTo>
                    <a:lnTo>
                      <a:pt x="340495" y="443229"/>
                    </a:lnTo>
                    <a:lnTo>
                      <a:pt x="352300" y="439419"/>
                    </a:lnTo>
                    <a:lnTo>
                      <a:pt x="363590" y="435609"/>
                    </a:lnTo>
                    <a:lnTo>
                      <a:pt x="374312" y="431799"/>
                    </a:lnTo>
                    <a:lnTo>
                      <a:pt x="384416" y="426719"/>
                    </a:lnTo>
                    <a:lnTo>
                      <a:pt x="393848" y="421639"/>
                    </a:lnTo>
                    <a:close/>
                  </a:path>
                  <a:path w="439902" h="806450">
                    <a:moveTo>
                      <a:pt x="439902" y="292099"/>
                    </a:moveTo>
                    <a:lnTo>
                      <a:pt x="393840" y="292099"/>
                    </a:lnTo>
                    <a:lnTo>
                      <a:pt x="394233" y="359409"/>
                    </a:lnTo>
                    <a:lnTo>
                      <a:pt x="393279" y="363219"/>
                    </a:lnTo>
                    <a:lnTo>
                      <a:pt x="361344" y="387349"/>
                    </a:lnTo>
                    <a:lnTo>
                      <a:pt x="336806" y="396239"/>
                    </a:lnTo>
                    <a:lnTo>
                      <a:pt x="322212" y="401319"/>
                    </a:lnTo>
                    <a:lnTo>
                      <a:pt x="306132" y="403859"/>
                    </a:lnTo>
                    <a:lnTo>
                      <a:pt x="288616" y="407669"/>
                    </a:lnTo>
                    <a:lnTo>
                      <a:pt x="269713" y="410209"/>
                    </a:lnTo>
                    <a:lnTo>
                      <a:pt x="227939" y="412749"/>
                    </a:lnTo>
                    <a:lnTo>
                      <a:pt x="439766" y="412749"/>
                    </a:lnTo>
                    <a:lnTo>
                      <a:pt x="439892" y="363219"/>
                    </a:lnTo>
                    <a:lnTo>
                      <a:pt x="439902" y="292099"/>
                    </a:lnTo>
                    <a:close/>
                  </a:path>
                  <a:path w="439902" h="806450">
                    <a:moveTo>
                      <a:pt x="393840" y="292099"/>
                    </a:moveTo>
                    <a:lnTo>
                      <a:pt x="45618" y="292099"/>
                    </a:lnTo>
                    <a:lnTo>
                      <a:pt x="55031" y="297179"/>
                    </a:lnTo>
                    <a:lnTo>
                      <a:pt x="65121" y="300989"/>
                    </a:lnTo>
                    <a:lnTo>
                      <a:pt x="75834" y="306069"/>
                    </a:lnTo>
                    <a:lnTo>
                      <a:pt x="87117" y="309879"/>
                    </a:lnTo>
                    <a:lnTo>
                      <a:pt x="98917" y="312419"/>
                    </a:lnTo>
                    <a:lnTo>
                      <a:pt x="111182" y="316229"/>
                    </a:lnTo>
                    <a:lnTo>
                      <a:pt x="150228" y="323849"/>
                    </a:lnTo>
                    <a:lnTo>
                      <a:pt x="191542" y="327659"/>
                    </a:lnTo>
                    <a:lnTo>
                      <a:pt x="247795" y="327659"/>
                    </a:lnTo>
                    <a:lnTo>
                      <a:pt x="289157" y="323849"/>
                    </a:lnTo>
                    <a:lnTo>
                      <a:pt x="328221" y="316229"/>
                    </a:lnTo>
                    <a:lnTo>
                      <a:pt x="340488" y="312419"/>
                    </a:lnTo>
                    <a:lnTo>
                      <a:pt x="352293" y="309879"/>
                    </a:lnTo>
                    <a:lnTo>
                      <a:pt x="363582" y="306069"/>
                    </a:lnTo>
                    <a:lnTo>
                      <a:pt x="374305" y="300989"/>
                    </a:lnTo>
                    <a:lnTo>
                      <a:pt x="384408" y="297179"/>
                    </a:lnTo>
                    <a:lnTo>
                      <a:pt x="393840" y="292099"/>
                    </a:lnTo>
                    <a:close/>
                  </a:path>
                  <a:path w="439902" h="806450">
                    <a:moveTo>
                      <a:pt x="439902" y="161289"/>
                    </a:moveTo>
                    <a:lnTo>
                      <a:pt x="393848" y="161289"/>
                    </a:lnTo>
                    <a:lnTo>
                      <a:pt x="394233" y="228599"/>
                    </a:lnTo>
                    <a:lnTo>
                      <a:pt x="393279" y="232409"/>
                    </a:lnTo>
                    <a:lnTo>
                      <a:pt x="361348" y="256539"/>
                    </a:lnTo>
                    <a:lnTo>
                      <a:pt x="349872" y="261619"/>
                    </a:lnTo>
                    <a:lnTo>
                      <a:pt x="306142" y="274319"/>
                    </a:lnTo>
                    <a:lnTo>
                      <a:pt x="249487" y="281939"/>
                    </a:lnTo>
                    <a:lnTo>
                      <a:pt x="439902" y="281939"/>
                    </a:lnTo>
                    <a:lnTo>
                      <a:pt x="439902" y="161289"/>
                    </a:lnTo>
                    <a:close/>
                  </a:path>
                  <a:path w="439902" h="806450">
                    <a:moveTo>
                      <a:pt x="393848" y="161289"/>
                    </a:moveTo>
                    <a:lnTo>
                      <a:pt x="45618" y="161289"/>
                    </a:lnTo>
                    <a:lnTo>
                      <a:pt x="55032" y="166369"/>
                    </a:lnTo>
                    <a:lnTo>
                      <a:pt x="98918" y="182879"/>
                    </a:lnTo>
                    <a:lnTo>
                      <a:pt x="150230" y="193039"/>
                    </a:lnTo>
                    <a:lnTo>
                      <a:pt x="205572" y="198119"/>
                    </a:lnTo>
                    <a:lnTo>
                      <a:pt x="233743" y="198119"/>
                    </a:lnTo>
                    <a:lnTo>
                      <a:pt x="289162" y="193039"/>
                    </a:lnTo>
                    <a:lnTo>
                      <a:pt x="302508" y="190499"/>
                    </a:lnTo>
                    <a:lnTo>
                      <a:pt x="315547" y="189229"/>
                    </a:lnTo>
                    <a:lnTo>
                      <a:pt x="328227" y="185419"/>
                    </a:lnTo>
                    <a:lnTo>
                      <a:pt x="340495" y="182879"/>
                    </a:lnTo>
                    <a:lnTo>
                      <a:pt x="352300" y="179069"/>
                    </a:lnTo>
                    <a:lnTo>
                      <a:pt x="363590" y="175259"/>
                    </a:lnTo>
                    <a:lnTo>
                      <a:pt x="374312" y="171449"/>
                    </a:lnTo>
                    <a:lnTo>
                      <a:pt x="384416" y="166369"/>
                    </a:lnTo>
                    <a:lnTo>
                      <a:pt x="393848" y="161289"/>
                    </a:lnTo>
                    <a:close/>
                  </a:path>
                  <a:path w="439902" h="806450">
                    <a:moveTo>
                      <a:pt x="410327" y="45719"/>
                    </a:moveTo>
                    <a:lnTo>
                      <a:pt x="231530" y="45719"/>
                    </a:lnTo>
                    <a:lnTo>
                      <a:pt x="273016" y="48259"/>
                    </a:lnTo>
                    <a:lnTo>
                      <a:pt x="291598" y="50799"/>
                    </a:lnTo>
                    <a:lnTo>
                      <a:pt x="338441" y="62229"/>
                    </a:lnTo>
                    <a:lnTo>
                      <a:pt x="371466" y="76199"/>
                    </a:lnTo>
                    <a:lnTo>
                      <a:pt x="379302" y="80009"/>
                    </a:lnTo>
                    <a:lnTo>
                      <a:pt x="394233" y="99059"/>
                    </a:lnTo>
                    <a:lnTo>
                      <a:pt x="393279" y="102869"/>
                    </a:lnTo>
                    <a:lnTo>
                      <a:pt x="361344" y="126999"/>
                    </a:lnTo>
                    <a:lnTo>
                      <a:pt x="322212" y="139699"/>
                    </a:lnTo>
                    <a:lnTo>
                      <a:pt x="269713" y="149859"/>
                    </a:lnTo>
                    <a:lnTo>
                      <a:pt x="227939" y="152399"/>
                    </a:lnTo>
                    <a:lnTo>
                      <a:pt x="439902" y="152399"/>
                    </a:lnTo>
                    <a:lnTo>
                      <a:pt x="439789" y="97789"/>
                    </a:lnTo>
                    <a:lnTo>
                      <a:pt x="418956" y="53339"/>
                    </a:lnTo>
                    <a:lnTo>
                      <a:pt x="410327" y="457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76" name="object 102"/>
              <p:cNvSpPr txBox="1">
                <a:spLocks noChangeArrowheads="1"/>
              </p:cNvSpPr>
              <p:nvPr/>
            </p:nvSpPr>
            <p:spPr bwMode="auto">
              <a:xfrm>
                <a:off x="1532" y="1965"/>
                <a:ext cx="90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400" b="1">
                    <a:solidFill>
                      <a:srgbClr val="FFFFFF"/>
                    </a:solidFill>
                    <a:latin typeface="華康粗黑體(P)" pitchFamily="34" charset="-120"/>
                    <a:ea typeface="微軟正黑體" pitchFamily="34" charset="-120"/>
                  </a:rPr>
                  <a:t>資料流</a:t>
                </a:r>
                <a:endParaRPr kumimoji="0" lang="zh-Hant" altLang="en-US" sz="1400" b="1">
                  <a:latin typeface="華康粗黑體(P)" pitchFamily="34" charset="-120"/>
                  <a:ea typeface="微軟正黑體" pitchFamily="34" charset="-120"/>
                </a:endParaRPr>
              </a:p>
            </p:txBody>
          </p:sp>
        </p:grpSp>
        <p:grpSp>
          <p:nvGrpSpPr>
            <p:cNvPr id="59408" name="Group 254"/>
            <p:cNvGrpSpPr>
              <a:grpSpLocks/>
            </p:cNvGrpSpPr>
            <p:nvPr/>
          </p:nvGrpSpPr>
          <p:grpSpPr bwMode="auto">
            <a:xfrm>
              <a:off x="4837113" y="4325938"/>
              <a:ext cx="3305175" cy="1306512"/>
              <a:chOff x="2627" y="1696"/>
              <a:chExt cx="2082" cy="823"/>
            </a:xfrm>
          </p:grpSpPr>
          <p:sp>
            <p:nvSpPr>
              <p:cNvPr id="59455" name="object 42"/>
              <p:cNvSpPr>
                <a:spLocks/>
              </p:cNvSpPr>
              <p:nvPr/>
            </p:nvSpPr>
            <p:spPr bwMode="auto">
              <a:xfrm>
                <a:off x="2627" y="1696"/>
                <a:ext cx="2082" cy="823"/>
              </a:xfrm>
              <a:custGeom>
                <a:avLst/>
                <a:gdLst>
                  <a:gd name="T0" fmla="*/ 0 w 3304882"/>
                  <a:gd name="T1" fmla="*/ 0 h 1307668"/>
                  <a:gd name="T2" fmla="*/ 0 w 3304882"/>
                  <a:gd name="T3" fmla="*/ 0 h 1307668"/>
                  <a:gd name="T4" fmla="*/ 0 w 3304882"/>
                  <a:gd name="T5" fmla="*/ 0 h 1307668"/>
                  <a:gd name="T6" fmla="*/ 0 w 3304882"/>
                  <a:gd name="T7" fmla="*/ 0 h 1307668"/>
                  <a:gd name="T8" fmla="*/ 0 w 3304882"/>
                  <a:gd name="T9" fmla="*/ 0 h 1307668"/>
                  <a:gd name="T10" fmla="*/ 0 w 3304882"/>
                  <a:gd name="T11" fmla="*/ 0 h 1307668"/>
                  <a:gd name="T12" fmla="*/ 0 w 3304882"/>
                  <a:gd name="T13" fmla="*/ 0 h 1307668"/>
                  <a:gd name="T14" fmla="*/ 0 60000 65536"/>
                  <a:gd name="T15" fmla="*/ 0 60000 65536"/>
                  <a:gd name="T16" fmla="*/ 0 60000 65536"/>
                  <a:gd name="T17" fmla="*/ 0 60000 65536"/>
                  <a:gd name="T18" fmla="*/ 0 60000 65536"/>
                  <a:gd name="T19" fmla="*/ 0 60000 65536"/>
                  <a:gd name="T20" fmla="*/ 0 60000 65536"/>
                  <a:gd name="T21" fmla="*/ 0 w 3304882"/>
                  <a:gd name="T22" fmla="*/ 0 h 1307668"/>
                  <a:gd name="T23" fmla="*/ 3304882 w 3304882"/>
                  <a:gd name="T24" fmla="*/ 1307668 h 1307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4882" h="1307668">
                    <a:moveTo>
                      <a:pt x="2953702" y="0"/>
                    </a:moveTo>
                    <a:lnTo>
                      <a:pt x="0" y="0"/>
                    </a:lnTo>
                    <a:lnTo>
                      <a:pt x="351180" y="653834"/>
                    </a:lnTo>
                    <a:lnTo>
                      <a:pt x="0" y="1307668"/>
                    </a:lnTo>
                    <a:lnTo>
                      <a:pt x="2953702" y="1307668"/>
                    </a:lnTo>
                    <a:lnTo>
                      <a:pt x="3304882" y="646468"/>
                    </a:lnTo>
                    <a:lnTo>
                      <a:pt x="2953702" y="0"/>
                    </a:lnTo>
                    <a:close/>
                  </a:path>
                </a:pathLst>
              </a:custGeom>
              <a:solidFill>
                <a:srgbClr val="00AD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6" name="object 44"/>
              <p:cNvSpPr>
                <a:spLocks/>
              </p:cNvSpPr>
              <p:nvPr/>
            </p:nvSpPr>
            <p:spPr bwMode="auto">
              <a:xfrm>
                <a:off x="3029" y="1842"/>
                <a:ext cx="382" cy="280"/>
              </a:xfrm>
              <a:custGeom>
                <a:avLst/>
                <a:gdLst>
                  <a:gd name="T0" fmla="*/ 0 w 607199"/>
                  <a:gd name="T1" fmla="*/ 0 h 444919"/>
                  <a:gd name="T2" fmla="*/ 0 w 607199"/>
                  <a:gd name="T3" fmla="*/ 0 h 444919"/>
                  <a:gd name="T4" fmla="*/ 0 w 607199"/>
                  <a:gd name="T5" fmla="*/ 0 h 444919"/>
                  <a:gd name="T6" fmla="*/ 0 w 607199"/>
                  <a:gd name="T7" fmla="*/ 0 h 444919"/>
                  <a:gd name="T8" fmla="*/ 0 w 607199"/>
                  <a:gd name="T9" fmla="*/ 0 h 444919"/>
                  <a:gd name="T10" fmla="*/ 0 w 607199"/>
                  <a:gd name="T11" fmla="*/ 0 h 444919"/>
                  <a:gd name="T12" fmla="*/ 0 w 607199"/>
                  <a:gd name="T13" fmla="*/ 0 h 444919"/>
                  <a:gd name="T14" fmla="*/ 0 w 607199"/>
                  <a:gd name="T15" fmla="*/ 0 h 444919"/>
                  <a:gd name="T16" fmla="*/ 0 w 607199"/>
                  <a:gd name="T17" fmla="*/ 0 h 444919"/>
                  <a:gd name="T18" fmla="*/ 0 w 607199"/>
                  <a:gd name="T19" fmla="*/ 0 h 444919"/>
                  <a:gd name="T20" fmla="*/ 0 w 607199"/>
                  <a:gd name="T21" fmla="*/ 0 h 444919"/>
                  <a:gd name="T22" fmla="*/ 0 w 607199"/>
                  <a:gd name="T23" fmla="*/ 0 h 444919"/>
                  <a:gd name="T24" fmla="*/ 0 w 607199"/>
                  <a:gd name="T25" fmla="*/ 0 h 444919"/>
                  <a:gd name="T26" fmla="*/ 0 w 607199"/>
                  <a:gd name="T27" fmla="*/ 0 h 444919"/>
                  <a:gd name="T28" fmla="*/ 0 w 607199"/>
                  <a:gd name="T29" fmla="*/ 0 h 444919"/>
                  <a:gd name="T30" fmla="*/ 0 w 607199"/>
                  <a:gd name="T31" fmla="*/ 0 h 444919"/>
                  <a:gd name="T32" fmla="*/ 0 w 607199"/>
                  <a:gd name="T33" fmla="*/ 0 h 444919"/>
                  <a:gd name="T34" fmla="*/ 0 w 607199"/>
                  <a:gd name="T35" fmla="*/ 0 h 444919"/>
                  <a:gd name="T36" fmla="*/ 0 w 607199"/>
                  <a:gd name="T37" fmla="*/ 0 h 444919"/>
                  <a:gd name="T38" fmla="*/ 0 w 607199"/>
                  <a:gd name="T39" fmla="*/ 0 h 444919"/>
                  <a:gd name="T40" fmla="*/ 0 w 607199"/>
                  <a:gd name="T41" fmla="*/ 0 h 444919"/>
                  <a:gd name="T42" fmla="*/ 0 w 607199"/>
                  <a:gd name="T43" fmla="*/ 0 h 444919"/>
                  <a:gd name="T44" fmla="*/ 0 w 607199"/>
                  <a:gd name="T45" fmla="*/ 0 h 4449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7199"/>
                  <a:gd name="T70" fmla="*/ 0 h 444919"/>
                  <a:gd name="T71" fmla="*/ 607199 w 607199"/>
                  <a:gd name="T72" fmla="*/ 444919 h 4449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7199" h="444919">
                    <a:moveTo>
                      <a:pt x="475183" y="0"/>
                    </a:moveTo>
                    <a:lnTo>
                      <a:pt x="28663" y="0"/>
                    </a:lnTo>
                    <a:lnTo>
                      <a:pt x="17266" y="2550"/>
                    </a:lnTo>
                    <a:lnTo>
                      <a:pt x="8033" y="10342"/>
                    </a:lnTo>
                    <a:lnTo>
                      <a:pt x="1954" y="23589"/>
                    </a:lnTo>
                    <a:lnTo>
                      <a:pt x="0" y="444919"/>
                    </a:lnTo>
                    <a:lnTo>
                      <a:pt x="57315" y="444919"/>
                    </a:lnTo>
                    <a:lnTo>
                      <a:pt x="57315" y="57302"/>
                    </a:lnTo>
                    <a:lnTo>
                      <a:pt x="537547" y="57302"/>
                    </a:lnTo>
                    <a:lnTo>
                      <a:pt x="482384" y="2984"/>
                    </a:lnTo>
                    <a:lnTo>
                      <a:pt x="475183" y="0"/>
                    </a:lnTo>
                    <a:close/>
                  </a:path>
                  <a:path w="607199" h="444919">
                    <a:moveTo>
                      <a:pt x="537547" y="57302"/>
                    </a:moveTo>
                    <a:lnTo>
                      <a:pt x="437819" y="57302"/>
                    </a:lnTo>
                    <a:lnTo>
                      <a:pt x="437819" y="160185"/>
                    </a:lnTo>
                    <a:lnTo>
                      <a:pt x="445515" y="167881"/>
                    </a:lnTo>
                    <a:lnTo>
                      <a:pt x="549909" y="167881"/>
                    </a:lnTo>
                    <a:lnTo>
                      <a:pt x="549909" y="444919"/>
                    </a:lnTo>
                    <a:lnTo>
                      <a:pt x="607199" y="444919"/>
                    </a:lnTo>
                    <a:lnTo>
                      <a:pt x="607199" y="149847"/>
                    </a:lnTo>
                    <a:lnTo>
                      <a:pt x="605905" y="132281"/>
                    </a:lnTo>
                    <a:lnTo>
                      <a:pt x="602175" y="121912"/>
                    </a:lnTo>
                    <a:lnTo>
                      <a:pt x="598677" y="117551"/>
                    </a:lnTo>
                    <a:lnTo>
                      <a:pt x="537547" y="57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7" name="object 45"/>
              <p:cNvSpPr>
                <a:spLocks/>
              </p:cNvSpPr>
              <p:nvPr/>
            </p:nvSpPr>
            <p:spPr bwMode="auto">
              <a:xfrm>
                <a:off x="3107" y="2062"/>
                <a:ext cx="228" cy="14"/>
              </a:xfrm>
              <a:custGeom>
                <a:avLst/>
                <a:gdLst>
                  <a:gd name="T0" fmla="*/ 0 w 361899"/>
                  <a:gd name="T1" fmla="*/ 0 h 22351"/>
                  <a:gd name="T2" fmla="*/ 0 w 361899"/>
                  <a:gd name="T3" fmla="*/ 0 h 22351"/>
                  <a:gd name="T4" fmla="*/ 0 w 361899"/>
                  <a:gd name="T5" fmla="*/ 0 h 22351"/>
                  <a:gd name="T6" fmla="*/ 0 w 361899"/>
                  <a:gd name="T7" fmla="*/ 0 h 22351"/>
                  <a:gd name="T8" fmla="*/ 0 w 361899"/>
                  <a:gd name="T9" fmla="*/ 0 h 22351"/>
                  <a:gd name="T10" fmla="*/ 0 w 361899"/>
                  <a:gd name="T11" fmla="*/ 0 h 22351"/>
                  <a:gd name="T12" fmla="*/ 0 w 361899"/>
                  <a:gd name="T13" fmla="*/ 0 h 22351"/>
                  <a:gd name="T14" fmla="*/ 0 w 361899"/>
                  <a:gd name="T15" fmla="*/ 0 h 22351"/>
                  <a:gd name="T16" fmla="*/ 0 w 361899"/>
                  <a:gd name="T17" fmla="*/ 0 h 22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899"/>
                  <a:gd name="T28" fmla="*/ 0 h 22351"/>
                  <a:gd name="T29" fmla="*/ 361899 w 361899"/>
                  <a:gd name="T30" fmla="*/ 22351 h 223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899" h="22351">
                    <a:moveTo>
                      <a:pt x="356895" y="0"/>
                    </a:moveTo>
                    <a:lnTo>
                      <a:pt x="4978" y="0"/>
                    </a:lnTo>
                    <a:lnTo>
                      <a:pt x="0" y="5016"/>
                    </a:lnTo>
                    <a:lnTo>
                      <a:pt x="0" y="17335"/>
                    </a:lnTo>
                    <a:lnTo>
                      <a:pt x="4978" y="22351"/>
                    </a:lnTo>
                    <a:lnTo>
                      <a:pt x="356895" y="22351"/>
                    </a:lnTo>
                    <a:lnTo>
                      <a:pt x="361899" y="17335"/>
                    </a:lnTo>
                    <a:lnTo>
                      <a:pt x="361899" y="5016"/>
                    </a:lnTo>
                    <a:lnTo>
                      <a:pt x="3568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8" name="object 46"/>
              <p:cNvSpPr>
                <a:spLocks/>
              </p:cNvSpPr>
              <p:nvPr/>
            </p:nvSpPr>
            <p:spPr bwMode="auto">
              <a:xfrm>
                <a:off x="3107" y="1994"/>
                <a:ext cx="228" cy="14"/>
              </a:xfrm>
              <a:custGeom>
                <a:avLst/>
                <a:gdLst>
                  <a:gd name="T0" fmla="*/ 0 w 361899"/>
                  <a:gd name="T1" fmla="*/ 0 h 22377"/>
                  <a:gd name="T2" fmla="*/ 0 w 361899"/>
                  <a:gd name="T3" fmla="*/ 0 h 22377"/>
                  <a:gd name="T4" fmla="*/ 0 w 361899"/>
                  <a:gd name="T5" fmla="*/ 0 h 22377"/>
                  <a:gd name="T6" fmla="*/ 0 w 361899"/>
                  <a:gd name="T7" fmla="*/ 0 h 22377"/>
                  <a:gd name="T8" fmla="*/ 0 w 361899"/>
                  <a:gd name="T9" fmla="*/ 0 h 22377"/>
                  <a:gd name="T10" fmla="*/ 0 w 361899"/>
                  <a:gd name="T11" fmla="*/ 0 h 22377"/>
                  <a:gd name="T12" fmla="*/ 0 w 361899"/>
                  <a:gd name="T13" fmla="*/ 0 h 22377"/>
                  <a:gd name="T14" fmla="*/ 0 w 361899"/>
                  <a:gd name="T15" fmla="*/ 0 h 22377"/>
                  <a:gd name="T16" fmla="*/ 0 w 361899"/>
                  <a:gd name="T17" fmla="*/ 0 h 22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899"/>
                  <a:gd name="T28" fmla="*/ 0 h 22377"/>
                  <a:gd name="T29" fmla="*/ 361899 w 361899"/>
                  <a:gd name="T30" fmla="*/ 22377 h 223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899" h="22377">
                    <a:moveTo>
                      <a:pt x="356895" y="0"/>
                    </a:moveTo>
                    <a:lnTo>
                      <a:pt x="4978" y="0"/>
                    </a:lnTo>
                    <a:lnTo>
                      <a:pt x="0" y="5041"/>
                    </a:lnTo>
                    <a:lnTo>
                      <a:pt x="0" y="17360"/>
                    </a:lnTo>
                    <a:lnTo>
                      <a:pt x="4978" y="22377"/>
                    </a:lnTo>
                    <a:lnTo>
                      <a:pt x="356895" y="22377"/>
                    </a:lnTo>
                    <a:lnTo>
                      <a:pt x="361899" y="17360"/>
                    </a:lnTo>
                    <a:lnTo>
                      <a:pt x="361899" y="5041"/>
                    </a:lnTo>
                    <a:lnTo>
                      <a:pt x="3568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9" name="object 47"/>
              <p:cNvSpPr>
                <a:spLocks/>
              </p:cNvSpPr>
              <p:nvPr/>
            </p:nvSpPr>
            <p:spPr bwMode="auto">
              <a:xfrm>
                <a:off x="3071" y="2231"/>
                <a:ext cx="65" cy="64"/>
              </a:xfrm>
              <a:custGeom>
                <a:avLst/>
                <a:gdLst>
                  <a:gd name="T0" fmla="*/ 0 w 103479"/>
                  <a:gd name="T1" fmla="*/ 0 h 101866"/>
                  <a:gd name="T2" fmla="*/ 0 w 103479"/>
                  <a:gd name="T3" fmla="*/ 0 h 101866"/>
                  <a:gd name="T4" fmla="*/ 0 w 103479"/>
                  <a:gd name="T5" fmla="*/ 0 h 101866"/>
                  <a:gd name="T6" fmla="*/ 0 w 103479"/>
                  <a:gd name="T7" fmla="*/ 0 h 101866"/>
                  <a:gd name="T8" fmla="*/ 0 w 103479"/>
                  <a:gd name="T9" fmla="*/ 0 h 101866"/>
                  <a:gd name="T10" fmla="*/ 0 w 103479"/>
                  <a:gd name="T11" fmla="*/ 0 h 101866"/>
                  <a:gd name="T12" fmla="*/ 0 w 103479"/>
                  <a:gd name="T13" fmla="*/ 0 h 101866"/>
                  <a:gd name="T14" fmla="*/ 0 w 103479"/>
                  <a:gd name="T15" fmla="*/ 0 h 101866"/>
                  <a:gd name="T16" fmla="*/ 0 w 103479"/>
                  <a:gd name="T17" fmla="*/ 0 h 1018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479"/>
                  <a:gd name="T28" fmla="*/ 0 h 101866"/>
                  <a:gd name="T29" fmla="*/ 103479 w 103479"/>
                  <a:gd name="T30" fmla="*/ 101866 h 1018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479" h="101866">
                    <a:moveTo>
                      <a:pt x="95504" y="0"/>
                    </a:moveTo>
                    <a:lnTo>
                      <a:pt x="7962" y="0"/>
                    </a:lnTo>
                    <a:lnTo>
                      <a:pt x="0" y="7962"/>
                    </a:lnTo>
                    <a:lnTo>
                      <a:pt x="0" y="93916"/>
                    </a:lnTo>
                    <a:lnTo>
                      <a:pt x="7962" y="101866"/>
                    </a:lnTo>
                    <a:lnTo>
                      <a:pt x="95504" y="101866"/>
                    </a:lnTo>
                    <a:lnTo>
                      <a:pt x="103479" y="93916"/>
                    </a:lnTo>
                    <a:lnTo>
                      <a:pt x="103479" y="7962"/>
                    </a:lnTo>
                    <a:lnTo>
                      <a:pt x="955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0" name="object 48"/>
              <p:cNvSpPr>
                <a:spLocks/>
              </p:cNvSpPr>
              <p:nvPr/>
            </p:nvSpPr>
            <p:spPr bwMode="auto">
              <a:xfrm>
                <a:off x="3333" y="2222"/>
                <a:ext cx="73" cy="71"/>
              </a:xfrm>
              <a:custGeom>
                <a:avLst/>
                <a:gdLst>
                  <a:gd name="T0" fmla="*/ 0 w 115658"/>
                  <a:gd name="T1" fmla="*/ 0 h 113753"/>
                  <a:gd name="T2" fmla="*/ 0 w 115658"/>
                  <a:gd name="T3" fmla="*/ 0 h 113753"/>
                  <a:gd name="T4" fmla="*/ 0 w 115658"/>
                  <a:gd name="T5" fmla="*/ 0 h 113753"/>
                  <a:gd name="T6" fmla="*/ 0 w 115658"/>
                  <a:gd name="T7" fmla="*/ 0 h 113753"/>
                  <a:gd name="T8" fmla="*/ 0 w 115658"/>
                  <a:gd name="T9" fmla="*/ 0 h 113753"/>
                  <a:gd name="T10" fmla="*/ 0 w 115658"/>
                  <a:gd name="T11" fmla="*/ 0 h 113753"/>
                  <a:gd name="T12" fmla="*/ 0 w 115658"/>
                  <a:gd name="T13" fmla="*/ 0 h 113753"/>
                  <a:gd name="T14" fmla="*/ 0 w 115658"/>
                  <a:gd name="T15" fmla="*/ 0 h 113753"/>
                  <a:gd name="T16" fmla="*/ 0 w 115658"/>
                  <a:gd name="T17" fmla="*/ 0 h 113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658"/>
                  <a:gd name="T28" fmla="*/ 0 h 113753"/>
                  <a:gd name="T29" fmla="*/ 115658 w 115658"/>
                  <a:gd name="T30" fmla="*/ 113753 h 113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658" h="113753">
                    <a:moveTo>
                      <a:pt x="107683" y="0"/>
                    </a:moveTo>
                    <a:lnTo>
                      <a:pt x="7975" y="0"/>
                    </a:lnTo>
                    <a:lnTo>
                      <a:pt x="0" y="7962"/>
                    </a:lnTo>
                    <a:lnTo>
                      <a:pt x="0" y="105791"/>
                    </a:lnTo>
                    <a:lnTo>
                      <a:pt x="7975" y="113753"/>
                    </a:lnTo>
                    <a:lnTo>
                      <a:pt x="107683" y="113753"/>
                    </a:lnTo>
                    <a:lnTo>
                      <a:pt x="115658" y="105791"/>
                    </a:lnTo>
                    <a:lnTo>
                      <a:pt x="115658" y="7962"/>
                    </a:lnTo>
                    <a:lnTo>
                      <a:pt x="1076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1" name="object 49"/>
              <p:cNvSpPr>
                <a:spLocks/>
              </p:cNvSpPr>
              <p:nvPr/>
            </p:nvSpPr>
            <p:spPr bwMode="auto">
              <a:xfrm>
                <a:off x="3251" y="2282"/>
                <a:ext cx="51" cy="49"/>
              </a:xfrm>
              <a:custGeom>
                <a:avLst/>
                <a:gdLst>
                  <a:gd name="T0" fmla="*/ 0 w 80098"/>
                  <a:gd name="T1" fmla="*/ 0 h 79057"/>
                  <a:gd name="T2" fmla="*/ 0 w 80098"/>
                  <a:gd name="T3" fmla="*/ 0 h 79057"/>
                  <a:gd name="T4" fmla="*/ 0 w 80098"/>
                  <a:gd name="T5" fmla="*/ 0 h 79057"/>
                  <a:gd name="T6" fmla="*/ 0 w 80098"/>
                  <a:gd name="T7" fmla="*/ 0 h 79057"/>
                  <a:gd name="T8" fmla="*/ 0 w 80098"/>
                  <a:gd name="T9" fmla="*/ 0 h 79057"/>
                  <a:gd name="T10" fmla="*/ 0 w 80098"/>
                  <a:gd name="T11" fmla="*/ 0 h 79057"/>
                  <a:gd name="T12" fmla="*/ 0 w 80098"/>
                  <a:gd name="T13" fmla="*/ 0 h 79057"/>
                  <a:gd name="T14" fmla="*/ 0 w 80098"/>
                  <a:gd name="T15" fmla="*/ 0 h 79057"/>
                  <a:gd name="T16" fmla="*/ 0 w 80098"/>
                  <a:gd name="T17" fmla="*/ 0 h 79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98"/>
                  <a:gd name="T28" fmla="*/ 0 h 79057"/>
                  <a:gd name="T29" fmla="*/ 80098 w 80098"/>
                  <a:gd name="T30" fmla="*/ 79057 h 790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98" h="79057">
                    <a:moveTo>
                      <a:pt x="72135" y="0"/>
                    </a:moveTo>
                    <a:lnTo>
                      <a:pt x="7975" y="0"/>
                    </a:lnTo>
                    <a:lnTo>
                      <a:pt x="0" y="7962"/>
                    </a:lnTo>
                    <a:lnTo>
                      <a:pt x="0" y="71120"/>
                    </a:lnTo>
                    <a:lnTo>
                      <a:pt x="7975" y="79057"/>
                    </a:lnTo>
                    <a:lnTo>
                      <a:pt x="72135" y="79057"/>
                    </a:lnTo>
                    <a:lnTo>
                      <a:pt x="80098" y="71120"/>
                    </a:lnTo>
                    <a:lnTo>
                      <a:pt x="80098" y="7962"/>
                    </a:lnTo>
                    <a:lnTo>
                      <a:pt x="721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2" name="object 50"/>
              <p:cNvSpPr>
                <a:spLocks/>
              </p:cNvSpPr>
              <p:nvPr/>
            </p:nvSpPr>
            <p:spPr bwMode="auto">
              <a:xfrm>
                <a:off x="3027" y="2150"/>
                <a:ext cx="50" cy="49"/>
              </a:xfrm>
              <a:custGeom>
                <a:avLst/>
                <a:gdLst>
                  <a:gd name="T0" fmla="*/ 0 w 80111"/>
                  <a:gd name="T1" fmla="*/ 0 h 79057"/>
                  <a:gd name="T2" fmla="*/ 0 w 80111"/>
                  <a:gd name="T3" fmla="*/ 0 h 79057"/>
                  <a:gd name="T4" fmla="*/ 0 w 80111"/>
                  <a:gd name="T5" fmla="*/ 0 h 79057"/>
                  <a:gd name="T6" fmla="*/ 0 w 80111"/>
                  <a:gd name="T7" fmla="*/ 0 h 79057"/>
                  <a:gd name="T8" fmla="*/ 0 w 80111"/>
                  <a:gd name="T9" fmla="*/ 0 h 79057"/>
                  <a:gd name="T10" fmla="*/ 0 w 80111"/>
                  <a:gd name="T11" fmla="*/ 0 h 79057"/>
                  <a:gd name="T12" fmla="*/ 0 w 80111"/>
                  <a:gd name="T13" fmla="*/ 0 h 79057"/>
                  <a:gd name="T14" fmla="*/ 0 w 80111"/>
                  <a:gd name="T15" fmla="*/ 0 h 79057"/>
                  <a:gd name="T16" fmla="*/ 0 w 80111"/>
                  <a:gd name="T17" fmla="*/ 0 h 79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111"/>
                  <a:gd name="T28" fmla="*/ 0 h 79057"/>
                  <a:gd name="T29" fmla="*/ 80111 w 80111"/>
                  <a:gd name="T30" fmla="*/ 79057 h 790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111" h="79057">
                    <a:moveTo>
                      <a:pt x="72148" y="0"/>
                    </a:moveTo>
                    <a:lnTo>
                      <a:pt x="7975" y="0"/>
                    </a:lnTo>
                    <a:lnTo>
                      <a:pt x="0" y="7962"/>
                    </a:lnTo>
                    <a:lnTo>
                      <a:pt x="0" y="71094"/>
                    </a:lnTo>
                    <a:lnTo>
                      <a:pt x="7975" y="79057"/>
                    </a:lnTo>
                    <a:lnTo>
                      <a:pt x="72148" y="79057"/>
                    </a:lnTo>
                    <a:lnTo>
                      <a:pt x="80111" y="71094"/>
                    </a:lnTo>
                    <a:lnTo>
                      <a:pt x="80111" y="7962"/>
                    </a:lnTo>
                    <a:lnTo>
                      <a:pt x="72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3" name="object 51"/>
              <p:cNvSpPr>
                <a:spLocks/>
              </p:cNvSpPr>
              <p:nvPr/>
            </p:nvSpPr>
            <p:spPr bwMode="auto">
              <a:xfrm>
                <a:off x="3376" y="2145"/>
                <a:ext cx="33" cy="33"/>
              </a:xfrm>
              <a:custGeom>
                <a:avLst/>
                <a:gdLst>
                  <a:gd name="T0" fmla="*/ 0 w 53136"/>
                  <a:gd name="T1" fmla="*/ 0 h 52730"/>
                  <a:gd name="T2" fmla="*/ 0 w 53136"/>
                  <a:gd name="T3" fmla="*/ 0 h 52730"/>
                  <a:gd name="T4" fmla="*/ 0 w 53136"/>
                  <a:gd name="T5" fmla="*/ 0 h 52730"/>
                  <a:gd name="T6" fmla="*/ 0 w 53136"/>
                  <a:gd name="T7" fmla="*/ 0 h 52730"/>
                  <a:gd name="T8" fmla="*/ 0 w 53136"/>
                  <a:gd name="T9" fmla="*/ 0 h 52730"/>
                  <a:gd name="T10" fmla="*/ 0 w 53136"/>
                  <a:gd name="T11" fmla="*/ 0 h 52730"/>
                  <a:gd name="T12" fmla="*/ 0 w 53136"/>
                  <a:gd name="T13" fmla="*/ 0 h 52730"/>
                  <a:gd name="T14" fmla="*/ 0 w 53136"/>
                  <a:gd name="T15" fmla="*/ 0 h 52730"/>
                  <a:gd name="T16" fmla="*/ 0 w 53136"/>
                  <a:gd name="T17" fmla="*/ 0 h 52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136"/>
                  <a:gd name="T28" fmla="*/ 0 h 52730"/>
                  <a:gd name="T29" fmla="*/ 53136 w 53136"/>
                  <a:gd name="T30" fmla="*/ 52730 h 527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136" h="52730">
                    <a:moveTo>
                      <a:pt x="45173" y="0"/>
                    </a:moveTo>
                    <a:lnTo>
                      <a:pt x="7962" y="0"/>
                    </a:lnTo>
                    <a:lnTo>
                      <a:pt x="0" y="7962"/>
                    </a:lnTo>
                    <a:lnTo>
                      <a:pt x="0" y="44792"/>
                    </a:lnTo>
                    <a:lnTo>
                      <a:pt x="7962" y="52730"/>
                    </a:lnTo>
                    <a:lnTo>
                      <a:pt x="45173" y="52730"/>
                    </a:lnTo>
                    <a:lnTo>
                      <a:pt x="53136" y="44792"/>
                    </a:lnTo>
                    <a:lnTo>
                      <a:pt x="53136" y="7962"/>
                    </a:lnTo>
                    <a:lnTo>
                      <a:pt x="45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4" name="object 52"/>
              <p:cNvSpPr>
                <a:spLocks/>
              </p:cNvSpPr>
              <p:nvPr/>
            </p:nvSpPr>
            <p:spPr bwMode="auto">
              <a:xfrm>
                <a:off x="3333" y="2333"/>
                <a:ext cx="40" cy="39"/>
              </a:xfrm>
              <a:custGeom>
                <a:avLst/>
                <a:gdLst>
                  <a:gd name="T0" fmla="*/ 0 w 62268"/>
                  <a:gd name="T1" fmla="*/ 0 h 61620"/>
                  <a:gd name="T2" fmla="*/ 0 w 62268"/>
                  <a:gd name="T3" fmla="*/ 0 h 61620"/>
                  <a:gd name="T4" fmla="*/ 0 w 62268"/>
                  <a:gd name="T5" fmla="*/ 0 h 61620"/>
                  <a:gd name="T6" fmla="*/ 0 w 62268"/>
                  <a:gd name="T7" fmla="*/ 0 h 61620"/>
                  <a:gd name="T8" fmla="*/ 0 w 62268"/>
                  <a:gd name="T9" fmla="*/ 0 h 61620"/>
                  <a:gd name="T10" fmla="*/ 0 w 62268"/>
                  <a:gd name="T11" fmla="*/ 0 h 61620"/>
                  <a:gd name="T12" fmla="*/ 0 w 62268"/>
                  <a:gd name="T13" fmla="*/ 0 h 61620"/>
                  <a:gd name="T14" fmla="*/ 0 w 62268"/>
                  <a:gd name="T15" fmla="*/ 0 h 61620"/>
                  <a:gd name="T16" fmla="*/ 0 w 62268"/>
                  <a:gd name="T17" fmla="*/ 0 h 61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268"/>
                  <a:gd name="T28" fmla="*/ 0 h 61620"/>
                  <a:gd name="T29" fmla="*/ 62268 w 62268"/>
                  <a:gd name="T30" fmla="*/ 61620 h 616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268" h="61620">
                    <a:moveTo>
                      <a:pt x="54292" y="0"/>
                    </a:moveTo>
                    <a:lnTo>
                      <a:pt x="7950" y="0"/>
                    </a:lnTo>
                    <a:lnTo>
                      <a:pt x="0" y="7962"/>
                    </a:lnTo>
                    <a:lnTo>
                      <a:pt x="0" y="53682"/>
                    </a:lnTo>
                    <a:lnTo>
                      <a:pt x="7950" y="61620"/>
                    </a:lnTo>
                    <a:lnTo>
                      <a:pt x="54292" y="61620"/>
                    </a:lnTo>
                    <a:lnTo>
                      <a:pt x="62268" y="53682"/>
                    </a:lnTo>
                    <a:lnTo>
                      <a:pt x="62268" y="7962"/>
                    </a:lnTo>
                    <a:lnTo>
                      <a:pt x="542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5" name="object 53"/>
              <p:cNvSpPr>
                <a:spLocks/>
              </p:cNvSpPr>
              <p:nvPr/>
            </p:nvSpPr>
            <p:spPr bwMode="auto">
              <a:xfrm>
                <a:off x="3035" y="2339"/>
                <a:ext cx="35" cy="34"/>
              </a:xfrm>
              <a:custGeom>
                <a:avLst/>
                <a:gdLst>
                  <a:gd name="T0" fmla="*/ 0 w 55092"/>
                  <a:gd name="T1" fmla="*/ 0 h 54597"/>
                  <a:gd name="T2" fmla="*/ 0 w 55092"/>
                  <a:gd name="T3" fmla="*/ 0 h 54597"/>
                  <a:gd name="T4" fmla="*/ 0 w 55092"/>
                  <a:gd name="T5" fmla="*/ 0 h 54597"/>
                  <a:gd name="T6" fmla="*/ 0 w 55092"/>
                  <a:gd name="T7" fmla="*/ 0 h 54597"/>
                  <a:gd name="T8" fmla="*/ 0 w 55092"/>
                  <a:gd name="T9" fmla="*/ 0 h 54597"/>
                  <a:gd name="T10" fmla="*/ 0 w 55092"/>
                  <a:gd name="T11" fmla="*/ 0 h 54597"/>
                  <a:gd name="T12" fmla="*/ 0 w 55092"/>
                  <a:gd name="T13" fmla="*/ 0 h 54597"/>
                  <a:gd name="T14" fmla="*/ 0 w 55092"/>
                  <a:gd name="T15" fmla="*/ 0 h 54597"/>
                  <a:gd name="T16" fmla="*/ 0 w 55092"/>
                  <a:gd name="T17" fmla="*/ 0 h 545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92"/>
                  <a:gd name="T28" fmla="*/ 0 h 54597"/>
                  <a:gd name="T29" fmla="*/ 55092 w 55092"/>
                  <a:gd name="T30" fmla="*/ 54597 h 545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92" h="54597">
                    <a:moveTo>
                      <a:pt x="47129" y="0"/>
                    </a:moveTo>
                    <a:lnTo>
                      <a:pt x="7975" y="0"/>
                    </a:lnTo>
                    <a:lnTo>
                      <a:pt x="0" y="7937"/>
                    </a:lnTo>
                    <a:lnTo>
                      <a:pt x="0" y="46634"/>
                    </a:lnTo>
                    <a:lnTo>
                      <a:pt x="7975" y="54597"/>
                    </a:lnTo>
                    <a:lnTo>
                      <a:pt x="47129" y="54597"/>
                    </a:lnTo>
                    <a:lnTo>
                      <a:pt x="55092" y="46634"/>
                    </a:lnTo>
                    <a:lnTo>
                      <a:pt x="55092" y="7937"/>
                    </a:lnTo>
                    <a:lnTo>
                      <a:pt x="47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6" name="object 54"/>
              <p:cNvSpPr>
                <a:spLocks/>
              </p:cNvSpPr>
              <p:nvPr/>
            </p:nvSpPr>
            <p:spPr bwMode="auto">
              <a:xfrm>
                <a:off x="3179" y="2307"/>
                <a:ext cx="35" cy="34"/>
              </a:xfrm>
              <a:custGeom>
                <a:avLst/>
                <a:gdLst>
                  <a:gd name="T0" fmla="*/ 0 w 55067"/>
                  <a:gd name="T1" fmla="*/ 0 h 54622"/>
                  <a:gd name="T2" fmla="*/ 0 w 55067"/>
                  <a:gd name="T3" fmla="*/ 0 h 54622"/>
                  <a:gd name="T4" fmla="*/ 0 w 55067"/>
                  <a:gd name="T5" fmla="*/ 0 h 54622"/>
                  <a:gd name="T6" fmla="*/ 0 w 55067"/>
                  <a:gd name="T7" fmla="*/ 0 h 54622"/>
                  <a:gd name="T8" fmla="*/ 0 w 55067"/>
                  <a:gd name="T9" fmla="*/ 0 h 54622"/>
                  <a:gd name="T10" fmla="*/ 0 w 55067"/>
                  <a:gd name="T11" fmla="*/ 0 h 54622"/>
                  <a:gd name="T12" fmla="*/ 0 w 55067"/>
                  <a:gd name="T13" fmla="*/ 0 h 54622"/>
                  <a:gd name="T14" fmla="*/ 0 w 55067"/>
                  <a:gd name="T15" fmla="*/ 0 h 54622"/>
                  <a:gd name="T16" fmla="*/ 0 w 55067"/>
                  <a:gd name="T17" fmla="*/ 0 h 546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67"/>
                  <a:gd name="T28" fmla="*/ 0 h 54622"/>
                  <a:gd name="T29" fmla="*/ 55067 w 55067"/>
                  <a:gd name="T30" fmla="*/ 54622 h 546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67" h="54622">
                    <a:moveTo>
                      <a:pt x="47104" y="0"/>
                    </a:moveTo>
                    <a:lnTo>
                      <a:pt x="7975" y="0"/>
                    </a:lnTo>
                    <a:lnTo>
                      <a:pt x="0" y="7988"/>
                    </a:lnTo>
                    <a:lnTo>
                      <a:pt x="0" y="46685"/>
                    </a:lnTo>
                    <a:lnTo>
                      <a:pt x="7975" y="54622"/>
                    </a:lnTo>
                    <a:lnTo>
                      <a:pt x="47104" y="54622"/>
                    </a:lnTo>
                    <a:lnTo>
                      <a:pt x="55067" y="46685"/>
                    </a:lnTo>
                    <a:lnTo>
                      <a:pt x="55067" y="7988"/>
                    </a:lnTo>
                    <a:lnTo>
                      <a:pt x="47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7" name="object 55"/>
              <p:cNvSpPr>
                <a:spLocks/>
              </p:cNvSpPr>
              <p:nvPr/>
            </p:nvSpPr>
            <p:spPr bwMode="auto">
              <a:xfrm>
                <a:off x="3281" y="2134"/>
                <a:ext cx="52" cy="52"/>
              </a:xfrm>
              <a:custGeom>
                <a:avLst/>
                <a:gdLst>
                  <a:gd name="T0" fmla="*/ 0 w 83896"/>
                  <a:gd name="T1" fmla="*/ 0 h 82765"/>
                  <a:gd name="T2" fmla="*/ 0 w 83896"/>
                  <a:gd name="T3" fmla="*/ 0 h 82765"/>
                  <a:gd name="T4" fmla="*/ 0 w 83896"/>
                  <a:gd name="T5" fmla="*/ 0 h 82765"/>
                  <a:gd name="T6" fmla="*/ 0 w 83896"/>
                  <a:gd name="T7" fmla="*/ 0 h 82765"/>
                  <a:gd name="T8" fmla="*/ 0 w 83896"/>
                  <a:gd name="T9" fmla="*/ 0 h 82765"/>
                  <a:gd name="T10" fmla="*/ 0 w 83896"/>
                  <a:gd name="T11" fmla="*/ 0 h 82765"/>
                  <a:gd name="T12" fmla="*/ 0 w 83896"/>
                  <a:gd name="T13" fmla="*/ 0 h 82765"/>
                  <a:gd name="T14" fmla="*/ 0 w 83896"/>
                  <a:gd name="T15" fmla="*/ 0 h 82765"/>
                  <a:gd name="T16" fmla="*/ 0 w 83896"/>
                  <a:gd name="T17" fmla="*/ 0 h 82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896"/>
                  <a:gd name="T28" fmla="*/ 0 h 82765"/>
                  <a:gd name="T29" fmla="*/ 83896 w 83896"/>
                  <a:gd name="T30" fmla="*/ 82765 h 82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896" h="82765">
                    <a:moveTo>
                      <a:pt x="75933" y="0"/>
                    </a:moveTo>
                    <a:lnTo>
                      <a:pt x="7962" y="0"/>
                    </a:lnTo>
                    <a:lnTo>
                      <a:pt x="0" y="7962"/>
                    </a:lnTo>
                    <a:lnTo>
                      <a:pt x="0" y="74802"/>
                    </a:lnTo>
                    <a:lnTo>
                      <a:pt x="7962" y="82765"/>
                    </a:lnTo>
                    <a:lnTo>
                      <a:pt x="75933" y="82765"/>
                    </a:lnTo>
                    <a:lnTo>
                      <a:pt x="83896" y="74802"/>
                    </a:lnTo>
                    <a:lnTo>
                      <a:pt x="83896" y="7962"/>
                    </a:lnTo>
                    <a:lnTo>
                      <a:pt x="759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8" name="object 56"/>
              <p:cNvSpPr>
                <a:spLocks/>
              </p:cNvSpPr>
              <p:nvPr/>
            </p:nvSpPr>
            <p:spPr bwMode="auto">
              <a:xfrm>
                <a:off x="3160" y="2166"/>
                <a:ext cx="89" cy="87"/>
              </a:xfrm>
              <a:custGeom>
                <a:avLst/>
                <a:gdLst>
                  <a:gd name="T0" fmla="*/ 0 w 141325"/>
                  <a:gd name="T1" fmla="*/ 0 h 138861"/>
                  <a:gd name="T2" fmla="*/ 0 w 141325"/>
                  <a:gd name="T3" fmla="*/ 0 h 138861"/>
                  <a:gd name="T4" fmla="*/ 0 w 141325"/>
                  <a:gd name="T5" fmla="*/ 0 h 138861"/>
                  <a:gd name="T6" fmla="*/ 0 w 141325"/>
                  <a:gd name="T7" fmla="*/ 0 h 138861"/>
                  <a:gd name="T8" fmla="*/ 0 w 141325"/>
                  <a:gd name="T9" fmla="*/ 0 h 138861"/>
                  <a:gd name="T10" fmla="*/ 0 w 141325"/>
                  <a:gd name="T11" fmla="*/ 0 h 138861"/>
                  <a:gd name="T12" fmla="*/ 0 w 141325"/>
                  <a:gd name="T13" fmla="*/ 0 h 138861"/>
                  <a:gd name="T14" fmla="*/ 0 w 141325"/>
                  <a:gd name="T15" fmla="*/ 0 h 138861"/>
                  <a:gd name="T16" fmla="*/ 0 w 141325"/>
                  <a:gd name="T17" fmla="*/ 0 h 138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325"/>
                  <a:gd name="T28" fmla="*/ 0 h 138861"/>
                  <a:gd name="T29" fmla="*/ 141325 w 141325"/>
                  <a:gd name="T30" fmla="*/ 138861 h 138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325" h="138861">
                    <a:moveTo>
                      <a:pt x="133375" y="0"/>
                    </a:moveTo>
                    <a:lnTo>
                      <a:pt x="7962" y="0"/>
                    </a:lnTo>
                    <a:lnTo>
                      <a:pt x="0" y="7962"/>
                    </a:lnTo>
                    <a:lnTo>
                      <a:pt x="0" y="130898"/>
                    </a:lnTo>
                    <a:lnTo>
                      <a:pt x="7962" y="138861"/>
                    </a:lnTo>
                    <a:lnTo>
                      <a:pt x="133375" y="138861"/>
                    </a:lnTo>
                    <a:lnTo>
                      <a:pt x="141325" y="130898"/>
                    </a:lnTo>
                    <a:lnTo>
                      <a:pt x="141325" y="7962"/>
                    </a:lnTo>
                    <a:lnTo>
                      <a:pt x="1333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69" name="object 103"/>
              <p:cNvSpPr txBox="1">
                <a:spLocks noChangeArrowheads="1"/>
              </p:cNvSpPr>
              <p:nvPr/>
            </p:nvSpPr>
            <p:spPr bwMode="auto">
              <a:xfrm>
                <a:off x="3548" y="1965"/>
                <a:ext cx="90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400" b="1">
                    <a:solidFill>
                      <a:srgbClr val="FFFFFF"/>
                    </a:solidFill>
                    <a:latin typeface="華康粗黑體(P)" pitchFamily="34" charset="-120"/>
                    <a:ea typeface="微軟正黑體" pitchFamily="34" charset="-120"/>
                  </a:rPr>
                  <a:t>文件流</a:t>
                </a:r>
                <a:endParaRPr kumimoji="0" lang="zh-Hant" altLang="en-US" sz="1400" b="1">
                  <a:latin typeface="華康粗黑體(P)" pitchFamily="34" charset="-120"/>
                  <a:ea typeface="微軟正黑體" pitchFamily="34" charset="-120"/>
                </a:endParaRPr>
              </a:p>
            </p:txBody>
          </p:sp>
        </p:grpSp>
        <p:grpSp>
          <p:nvGrpSpPr>
            <p:cNvPr id="59409" name="Group 255"/>
            <p:cNvGrpSpPr>
              <a:grpSpLocks/>
            </p:cNvGrpSpPr>
            <p:nvPr/>
          </p:nvGrpSpPr>
          <p:grpSpPr bwMode="auto">
            <a:xfrm>
              <a:off x="7950200" y="4325938"/>
              <a:ext cx="3305175" cy="1306512"/>
              <a:chOff x="4585" y="1696"/>
              <a:chExt cx="2082" cy="823"/>
            </a:xfrm>
          </p:grpSpPr>
          <p:sp>
            <p:nvSpPr>
              <p:cNvPr id="59426" name="object 43"/>
              <p:cNvSpPr>
                <a:spLocks/>
              </p:cNvSpPr>
              <p:nvPr/>
            </p:nvSpPr>
            <p:spPr bwMode="auto">
              <a:xfrm>
                <a:off x="4585" y="1696"/>
                <a:ext cx="2082" cy="823"/>
              </a:xfrm>
              <a:custGeom>
                <a:avLst/>
                <a:gdLst>
                  <a:gd name="T0" fmla="*/ 0 w 3304882"/>
                  <a:gd name="T1" fmla="*/ 0 h 1307668"/>
                  <a:gd name="T2" fmla="*/ 0 w 3304882"/>
                  <a:gd name="T3" fmla="*/ 0 h 1307668"/>
                  <a:gd name="T4" fmla="*/ 0 w 3304882"/>
                  <a:gd name="T5" fmla="*/ 0 h 1307668"/>
                  <a:gd name="T6" fmla="*/ 0 w 3304882"/>
                  <a:gd name="T7" fmla="*/ 0 h 1307668"/>
                  <a:gd name="T8" fmla="*/ 0 w 3304882"/>
                  <a:gd name="T9" fmla="*/ 0 h 1307668"/>
                  <a:gd name="T10" fmla="*/ 0 w 3304882"/>
                  <a:gd name="T11" fmla="*/ 0 h 1307668"/>
                  <a:gd name="T12" fmla="*/ 0 w 3304882"/>
                  <a:gd name="T13" fmla="*/ 0 h 1307668"/>
                  <a:gd name="T14" fmla="*/ 0 60000 65536"/>
                  <a:gd name="T15" fmla="*/ 0 60000 65536"/>
                  <a:gd name="T16" fmla="*/ 0 60000 65536"/>
                  <a:gd name="T17" fmla="*/ 0 60000 65536"/>
                  <a:gd name="T18" fmla="*/ 0 60000 65536"/>
                  <a:gd name="T19" fmla="*/ 0 60000 65536"/>
                  <a:gd name="T20" fmla="*/ 0 60000 65536"/>
                  <a:gd name="T21" fmla="*/ 0 w 3304882"/>
                  <a:gd name="T22" fmla="*/ 0 h 1307668"/>
                  <a:gd name="T23" fmla="*/ 3304882 w 3304882"/>
                  <a:gd name="T24" fmla="*/ 1307668 h 1307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4882" h="1307668">
                    <a:moveTo>
                      <a:pt x="2953702" y="0"/>
                    </a:moveTo>
                    <a:lnTo>
                      <a:pt x="0" y="0"/>
                    </a:lnTo>
                    <a:lnTo>
                      <a:pt x="351180" y="653834"/>
                    </a:lnTo>
                    <a:lnTo>
                      <a:pt x="0" y="1307668"/>
                    </a:lnTo>
                    <a:lnTo>
                      <a:pt x="2953702" y="1307668"/>
                    </a:lnTo>
                    <a:lnTo>
                      <a:pt x="3304882" y="646468"/>
                    </a:lnTo>
                    <a:lnTo>
                      <a:pt x="2953702" y="0"/>
                    </a:lnTo>
                    <a:close/>
                  </a:path>
                </a:pathLst>
              </a:custGeom>
              <a:solidFill>
                <a:srgbClr val="8BC53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7" name="object 62"/>
              <p:cNvSpPr>
                <a:spLocks/>
              </p:cNvSpPr>
              <p:nvPr/>
            </p:nvSpPr>
            <p:spPr bwMode="auto">
              <a:xfrm>
                <a:off x="4958" y="1894"/>
                <a:ext cx="402" cy="456"/>
              </a:xfrm>
              <a:custGeom>
                <a:avLst/>
                <a:gdLst>
                  <a:gd name="T0" fmla="*/ 0 w 637705"/>
                  <a:gd name="T1" fmla="*/ 0 h 723798"/>
                  <a:gd name="T2" fmla="*/ 0 w 637705"/>
                  <a:gd name="T3" fmla="*/ 0 h 723798"/>
                  <a:gd name="T4" fmla="*/ 0 w 637705"/>
                  <a:gd name="T5" fmla="*/ 0 h 723798"/>
                  <a:gd name="T6" fmla="*/ 0 w 637705"/>
                  <a:gd name="T7" fmla="*/ 0 h 723798"/>
                  <a:gd name="T8" fmla="*/ 0 w 637705"/>
                  <a:gd name="T9" fmla="*/ 0 h 723798"/>
                  <a:gd name="T10" fmla="*/ 0 w 637705"/>
                  <a:gd name="T11" fmla="*/ 0 h 723798"/>
                  <a:gd name="T12" fmla="*/ 0 w 637705"/>
                  <a:gd name="T13" fmla="*/ 0 h 723798"/>
                  <a:gd name="T14" fmla="*/ 0 w 637705"/>
                  <a:gd name="T15" fmla="*/ 0 h 723798"/>
                  <a:gd name="T16" fmla="*/ 0 w 637705"/>
                  <a:gd name="T17" fmla="*/ 0 h 723798"/>
                  <a:gd name="T18" fmla="*/ 0 w 637705"/>
                  <a:gd name="T19" fmla="*/ 0 h 723798"/>
                  <a:gd name="T20" fmla="*/ 0 w 637705"/>
                  <a:gd name="T21" fmla="*/ 0 h 723798"/>
                  <a:gd name="T22" fmla="*/ 0 w 637705"/>
                  <a:gd name="T23" fmla="*/ 0 h 723798"/>
                  <a:gd name="T24" fmla="*/ 0 w 637705"/>
                  <a:gd name="T25" fmla="*/ 0 h 723798"/>
                  <a:gd name="T26" fmla="*/ 0 w 637705"/>
                  <a:gd name="T27" fmla="*/ 0 h 723798"/>
                  <a:gd name="T28" fmla="*/ 0 w 637705"/>
                  <a:gd name="T29" fmla="*/ 0 h 723798"/>
                  <a:gd name="T30" fmla="*/ 0 w 637705"/>
                  <a:gd name="T31" fmla="*/ 0 h 723798"/>
                  <a:gd name="T32" fmla="*/ 0 w 637705"/>
                  <a:gd name="T33" fmla="*/ 0 h 723798"/>
                  <a:gd name="T34" fmla="*/ 0 w 637705"/>
                  <a:gd name="T35" fmla="*/ 0 h 723798"/>
                  <a:gd name="T36" fmla="*/ 0 w 637705"/>
                  <a:gd name="T37" fmla="*/ 0 h 723798"/>
                  <a:gd name="T38" fmla="*/ 0 w 637705"/>
                  <a:gd name="T39" fmla="*/ 0 h 723798"/>
                  <a:gd name="T40" fmla="*/ 0 w 637705"/>
                  <a:gd name="T41" fmla="*/ 0 h 723798"/>
                  <a:gd name="T42" fmla="*/ 0 w 637705"/>
                  <a:gd name="T43" fmla="*/ 0 h 723798"/>
                  <a:gd name="T44" fmla="*/ 0 w 637705"/>
                  <a:gd name="T45" fmla="*/ 0 h 723798"/>
                  <a:gd name="T46" fmla="*/ 0 w 637705"/>
                  <a:gd name="T47" fmla="*/ 0 h 723798"/>
                  <a:gd name="T48" fmla="*/ 0 w 637705"/>
                  <a:gd name="T49" fmla="*/ 0 h 723798"/>
                  <a:gd name="T50" fmla="*/ 0 w 637705"/>
                  <a:gd name="T51" fmla="*/ 0 h 723798"/>
                  <a:gd name="T52" fmla="*/ 0 w 637705"/>
                  <a:gd name="T53" fmla="*/ 0 h 723798"/>
                  <a:gd name="T54" fmla="*/ 0 w 637705"/>
                  <a:gd name="T55" fmla="*/ 0 h 723798"/>
                  <a:gd name="T56" fmla="*/ 0 w 637705"/>
                  <a:gd name="T57" fmla="*/ 0 h 723798"/>
                  <a:gd name="T58" fmla="*/ 0 w 637705"/>
                  <a:gd name="T59" fmla="*/ 0 h 723798"/>
                  <a:gd name="T60" fmla="*/ 0 w 637705"/>
                  <a:gd name="T61" fmla="*/ 0 h 723798"/>
                  <a:gd name="T62" fmla="*/ 0 w 637705"/>
                  <a:gd name="T63" fmla="*/ 0 h 723798"/>
                  <a:gd name="T64" fmla="*/ 0 w 637705"/>
                  <a:gd name="T65" fmla="*/ 0 h 723798"/>
                  <a:gd name="T66" fmla="*/ 0 w 637705"/>
                  <a:gd name="T67" fmla="*/ 0 h 723798"/>
                  <a:gd name="T68" fmla="*/ 0 w 637705"/>
                  <a:gd name="T69" fmla="*/ 0 h 723798"/>
                  <a:gd name="T70" fmla="*/ 0 w 637705"/>
                  <a:gd name="T71" fmla="*/ 0 h 723798"/>
                  <a:gd name="T72" fmla="*/ 0 w 637705"/>
                  <a:gd name="T73" fmla="*/ 0 h 723798"/>
                  <a:gd name="T74" fmla="*/ 0 w 637705"/>
                  <a:gd name="T75" fmla="*/ 0 h 723798"/>
                  <a:gd name="T76" fmla="*/ 0 w 637705"/>
                  <a:gd name="T77" fmla="*/ 0 h 723798"/>
                  <a:gd name="T78" fmla="*/ 0 w 637705"/>
                  <a:gd name="T79" fmla="*/ 0 h 723798"/>
                  <a:gd name="T80" fmla="*/ 0 w 637705"/>
                  <a:gd name="T81" fmla="*/ 0 h 723798"/>
                  <a:gd name="T82" fmla="*/ 0 w 637705"/>
                  <a:gd name="T83" fmla="*/ 0 h 723798"/>
                  <a:gd name="T84" fmla="*/ 0 w 637705"/>
                  <a:gd name="T85" fmla="*/ 0 h 723798"/>
                  <a:gd name="T86" fmla="*/ 0 w 637705"/>
                  <a:gd name="T87" fmla="*/ 0 h 723798"/>
                  <a:gd name="T88" fmla="*/ 0 w 637705"/>
                  <a:gd name="T89" fmla="*/ 0 h 723798"/>
                  <a:gd name="T90" fmla="*/ 0 w 637705"/>
                  <a:gd name="T91" fmla="*/ 0 h 723798"/>
                  <a:gd name="T92" fmla="*/ 0 w 637705"/>
                  <a:gd name="T93" fmla="*/ 0 h 723798"/>
                  <a:gd name="T94" fmla="*/ 0 w 637705"/>
                  <a:gd name="T95" fmla="*/ 0 h 723798"/>
                  <a:gd name="T96" fmla="*/ 0 w 637705"/>
                  <a:gd name="T97" fmla="*/ 0 h 723798"/>
                  <a:gd name="T98" fmla="*/ 0 w 637705"/>
                  <a:gd name="T99" fmla="*/ 0 h 723798"/>
                  <a:gd name="T100" fmla="*/ 0 w 637705"/>
                  <a:gd name="T101" fmla="*/ 0 h 723798"/>
                  <a:gd name="T102" fmla="*/ 0 w 637705"/>
                  <a:gd name="T103" fmla="*/ 0 h 723798"/>
                  <a:gd name="T104" fmla="*/ 0 w 637705"/>
                  <a:gd name="T105" fmla="*/ 0 h 723798"/>
                  <a:gd name="T106" fmla="*/ 0 w 637705"/>
                  <a:gd name="T107" fmla="*/ 0 h 723798"/>
                  <a:gd name="T108" fmla="*/ 0 w 637705"/>
                  <a:gd name="T109" fmla="*/ 0 h 723798"/>
                  <a:gd name="T110" fmla="*/ 0 w 637705"/>
                  <a:gd name="T111" fmla="*/ 0 h 723798"/>
                  <a:gd name="T112" fmla="*/ 0 w 637705"/>
                  <a:gd name="T113" fmla="*/ 0 h 723798"/>
                  <a:gd name="T114" fmla="*/ 0 w 637705"/>
                  <a:gd name="T115" fmla="*/ 0 h 723798"/>
                  <a:gd name="T116" fmla="*/ 0 w 637705"/>
                  <a:gd name="T117" fmla="*/ 0 h 723798"/>
                  <a:gd name="T118" fmla="*/ 0 w 637705"/>
                  <a:gd name="T119" fmla="*/ 0 h 723798"/>
                  <a:gd name="T120" fmla="*/ 0 w 637705"/>
                  <a:gd name="T121" fmla="*/ 0 h 7237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7705"/>
                  <a:gd name="T184" fmla="*/ 0 h 723798"/>
                  <a:gd name="T185" fmla="*/ 637705 w 637705"/>
                  <a:gd name="T186" fmla="*/ 723798 h 7237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7705" h="723798">
                    <a:moveTo>
                      <a:pt x="130657" y="0"/>
                    </a:moveTo>
                    <a:lnTo>
                      <a:pt x="71894" y="0"/>
                    </a:lnTo>
                    <a:lnTo>
                      <a:pt x="57387" y="1474"/>
                    </a:lnTo>
                    <a:lnTo>
                      <a:pt x="21064" y="21095"/>
                    </a:lnTo>
                    <a:lnTo>
                      <a:pt x="1466" y="57404"/>
                    </a:lnTo>
                    <a:lnTo>
                      <a:pt x="0" y="71801"/>
                    </a:lnTo>
                    <a:lnTo>
                      <a:pt x="10" y="651999"/>
                    </a:lnTo>
                    <a:lnTo>
                      <a:pt x="12274" y="692033"/>
                    </a:lnTo>
                    <a:lnTo>
                      <a:pt x="43870" y="718109"/>
                    </a:lnTo>
                    <a:lnTo>
                      <a:pt x="71797" y="723798"/>
                    </a:lnTo>
                    <a:lnTo>
                      <a:pt x="565798" y="723798"/>
                    </a:lnTo>
                    <a:lnTo>
                      <a:pt x="605947" y="711518"/>
                    </a:lnTo>
                    <a:lnTo>
                      <a:pt x="632017" y="679918"/>
                    </a:lnTo>
                    <a:lnTo>
                      <a:pt x="632929" y="676998"/>
                    </a:lnTo>
                    <a:lnTo>
                      <a:pt x="71894" y="676998"/>
                    </a:lnTo>
                    <a:lnTo>
                      <a:pt x="58420" y="673076"/>
                    </a:lnTo>
                    <a:lnTo>
                      <a:pt x="49308" y="662898"/>
                    </a:lnTo>
                    <a:lnTo>
                      <a:pt x="46761" y="178917"/>
                    </a:lnTo>
                    <a:lnTo>
                      <a:pt x="637705" y="178917"/>
                    </a:lnTo>
                    <a:lnTo>
                      <a:pt x="637705" y="90685"/>
                    </a:lnTo>
                    <a:lnTo>
                      <a:pt x="471834" y="90684"/>
                    </a:lnTo>
                    <a:lnTo>
                      <a:pt x="169481" y="90684"/>
                    </a:lnTo>
                    <a:lnTo>
                      <a:pt x="154798" y="88086"/>
                    </a:lnTo>
                    <a:lnTo>
                      <a:pt x="142875" y="80913"/>
                    </a:lnTo>
                    <a:lnTo>
                      <a:pt x="134585" y="70191"/>
                    </a:lnTo>
                    <a:lnTo>
                      <a:pt x="130914" y="57350"/>
                    </a:lnTo>
                    <a:lnTo>
                      <a:pt x="130791" y="53695"/>
                    </a:lnTo>
                    <a:lnTo>
                      <a:pt x="130657" y="0"/>
                    </a:lnTo>
                    <a:close/>
                  </a:path>
                  <a:path w="637705" h="723798">
                    <a:moveTo>
                      <a:pt x="637705" y="178917"/>
                    </a:moveTo>
                    <a:lnTo>
                      <a:pt x="590905" y="178917"/>
                    </a:lnTo>
                    <a:lnTo>
                      <a:pt x="590874" y="651999"/>
                    </a:lnTo>
                    <a:lnTo>
                      <a:pt x="586982" y="665357"/>
                    </a:lnTo>
                    <a:lnTo>
                      <a:pt x="576798" y="674460"/>
                    </a:lnTo>
                    <a:lnTo>
                      <a:pt x="71894" y="676998"/>
                    </a:lnTo>
                    <a:lnTo>
                      <a:pt x="632929" y="676998"/>
                    </a:lnTo>
                    <a:lnTo>
                      <a:pt x="636223" y="666450"/>
                    </a:lnTo>
                    <a:lnTo>
                      <a:pt x="637704" y="651999"/>
                    </a:lnTo>
                    <a:lnTo>
                      <a:pt x="637705" y="178917"/>
                    </a:lnTo>
                    <a:close/>
                  </a:path>
                  <a:path w="637705" h="723798">
                    <a:moveTo>
                      <a:pt x="565797" y="0"/>
                    </a:moveTo>
                    <a:lnTo>
                      <a:pt x="507034" y="0"/>
                    </a:lnTo>
                    <a:lnTo>
                      <a:pt x="507034" y="53695"/>
                    </a:lnTo>
                    <a:lnTo>
                      <a:pt x="504290" y="67691"/>
                    </a:lnTo>
                    <a:lnTo>
                      <a:pt x="496783" y="79256"/>
                    </a:lnTo>
                    <a:lnTo>
                      <a:pt x="485602" y="87288"/>
                    </a:lnTo>
                    <a:lnTo>
                      <a:pt x="471837" y="90685"/>
                    </a:lnTo>
                    <a:lnTo>
                      <a:pt x="637705" y="90685"/>
                    </a:lnTo>
                    <a:lnTo>
                      <a:pt x="632025" y="43881"/>
                    </a:lnTo>
                    <a:lnTo>
                      <a:pt x="606011" y="12313"/>
                    </a:lnTo>
                    <a:lnTo>
                      <a:pt x="580329" y="1474"/>
                    </a:lnTo>
                    <a:lnTo>
                      <a:pt x="565797" y="0"/>
                    </a:lnTo>
                    <a:close/>
                  </a:path>
                  <a:path w="637705" h="723798">
                    <a:moveTo>
                      <a:pt x="433006" y="0"/>
                    </a:moveTo>
                    <a:lnTo>
                      <a:pt x="204685" y="0"/>
                    </a:lnTo>
                    <a:lnTo>
                      <a:pt x="204685" y="53695"/>
                    </a:lnTo>
                    <a:lnTo>
                      <a:pt x="201932" y="67691"/>
                    </a:lnTo>
                    <a:lnTo>
                      <a:pt x="194408" y="79256"/>
                    </a:lnTo>
                    <a:lnTo>
                      <a:pt x="183215" y="87288"/>
                    </a:lnTo>
                    <a:lnTo>
                      <a:pt x="169481" y="90684"/>
                    </a:lnTo>
                    <a:lnTo>
                      <a:pt x="471834" y="90684"/>
                    </a:lnTo>
                    <a:lnTo>
                      <a:pt x="436939" y="70191"/>
                    </a:lnTo>
                    <a:lnTo>
                      <a:pt x="433141" y="53695"/>
                    </a:lnTo>
                    <a:lnTo>
                      <a:pt x="4330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8" name="object 63"/>
              <p:cNvSpPr>
                <a:spLocks/>
              </p:cNvSpPr>
              <p:nvPr/>
            </p:nvSpPr>
            <p:spPr bwMode="auto">
              <a:xfrm>
                <a:off x="5055" y="1865"/>
                <a:ext cx="18" cy="71"/>
              </a:xfrm>
              <a:custGeom>
                <a:avLst/>
                <a:gdLst>
                  <a:gd name="T0" fmla="*/ 0 w 27203"/>
                  <a:gd name="T1" fmla="*/ 0 h 112560"/>
                  <a:gd name="T2" fmla="*/ 0 w 27203"/>
                  <a:gd name="T3" fmla="*/ 0 h 112560"/>
                  <a:gd name="T4" fmla="*/ 0 w 27203"/>
                  <a:gd name="T5" fmla="*/ 0 h 112560"/>
                  <a:gd name="T6" fmla="*/ 0 w 27203"/>
                  <a:gd name="T7" fmla="*/ 0 h 112560"/>
                  <a:gd name="T8" fmla="*/ 0 w 27203"/>
                  <a:gd name="T9" fmla="*/ 0 h 112560"/>
                  <a:gd name="T10" fmla="*/ 0 w 27203"/>
                  <a:gd name="T11" fmla="*/ 0 h 112560"/>
                  <a:gd name="T12" fmla="*/ 0 w 27203"/>
                  <a:gd name="T13" fmla="*/ 0 h 112560"/>
                  <a:gd name="T14" fmla="*/ 0 w 27203"/>
                  <a:gd name="T15" fmla="*/ 0 h 112560"/>
                  <a:gd name="T16" fmla="*/ 0 w 27203"/>
                  <a:gd name="T17" fmla="*/ 0 h 112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03"/>
                  <a:gd name="T28" fmla="*/ 0 h 112560"/>
                  <a:gd name="T29" fmla="*/ 27203 w 27203"/>
                  <a:gd name="T30" fmla="*/ 112560 h 1125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03" h="112560">
                    <a:moveTo>
                      <a:pt x="21132" y="0"/>
                    </a:moveTo>
                    <a:lnTo>
                      <a:pt x="6057" y="0"/>
                    </a:lnTo>
                    <a:lnTo>
                      <a:pt x="0" y="6096"/>
                    </a:lnTo>
                    <a:lnTo>
                      <a:pt x="0" y="106464"/>
                    </a:lnTo>
                    <a:lnTo>
                      <a:pt x="6057" y="112560"/>
                    </a:lnTo>
                    <a:lnTo>
                      <a:pt x="21132" y="112560"/>
                    </a:lnTo>
                    <a:lnTo>
                      <a:pt x="27203" y="106464"/>
                    </a:lnTo>
                    <a:lnTo>
                      <a:pt x="27203" y="6096"/>
                    </a:lnTo>
                    <a:lnTo>
                      <a:pt x="21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9" name="object 64"/>
              <p:cNvSpPr>
                <a:spLocks/>
              </p:cNvSpPr>
              <p:nvPr/>
            </p:nvSpPr>
            <p:spPr bwMode="auto">
              <a:xfrm>
                <a:off x="5246" y="1865"/>
                <a:ext cx="17" cy="71"/>
              </a:xfrm>
              <a:custGeom>
                <a:avLst/>
                <a:gdLst>
                  <a:gd name="T0" fmla="*/ 0 w 27241"/>
                  <a:gd name="T1" fmla="*/ 0 h 112560"/>
                  <a:gd name="T2" fmla="*/ 0 w 27241"/>
                  <a:gd name="T3" fmla="*/ 0 h 112560"/>
                  <a:gd name="T4" fmla="*/ 0 w 27241"/>
                  <a:gd name="T5" fmla="*/ 0 h 112560"/>
                  <a:gd name="T6" fmla="*/ 0 w 27241"/>
                  <a:gd name="T7" fmla="*/ 0 h 112560"/>
                  <a:gd name="T8" fmla="*/ 0 w 27241"/>
                  <a:gd name="T9" fmla="*/ 0 h 112560"/>
                  <a:gd name="T10" fmla="*/ 0 w 27241"/>
                  <a:gd name="T11" fmla="*/ 0 h 112560"/>
                  <a:gd name="T12" fmla="*/ 0 w 27241"/>
                  <a:gd name="T13" fmla="*/ 0 h 112560"/>
                  <a:gd name="T14" fmla="*/ 0 w 27241"/>
                  <a:gd name="T15" fmla="*/ 0 h 112560"/>
                  <a:gd name="T16" fmla="*/ 0 w 27241"/>
                  <a:gd name="T17" fmla="*/ 0 h 112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41"/>
                  <a:gd name="T28" fmla="*/ 0 h 112560"/>
                  <a:gd name="T29" fmla="*/ 27241 w 27241"/>
                  <a:gd name="T30" fmla="*/ 112560 h 1125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41" h="112560">
                    <a:moveTo>
                      <a:pt x="21158" y="0"/>
                    </a:moveTo>
                    <a:lnTo>
                      <a:pt x="6083" y="0"/>
                    </a:lnTo>
                    <a:lnTo>
                      <a:pt x="0" y="6096"/>
                    </a:lnTo>
                    <a:lnTo>
                      <a:pt x="0" y="106464"/>
                    </a:lnTo>
                    <a:lnTo>
                      <a:pt x="6083" y="112560"/>
                    </a:lnTo>
                    <a:lnTo>
                      <a:pt x="21158" y="112560"/>
                    </a:lnTo>
                    <a:lnTo>
                      <a:pt x="27241" y="106464"/>
                    </a:lnTo>
                    <a:lnTo>
                      <a:pt x="27241" y="6096"/>
                    </a:lnTo>
                    <a:lnTo>
                      <a:pt x="21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0" name="object 65"/>
              <p:cNvSpPr>
                <a:spLocks/>
              </p:cNvSpPr>
              <p:nvPr/>
            </p:nvSpPr>
            <p:spPr bwMode="auto">
              <a:xfrm>
                <a:off x="5102" y="2055"/>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29" y="0"/>
                    </a:moveTo>
                    <a:lnTo>
                      <a:pt x="2413" y="0"/>
                    </a:lnTo>
                    <a:lnTo>
                      <a:pt x="0" y="2413"/>
                    </a:lnTo>
                    <a:lnTo>
                      <a:pt x="0" y="46329"/>
                    </a:lnTo>
                    <a:lnTo>
                      <a:pt x="2413" y="48717"/>
                    </a:lnTo>
                    <a:lnTo>
                      <a:pt x="46329" y="48717"/>
                    </a:lnTo>
                    <a:lnTo>
                      <a:pt x="48729" y="46329"/>
                    </a:lnTo>
                    <a:lnTo>
                      <a:pt x="48729"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1" name="object 66"/>
              <p:cNvSpPr>
                <a:spLocks/>
              </p:cNvSpPr>
              <p:nvPr/>
            </p:nvSpPr>
            <p:spPr bwMode="auto">
              <a:xfrm>
                <a:off x="5145" y="2055"/>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42" y="0"/>
                    </a:moveTo>
                    <a:lnTo>
                      <a:pt x="2413" y="0"/>
                    </a:lnTo>
                    <a:lnTo>
                      <a:pt x="0" y="2413"/>
                    </a:lnTo>
                    <a:lnTo>
                      <a:pt x="0" y="46329"/>
                    </a:lnTo>
                    <a:lnTo>
                      <a:pt x="2413" y="48717"/>
                    </a:lnTo>
                    <a:lnTo>
                      <a:pt x="46342" y="48717"/>
                    </a:lnTo>
                    <a:lnTo>
                      <a:pt x="48729" y="46329"/>
                    </a:lnTo>
                    <a:lnTo>
                      <a:pt x="48729" y="2413"/>
                    </a:lnTo>
                    <a:lnTo>
                      <a:pt x="46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2" name="object 67"/>
              <p:cNvSpPr>
                <a:spLocks/>
              </p:cNvSpPr>
              <p:nvPr/>
            </p:nvSpPr>
            <p:spPr bwMode="auto">
              <a:xfrm>
                <a:off x="5189" y="2055"/>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29" y="0"/>
                    </a:moveTo>
                    <a:lnTo>
                      <a:pt x="2400" y="0"/>
                    </a:lnTo>
                    <a:lnTo>
                      <a:pt x="0" y="2413"/>
                    </a:lnTo>
                    <a:lnTo>
                      <a:pt x="0" y="46329"/>
                    </a:lnTo>
                    <a:lnTo>
                      <a:pt x="2400" y="48717"/>
                    </a:lnTo>
                    <a:lnTo>
                      <a:pt x="46329" y="48717"/>
                    </a:lnTo>
                    <a:lnTo>
                      <a:pt x="48729" y="46329"/>
                    </a:lnTo>
                    <a:lnTo>
                      <a:pt x="48729"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3" name="object 68"/>
              <p:cNvSpPr>
                <a:spLocks/>
              </p:cNvSpPr>
              <p:nvPr/>
            </p:nvSpPr>
            <p:spPr bwMode="auto">
              <a:xfrm>
                <a:off x="5232" y="2055"/>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55" y="0"/>
                    </a:moveTo>
                    <a:lnTo>
                      <a:pt x="2387" y="0"/>
                    </a:lnTo>
                    <a:lnTo>
                      <a:pt x="0" y="2413"/>
                    </a:lnTo>
                    <a:lnTo>
                      <a:pt x="0" y="46329"/>
                    </a:lnTo>
                    <a:lnTo>
                      <a:pt x="2387" y="48717"/>
                    </a:lnTo>
                    <a:lnTo>
                      <a:pt x="46355" y="48717"/>
                    </a:lnTo>
                    <a:lnTo>
                      <a:pt x="48729" y="46329"/>
                    </a:lnTo>
                    <a:lnTo>
                      <a:pt x="48729" y="2413"/>
                    </a:lnTo>
                    <a:lnTo>
                      <a:pt x="463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4" name="object 69"/>
              <p:cNvSpPr>
                <a:spLocks/>
              </p:cNvSpPr>
              <p:nvPr/>
            </p:nvSpPr>
            <p:spPr bwMode="auto">
              <a:xfrm>
                <a:off x="5276" y="2055"/>
                <a:ext cx="30" cy="31"/>
              </a:xfrm>
              <a:custGeom>
                <a:avLst/>
                <a:gdLst>
                  <a:gd name="T0" fmla="*/ 0 w 48742"/>
                  <a:gd name="T1" fmla="*/ 0 h 48717"/>
                  <a:gd name="T2" fmla="*/ 0 w 48742"/>
                  <a:gd name="T3" fmla="*/ 0 h 48717"/>
                  <a:gd name="T4" fmla="*/ 0 w 48742"/>
                  <a:gd name="T5" fmla="*/ 0 h 48717"/>
                  <a:gd name="T6" fmla="*/ 0 w 48742"/>
                  <a:gd name="T7" fmla="*/ 0 h 48717"/>
                  <a:gd name="T8" fmla="*/ 0 w 48742"/>
                  <a:gd name="T9" fmla="*/ 0 h 48717"/>
                  <a:gd name="T10" fmla="*/ 0 w 48742"/>
                  <a:gd name="T11" fmla="*/ 0 h 48717"/>
                  <a:gd name="T12" fmla="*/ 0 w 48742"/>
                  <a:gd name="T13" fmla="*/ 0 h 48717"/>
                  <a:gd name="T14" fmla="*/ 0 w 48742"/>
                  <a:gd name="T15" fmla="*/ 0 h 48717"/>
                  <a:gd name="T16" fmla="*/ 0 w 48742"/>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42"/>
                  <a:gd name="T28" fmla="*/ 0 h 48717"/>
                  <a:gd name="T29" fmla="*/ 48742 w 48742"/>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42" h="48717">
                    <a:moveTo>
                      <a:pt x="46354" y="0"/>
                    </a:moveTo>
                    <a:lnTo>
                      <a:pt x="2425" y="0"/>
                    </a:lnTo>
                    <a:lnTo>
                      <a:pt x="0" y="2413"/>
                    </a:lnTo>
                    <a:lnTo>
                      <a:pt x="0" y="46329"/>
                    </a:lnTo>
                    <a:lnTo>
                      <a:pt x="2425" y="48717"/>
                    </a:lnTo>
                    <a:lnTo>
                      <a:pt x="46354" y="48717"/>
                    </a:lnTo>
                    <a:lnTo>
                      <a:pt x="48742" y="46329"/>
                    </a:lnTo>
                    <a:lnTo>
                      <a:pt x="48742" y="2413"/>
                    </a:lnTo>
                    <a:lnTo>
                      <a:pt x="46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5" name="object 70"/>
              <p:cNvSpPr>
                <a:spLocks/>
              </p:cNvSpPr>
              <p:nvPr/>
            </p:nvSpPr>
            <p:spPr bwMode="auto">
              <a:xfrm>
                <a:off x="5015" y="2116"/>
                <a:ext cx="31" cy="31"/>
              </a:xfrm>
              <a:custGeom>
                <a:avLst/>
                <a:gdLst>
                  <a:gd name="T0" fmla="*/ 0 w 48717"/>
                  <a:gd name="T1" fmla="*/ 0 h 48717"/>
                  <a:gd name="T2" fmla="*/ 0 w 48717"/>
                  <a:gd name="T3" fmla="*/ 0 h 48717"/>
                  <a:gd name="T4" fmla="*/ 0 w 48717"/>
                  <a:gd name="T5" fmla="*/ 0 h 48717"/>
                  <a:gd name="T6" fmla="*/ 0 w 48717"/>
                  <a:gd name="T7" fmla="*/ 0 h 48717"/>
                  <a:gd name="T8" fmla="*/ 0 w 48717"/>
                  <a:gd name="T9" fmla="*/ 0 h 48717"/>
                  <a:gd name="T10" fmla="*/ 0 w 48717"/>
                  <a:gd name="T11" fmla="*/ 0 h 48717"/>
                  <a:gd name="T12" fmla="*/ 0 w 48717"/>
                  <a:gd name="T13" fmla="*/ 0 h 48717"/>
                  <a:gd name="T14" fmla="*/ 0 w 48717"/>
                  <a:gd name="T15" fmla="*/ 0 h 48717"/>
                  <a:gd name="T16" fmla="*/ 0 w 48717"/>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17"/>
                  <a:gd name="T28" fmla="*/ 0 h 48717"/>
                  <a:gd name="T29" fmla="*/ 48717 w 48717"/>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17" h="48717">
                    <a:moveTo>
                      <a:pt x="46329" y="0"/>
                    </a:moveTo>
                    <a:lnTo>
                      <a:pt x="2400" y="0"/>
                    </a:lnTo>
                    <a:lnTo>
                      <a:pt x="0" y="2413"/>
                    </a:lnTo>
                    <a:lnTo>
                      <a:pt x="0" y="46291"/>
                    </a:lnTo>
                    <a:lnTo>
                      <a:pt x="2400" y="48717"/>
                    </a:lnTo>
                    <a:lnTo>
                      <a:pt x="46329" y="48717"/>
                    </a:lnTo>
                    <a:lnTo>
                      <a:pt x="48717" y="46291"/>
                    </a:lnTo>
                    <a:lnTo>
                      <a:pt x="48717"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6" name="object 71"/>
              <p:cNvSpPr>
                <a:spLocks/>
              </p:cNvSpPr>
              <p:nvPr/>
            </p:nvSpPr>
            <p:spPr bwMode="auto">
              <a:xfrm>
                <a:off x="5059" y="2116"/>
                <a:ext cx="30" cy="31"/>
              </a:xfrm>
              <a:custGeom>
                <a:avLst/>
                <a:gdLst>
                  <a:gd name="T0" fmla="*/ 0 w 48755"/>
                  <a:gd name="T1" fmla="*/ 0 h 48717"/>
                  <a:gd name="T2" fmla="*/ 0 w 48755"/>
                  <a:gd name="T3" fmla="*/ 0 h 48717"/>
                  <a:gd name="T4" fmla="*/ 0 w 48755"/>
                  <a:gd name="T5" fmla="*/ 0 h 48717"/>
                  <a:gd name="T6" fmla="*/ 0 w 48755"/>
                  <a:gd name="T7" fmla="*/ 0 h 48717"/>
                  <a:gd name="T8" fmla="*/ 0 w 48755"/>
                  <a:gd name="T9" fmla="*/ 0 h 48717"/>
                  <a:gd name="T10" fmla="*/ 0 w 48755"/>
                  <a:gd name="T11" fmla="*/ 0 h 48717"/>
                  <a:gd name="T12" fmla="*/ 0 w 48755"/>
                  <a:gd name="T13" fmla="*/ 0 h 48717"/>
                  <a:gd name="T14" fmla="*/ 0 w 48755"/>
                  <a:gd name="T15" fmla="*/ 0 h 48717"/>
                  <a:gd name="T16" fmla="*/ 0 w 48755"/>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55"/>
                  <a:gd name="T28" fmla="*/ 0 h 48717"/>
                  <a:gd name="T29" fmla="*/ 48755 w 48755"/>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55" h="48717">
                    <a:moveTo>
                      <a:pt x="46329" y="0"/>
                    </a:moveTo>
                    <a:lnTo>
                      <a:pt x="2425" y="0"/>
                    </a:lnTo>
                    <a:lnTo>
                      <a:pt x="0" y="2413"/>
                    </a:lnTo>
                    <a:lnTo>
                      <a:pt x="0" y="46291"/>
                    </a:lnTo>
                    <a:lnTo>
                      <a:pt x="2425" y="48717"/>
                    </a:lnTo>
                    <a:lnTo>
                      <a:pt x="46329" y="48717"/>
                    </a:lnTo>
                    <a:lnTo>
                      <a:pt x="48755" y="46291"/>
                    </a:lnTo>
                    <a:lnTo>
                      <a:pt x="48755"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7" name="object 72"/>
              <p:cNvSpPr>
                <a:spLocks/>
              </p:cNvSpPr>
              <p:nvPr/>
            </p:nvSpPr>
            <p:spPr bwMode="auto">
              <a:xfrm>
                <a:off x="5102" y="2116"/>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29" y="0"/>
                    </a:moveTo>
                    <a:lnTo>
                      <a:pt x="2413" y="0"/>
                    </a:lnTo>
                    <a:lnTo>
                      <a:pt x="0" y="2413"/>
                    </a:lnTo>
                    <a:lnTo>
                      <a:pt x="0" y="46291"/>
                    </a:lnTo>
                    <a:lnTo>
                      <a:pt x="2413" y="48717"/>
                    </a:lnTo>
                    <a:lnTo>
                      <a:pt x="46329" y="48717"/>
                    </a:lnTo>
                    <a:lnTo>
                      <a:pt x="48729" y="46291"/>
                    </a:lnTo>
                    <a:lnTo>
                      <a:pt x="48729"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8" name="object 73"/>
              <p:cNvSpPr>
                <a:spLocks/>
              </p:cNvSpPr>
              <p:nvPr/>
            </p:nvSpPr>
            <p:spPr bwMode="auto">
              <a:xfrm>
                <a:off x="5145" y="2116"/>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42" y="0"/>
                    </a:moveTo>
                    <a:lnTo>
                      <a:pt x="2413" y="0"/>
                    </a:lnTo>
                    <a:lnTo>
                      <a:pt x="0" y="2413"/>
                    </a:lnTo>
                    <a:lnTo>
                      <a:pt x="0" y="46291"/>
                    </a:lnTo>
                    <a:lnTo>
                      <a:pt x="2413" y="48717"/>
                    </a:lnTo>
                    <a:lnTo>
                      <a:pt x="46342" y="48717"/>
                    </a:lnTo>
                    <a:lnTo>
                      <a:pt x="48729" y="46291"/>
                    </a:lnTo>
                    <a:lnTo>
                      <a:pt x="48729" y="2413"/>
                    </a:lnTo>
                    <a:lnTo>
                      <a:pt x="46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39" name="object 74"/>
              <p:cNvSpPr>
                <a:spLocks/>
              </p:cNvSpPr>
              <p:nvPr/>
            </p:nvSpPr>
            <p:spPr bwMode="auto">
              <a:xfrm>
                <a:off x="5189" y="2116"/>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29" y="0"/>
                    </a:moveTo>
                    <a:lnTo>
                      <a:pt x="2400" y="0"/>
                    </a:lnTo>
                    <a:lnTo>
                      <a:pt x="0" y="2413"/>
                    </a:lnTo>
                    <a:lnTo>
                      <a:pt x="0" y="46291"/>
                    </a:lnTo>
                    <a:lnTo>
                      <a:pt x="2400" y="48717"/>
                    </a:lnTo>
                    <a:lnTo>
                      <a:pt x="46329" y="48717"/>
                    </a:lnTo>
                    <a:lnTo>
                      <a:pt x="48729" y="46291"/>
                    </a:lnTo>
                    <a:lnTo>
                      <a:pt x="48729"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0" name="object 75"/>
              <p:cNvSpPr>
                <a:spLocks/>
              </p:cNvSpPr>
              <p:nvPr/>
            </p:nvSpPr>
            <p:spPr bwMode="auto">
              <a:xfrm>
                <a:off x="5232" y="2116"/>
                <a:ext cx="31" cy="31"/>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55" y="0"/>
                    </a:moveTo>
                    <a:lnTo>
                      <a:pt x="2387" y="0"/>
                    </a:lnTo>
                    <a:lnTo>
                      <a:pt x="0" y="2413"/>
                    </a:lnTo>
                    <a:lnTo>
                      <a:pt x="0" y="46291"/>
                    </a:lnTo>
                    <a:lnTo>
                      <a:pt x="2387" y="48717"/>
                    </a:lnTo>
                    <a:lnTo>
                      <a:pt x="46355" y="48717"/>
                    </a:lnTo>
                    <a:lnTo>
                      <a:pt x="48729" y="46291"/>
                    </a:lnTo>
                    <a:lnTo>
                      <a:pt x="48729" y="2413"/>
                    </a:lnTo>
                    <a:lnTo>
                      <a:pt x="463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1" name="object 76"/>
              <p:cNvSpPr>
                <a:spLocks/>
              </p:cNvSpPr>
              <p:nvPr/>
            </p:nvSpPr>
            <p:spPr bwMode="auto">
              <a:xfrm>
                <a:off x="5276" y="2116"/>
                <a:ext cx="30" cy="31"/>
              </a:xfrm>
              <a:custGeom>
                <a:avLst/>
                <a:gdLst>
                  <a:gd name="T0" fmla="*/ 0 w 48742"/>
                  <a:gd name="T1" fmla="*/ 0 h 48717"/>
                  <a:gd name="T2" fmla="*/ 0 w 48742"/>
                  <a:gd name="T3" fmla="*/ 0 h 48717"/>
                  <a:gd name="T4" fmla="*/ 0 w 48742"/>
                  <a:gd name="T5" fmla="*/ 0 h 48717"/>
                  <a:gd name="T6" fmla="*/ 0 w 48742"/>
                  <a:gd name="T7" fmla="*/ 0 h 48717"/>
                  <a:gd name="T8" fmla="*/ 0 w 48742"/>
                  <a:gd name="T9" fmla="*/ 0 h 48717"/>
                  <a:gd name="T10" fmla="*/ 0 w 48742"/>
                  <a:gd name="T11" fmla="*/ 0 h 48717"/>
                  <a:gd name="T12" fmla="*/ 0 w 48742"/>
                  <a:gd name="T13" fmla="*/ 0 h 48717"/>
                  <a:gd name="T14" fmla="*/ 0 w 48742"/>
                  <a:gd name="T15" fmla="*/ 0 h 48717"/>
                  <a:gd name="T16" fmla="*/ 0 w 48742"/>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42"/>
                  <a:gd name="T28" fmla="*/ 0 h 48717"/>
                  <a:gd name="T29" fmla="*/ 48742 w 48742"/>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42" h="48717">
                    <a:moveTo>
                      <a:pt x="46354" y="0"/>
                    </a:moveTo>
                    <a:lnTo>
                      <a:pt x="2425" y="0"/>
                    </a:lnTo>
                    <a:lnTo>
                      <a:pt x="0" y="2413"/>
                    </a:lnTo>
                    <a:lnTo>
                      <a:pt x="0" y="46291"/>
                    </a:lnTo>
                    <a:lnTo>
                      <a:pt x="2425" y="48717"/>
                    </a:lnTo>
                    <a:lnTo>
                      <a:pt x="46354" y="48717"/>
                    </a:lnTo>
                    <a:lnTo>
                      <a:pt x="48742" y="46291"/>
                    </a:lnTo>
                    <a:lnTo>
                      <a:pt x="48742" y="2413"/>
                    </a:lnTo>
                    <a:lnTo>
                      <a:pt x="46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2" name="object 77"/>
              <p:cNvSpPr>
                <a:spLocks/>
              </p:cNvSpPr>
              <p:nvPr/>
            </p:nvSpPr>
            <p:spPr bwMode="auto">
              <a:xfrm>
                <a:off x="5015" y="2177"/>
                <a:ext cx="31" cy="31"/>
              </a:xfrm>
              <a:custGeom>
                <a:avLst/>
                <a:gdLst>
                  <a:gd name="T0" fmla="*/ 0 w 48717"/>
                  <a:gd name="T1" fmla="*/ 0 h 48691"/>
                  <a:gd name="T2" fmla="*/ 0 w 48717"/>
                  <a:gd name="T3" fmla="*/ 0 h 48691"/>
                  <a:gd name="T4" fmla="*/ 0 w 48717"/>
                  <a:gd name="T5" fmla="*/ 0 h 48691"/>
                  <a:gd name="T6" fmla="*/ 0 w 48717"/>
                  <a:gd name="T7" fmla="*/ 0 h 48691"/>
                  <a:gd name="T8" fmla="*/ 0 w 48717"/>
                  <a:gd name="T9" fmla="*/ 0 h 48691"/>
                  <a:gd name="T10" fmla="*/ 0 w 48717"/>
                  <a:gd name="T11" fmla="*/ 0 h 48691"/>
                  <a:gd name="T12" fmla="*/ 0 w 48717"/>
                  <a:gd name="T13" fmla="*/ 0 h 48691"/>
                  <a:gd name="T14" fmla="*/ 0 w 48717"/>
                  <a:gd name="T15" fmla="*/ 0 h 48691"/>
                  <a:gd name="T16" fmla="*/ 0 w 48717"/>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17"/>
                  <a:gd name="T28" fmla="*/ 0 h 48691"/>
                  <a:gd name="T29" fmla="*/ 48717 w 48717"/>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17" h="48691">
                    <a:moveTo>
                      <a:pt x="46329" y="0"/>
                    </a:moveTo>
                    <a:lnTo>
                      <a:pt x="2400" y="0"/>
                    </a:lnTo>
                    <a:lnTo>
                      <a:pt x="0" y="2387"/>
                    </a:lnTo>
                    <a:lnTo>
                      <a:pt x="0" y="46304"/>
                    </a:lnTo>
                    <a:lnTo>
                      <a:pt x="2400" y="48691"/>
                    </a:lnTo>
                    <a:lnTo>
                      <a:pt x="46329" y="48691"/>
                    </a:lnTo>
                    <a:lnTo>
                      <a:pt x="48717" y="46304"/>
                    </a:lnTo>
                    <a:lnTo>
                      <a:pt x="48717" y="2387"/>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3" name="object 78"/>
              <p:cNvSpPr>
                <a:spLocks/>
              </p:cNvSpPr>
              <p:nvPr/>
            </p:nvSpPr>
            <p:spPr bwMode="auto">
              <a:xfrm>
                <a:off x="5059" y="2177"/>
                <a:ext cx="30" cy="31"/>
              </a:xfrm>
              <a:custGeom>
                <a:avLst/>
                <a:gdLst>
                  <a:gd name="T0" fmla="*/ 0 w 48755"/>
                  <a:gd name="T1" fmla="*/ 0 h 48691"/>
                  <a:gd name="T2" fmla="*/ 0 w 48755"/>
                  <a:gd name="T3" fmla="*/ 0 h 48691"/>
                  <a:gd name="T4" fmla="*/ 0 w 48755"/>
                  <a:gd name="T5" fmla="*/ 0 h 48691"/>
                  <a:gd name="T6" fmla="*/ 0 w 48755"/>
                  <a:gd name="T7" fmla="*/ 0 h 48691"/>
                  <a:gd name="T8" fmla="*/ 0 w 48755"/>
                  <a:gd name="T9" fmla="*/ 0 h 48691"/>
                  <a:gd name="T10" fmla="*/ 0 w 48755"/>
                  <a:gd name="T11" fmla="*/ 0 h 48691"/>
                  <a:gd name="T12" fmla="*/ 0 w 48755"/>
                  <a:gd name="T13" fmla="*/ 0 h 48691"/>
                  <a:gd name="T14" fmla="*/ 0 w 48755"/>
                  <a:gd name="T15" fmla="*/ 0 h 48691"/>
                  <a:gd name="T16" fmla="*/ 0 w 48755"/>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55"/>
                  <a:gd name="T28" fmla="*/ 0 h 48691"/>
                  <a:gd name="T29" fmla="*/ 48755 w 48755"/>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55" h="48691">
                    <a:moveTo>
                      <a:pt x="46329" y="0"/>
                    </a:moveTo>
                    <a:lnTo>
                      <a:pt x="2425" y="0"/>
                    </a:lnTo>
                    <a:lnTo>
                      <a:pt x="0" y="2387"/>
                    </a:lnTo>
                    <a:lnTo>
                      <a:pt x="0" y="46304"/>
                    </a:lnTo>
                    <a:lnTo>
                      <a:pt x="2425" y="48691"/>
                    </a:lnTo>
                    <a:lnTo>
                      <a:pt x="46329" y="48691"/>
                    </a:lnTo>
                    <a:lnTo>
                      <a:pt x="48755" y="46304"/>
                    </a:lnTo>
                    <a:lnTo>
                      <a:pt x="48755" y="2387"/>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4" name="object 79"/>
              <p:cNvSpPr>
                <a:spLocks/>
              </p:cNvSpPr>
              <p:nvPr/>
            </p:nvSpPr>
            <p:spPr bwMode="auto">
              <a:xfrm>
                <a:off x="5102" y="2177"/>
                <a:ext cx="31" cy="31"/>
              </a:xfrm>
              <a:custGeom>
                <a:avLst/>
                <a:gdLst>
                  <a:gd name="T0" fmla="*/ 0 w 48729"/>
                  <a:gd name="T1" fmla="*/ 0 h 48691"/>
                  <a:gd name="T2" fmla="*/ 0 w 48729"/>
                  <a:gd name="T3" fmla="*/ 0 h 48691"/>
                  <a:gd name="T4" fmla="*/ 0 w 48729"/>
                  <a:gd name="T5" fmla="*/ 0 h 48691"/>
                  <a:gd name="T6" fmla="*/ 0 w 48729"/>
                  <a:gd name="T7" fmla="*/ 0 h 48691"/>
                  <a:gd name="T8" fmla="*/ 0 w 48729"/>
                  <a:gd name="T9" fmla="*/ 0 h 48691"/>
                  <a:gd name="T10" fmla="*/ 0 w 48729"/>
                  <a:gd name="T11" fmla="*/ 0 h 48691"/>
                  <a:gd name="T12" fmla="*/ 0 w 48729"/>
                  <a:gd name="T13" fmla="*/ 0 h 48691"/>
                  <a:gd name="T14" fmla="*/ 0 w 48729"/>
                  <a:gd name="T15" fmla="*/ 0 h 48691"/>
                  <a:gd name="T16" fmla="*/ 0 w 48729"/>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691"/>
                  <a:gd name="T29" fmla="*/ 48729 w 48729"/>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691">
                    <a:moveTo>
                      <a:pt x="46329" y="0"/>
                    </a:moveTo>
                    <a:lnTo>
                      <a:pt x="2413" y="0"/>
                    </a:lnTo>
                    <a:lnTo>
                      <a:pt x="0" y="2387"/>
                    </a:lnTo>
                    <a:lnTo>
                      <a:pt x="0" y="46304"/>
                    </a:lnTo>
                    <a:lnTo>
                      <a:pt x="2413" y="48691"/>
                    </a:lnTo>
                    <a:lnTo>
                      <a:pt x="46329" y="48691"/>
                    </a:lnTo>
                    <a:lnTo>
                      <a:pt x="48729" y="46304"/>
                    </a:lnTo>
                    <a:lnTo>
                      <a:pt x="48729" y="2387"/>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5" name="object 80"/>
              <p:cNvSpPr>
                <a:spLocks/>
              </p:cNvSpPr>
              <p:nvPr/>
            </p:nvSpPr>
            <p:spPr bwMode="auto">
              <a:xfrm>
                <a:off x="5145" y="2177"/>
                <a:ext cx="31" cy="31"/>
              </a:xfrm>
              <a:custGeom>
                <a:avLst/>
                <a:gdLst>
                  <a:gd name="T0" fmla="*/ 0 w 48729"/>
                  <a:gd name="T1" fmla="*/ 0 h 48691"/>
                  <a:gd name="T2" fmla="*/ 0 w 48729"/>
                  <a:gd name="T3" fmla="*/ 0 h 48691"/>
                  <a:gd name="T4" fmla="*/ 0 w 48729"/>
                  <a:gd name="T5" fmla="*/ 0 h 48691"/>
                  <a:gd name="T6" fmla="*/ 0 w 48729"/>
                  <a:gd name="T7" fmla="*/ 0 h 48691"/>
                  <a:gd name="T8" fmla="*/ 0 w 48729"/>
                  <a:gd name="T9" fmla="*/ 0 h 48691"/>
                  <a:gd name="T10" fmla="*/ 0 w 48729"/>
                  <a:gd name="T11" fmla="*/ 0 h 48691"/>
                  <a:gd name="T12" fmla="*/ 0 w 48729"/>
                  <a:gd name="T13" fmla="*/ 0 h 48691"/>
                  <a:gd name="T14" fmla="*/ 0 w 48729"/>
                  <a:gd name="T15" fmla="*/ 0 h 48691"/>
                  <a:gd name="T16" fmla="*/ 0 w 48729"/>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691"/>
                  <a:gd name="T29" fmla="*/ 48729 w 48729"/>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691">
                    <a:moveTo>
                      <a:pt x="46342" y="0"/>
                    </a:moveTo>
                    <a:lnTo>
                      <a:pt x="2413" y="0"/>
                    </a:lnTo>
                    <a:lnTo>
                      <a:pt x="0" y="2387"/>
                    </a:lnTo>
                    <a:lnTo>
                      <a:pt x="0" y="46304"/>
                    </a:lnTo>
                    <a:lnTo>
                      <a:pt x="2413" y="48691"/>
                    </a:lnTo>
                    <a:lnTo>
                      <a:pt x="46342" y="48691"/>
                    </a:lnTo>
                    <a:lnTo>
                      <a:pt x="48729" y="46304"/>
                    </a:lnTo>
                    <a:lnTo>
                      <a:pt x="48729" y="2387"/>
                    </a:lnTo>
                    <a:lnTo>
                      <a:pt x="46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6" name="object 81"/>
              <p:cNvSpPr>
                <a:spLocks/>
              </p:cNvSpPr>
              <p:nvPr/>
            </p:nvSpPr>
            <p:spPr bwMode="auto">
              <a:xfrm>
                <a:off x="5189" y="2177"/>
                <a:ext cx="31" cy="31"/>
              </a:xfrm>
              <a:custGeom>
                <a:avLst/>
                <a:gdLst>
                  <a:gd name="T0" fmla="*/ 0 w 48729"/>
                  <a:gd name="T1" fmla="*/ 0 h 48691"/>
                  <a:gd name="T2" fmla="*/ 0 w 48729"/>
                  <a:gd name="T3" fmla="*/ 0 h 48691"/>
                  <a:gd name="T4" fmla="*/ 0 w 48729"/>
                  <a:gd name="T5" fmla="*/ 0 h 48691"/>
                  <a:gd name="T6" fmla="*/ 0 w 48729"/>
                  <a:gd name="T7" fmla="*/ 0 h 48691"/>
                  <a:gd name="T8" fmla="*/ 0 w 48729"/>
                  <a:gd name="T9" fmla="*/ 0 h 48691"/>
                  <a:gd name="T10" fmla="*/ 0 w 48729"/>
                  <a:gd name="T11" fmla="*/ 0 h 48691"/>
                  <a:gd name="T12" fmla="*/ 0 w 48729"/>
                  <a:gd name="T13" fmla="*/ 0 h 48691"/>
                  <a:gd name="T14" fmla="*/ 0 w 48729"/>
                  <a:gd name="T15" fmla="*/ 0 h 48691"/>
                  <a:gd name="T16" fmla="*/ 0 w 48729"/>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691"/>
                  <a:gd name="T29" fmla="*/ 48729 w 48729"/>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691">
                    <a:moveTo>
                      <a:pt x="46329" y="0"/>
                    </a:moveTo>
                    <a:lnTo>
                      <a:pt x="2400" y="0"/>
                    </a:lnTo>
                    <a:lnTo>
                      <a:pt x="0" y="2387"/>
                    </a:lnTo>
                    <a:lnTo>
                      <a:pt x="0" y="46304"/>
                    </a:lnTo>
                    <a:lnTo>
                      <a:pt x="2400" y="48691"/>
                    </a:lnTo>
                    <a:lnTo>
                      <a:pt x="46329" y="48691"/>
                    </a:lnTo>
                    <a:lnTo>
                      <a:pt x="48729" y="46304"/>
                    </a:lnTo>
                    <a:lnTo>
                      <a:pt x="48729" y="2387"/>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7" name="object 82"/>
              <p:cNvSpPr>
                <a:spLocks/>
              </p:cNvSpPr>
              <p:nvPr/>
            </p:nvSpPr>
            <p:spPr bwMode="auto">
              <a:xfrm>
                <a:off x="5232" y="2177"/>
                <a:ext cx="31" cy="31"/>
              </a:xfrm>
              <a:custGeom>
                <a:avLst/>
                <a:gdLst>
                  <a:gd name="T0" fmla="*/ 0 w 48729"/>
                  <a:gd name="T1" fmla="*/ 0 h 48691"/>
                  <a:gd name="T2" fmla="*/ 0 w 48729"/>
                  <a:gd name="T3" fmla="*/ 0 h 48691"/>
                  <a:gd name="T4" fmla="*/ 0 w 48729"/>
                  <a:gd name="T5" fmla="*/ 0 h 48691"/>
                  <a:gd name="T6" fmla="*/ 0 w 48729"/>
                  <a:gd name="T7" fmla="*/ 0 h 48691"/>
                  <a:gd name="T8" fmla="*/ 0 w 48729"/>
                  <a:gd name="T9" fmla="*/ 0 h 48691"/>
                  <a:gd name="T10" fmla="*/ 0 w 48729"/>
                  <a:gd name="T11" fmla="*/ 0 h 48691"/>
                  <a:gd name="T12" fmla="*/ 0 w 48729"/>
                  <a:gd name="T13" fmla="*/ 0 h 48691"/>
                  <a:gd name="T14" fmla="*/ 0 w 48729"/>
                  <a:gd name="T15" fmla="*/ 0 h 48691"/>
                  <a:gd name="T16" fmla="*/ 0 w 48729"/>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691"/>
                  <a:gd name="T29" fmla="*/ 48729 w 48729"/>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691">
                    <a:moveTo>
                      <a:pt x="46355" y="0"/>
                    </a:moveTo>
                    <a:lnTo>
                      <a:pt x="2387" y="0"/>
                    </a:lnTo>
                    <a:lnTo>
                      <a:pt x="0" y="2387"/>
                    </a:lnTo>
                    <a:lnTo>
                      <a:pt x="0" y="46304"/>
                    </a:lnTo>
                    <a:lnTo>
                      <a:pt x="2387" y="48691"/>
                    </a:lnTo>
                    <a:lnTo>
                      <a:pt x="46355" y="48691"/>
                    </a:lnTo>
                    <a:lnTo>
                      <a:pt x="48729" y="46304"/>
                    </a:lnTo>
                    <a:lnTo>
                      <a:pt x="48729" y="2387"/>
                    </a:lnTo>
                    <a:lnTo>
                      <a:pt x="463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8" name="object 83"/>
              <p:cNvSpPr>
                <a:spLocks/>
              </p:cNvSpPr>
              <p:nvPr/>
            </p:nvSpPr>
            <p:spPr bwMode="auto">
              <a:xfrm>
                <a:off x="5276" y="2177"/>
                <a:ext cx="30" cy="31"/>
              </a:xfrm>
              <a:custGeom>
                <a:avLst/>
                <a:gdLst>
                  <a:gd name="T0" fmla="*/ 0 w 48742"/>
                  <a:gd name="T1" fmla="*/ 0 h 48691"/>
                  <a:gd name="T2" fmla="*/ 0 w 48742"/>
                  <a:gd name="T3" fmla="*/ 0 h 48691"/>
                  <a:gd name="T4" fmla="*/ 0 w 48742"/>
                  <a:gd name="T5" fmla="*/ 0 h 48691"/>
                  <a:gd name="T6" fmla="*/ 0 w 48742"/>
                  <a:gd name="T7" fmla="*/ 0 h 48691"/>
                  <a:gd name="T8" fmla="*/ 0 w 48742"/>
                  <a:gd name="T9" fmla="*/ 0 h 48691"/>
                  <a:gd name="T10" fmla="*/ 0 w 48742"/>
                  <a:gd name="T11" fmla="*/ 0 h 48691"/>
                  <a:gd name="T12" fmla="*/ 0 w 48742"/>
                  <a:gd name="T13" fmla="*/ 0 h 48691"/>
                  <a:gd name="T14" fmla="*/ 0 w 48742"/>
                  <a:gd name="T15" fmla="*/ 0 h 48691"/>
                  <a:gd name="T16" fmla="*/ 0 w 48742"/>
                  <a:gd name="T17" fmla="*/ 0 h 48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42"/>
                  <a:gd name="T28" fmla="*/ 0 h 48691"/>
                  <a:gd name="T29" fmla="*/ 48742 w 48742"/>
                  <a:gd name="T30" fmla="*/ 48691 h 48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42" h="48691">
                    <a:moveTo>
                      <a:pt x="46354" y="0"/>
                    </a:moveTo>
                    <a:lnTo>
                      <a:pt x="2425" y="0"/>
                    </a:lnTo>
                    <a:lnTo>
                      <a:pt x="0" y="2387"/>
                    </a:lnTo>
                    <a:lnTo>
                      <a:pt x="0" y="46304"/>
                    </a:lnTo>
                    <a:lnTo>
                      <a:pt x="2425" y="48691"/>
                    </a:lnTo>
                    <a:lnTo>
                      <a:pt x="46354" y="48691"/>
                    </a:lnTo>
                    <a:lnTo>
                      <a:pt x="48742" y="46304"/>
                    </a:lnTo>
                    <a:lnTo>
                      <a:pt x="48742" y="2387"/>
                    </a:lnTo>
                    <a:lnTo>
                      <a:pt x="46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49" name="object 84"/>
              <p:cNvSpPr>
                <a:spLocks/>
              </p:cNvSpPr>
              <p:nvPr/>
            </p:nvSpPr>
            <p:spPr bwMode="auto">
              <a:xfrm>
                <a:off x="5015" y="2238"/>
                <a:ext cx="31" cy="30"/>
              </a:xfrm>
              <a:custGeom>
                <a:avLst/>
                <a:gdLst>
                  <a:gd name="T0" fmla="*/ 0 w 48717"/>
                  <a:gd name="T1" fmla="*/ 0 h 48717"/>
                  <a:gd name="T2" fmla="*/ 0 w 48717"/>
                  <a:gd name="T3" fmla="*/ 0 h 48717"/>
                  <a:gd name="T4" fmla="*/ 0 w 48717"/>
                  <a:gd name="T5" fmla="*/ 0 h 48717"/>
                  <a:gd name="T6" fmla="*/ 0 w 48717"/>
                  <a:gd name="T7" fmla="*/ 0 h 48717"/>
                  <a:gd name="T8" fmla="*/ 0 w 48717"/>
                  <a:gd name="T9" fmla="*/ 0 h 48717"/>
                  <a:gd name="T10" fmla="*/ 0 w 48717"/>
                  <a:gd name="T11" fmla="*/ 0 h 48717"/>
                  <a:gd name="T12" fmla="*/ 0 w 48717"/>
                  <a:gd name="T13" fmla="*/ 0 h 48717"/>
                  <a:gd name="T14" fmla="*/ 0 w 48717"/>
                  <a:gd name="T15" fmla="*/ 0 h 48717"/>
                  <a:gd name="T16" fmla="*/ 0 w 48717"/>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17"/>
                  <a:gd name="T28" fmla="*/ 0 h 48717"/>
                  <a:gd name="T29" fmla="*/ 48717 w 48717"/>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17" h="48717">
                    <a:moveTo>
                      <a:pt x="46329" y="0"/>
                    </a:moveTo>
                    <a:lnTo>
                      <a:pt x="2400" y="0"/>
                    </a:lnTo>
                    <a:lnTo>
                      <a:pt x="0" y="2413"/>
                    </a:lnTo>
                    <a:lnTo>
                      <a:pt x="0" y="46316"/>
                    </a:lnTo>
                    <a:lnTo>
                      <a:pt x="2400" y="48717"/>
                    </a:lnTo>
                    <a:lnTo>
                      <a:pt x="46329" y="48717"/>
                    </a:lnTo>
                    <a:lnTo>
                      <a:pt x="48717" y="46316"/>
                    </a:lnTo>
                    <a:lnTo>
                      <a:pt x="48717"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0" name="object 85"/>
              <p:cNvSpPr>
                <a:spLocks/>
              </p:cNvSpPr>
              <p:nvPr/>
            </p:nvSpPr>
            <p:spPr bwMode="auto">
              <a:xfrm>
                <a:off x="5059" y="2238"/>
                <a:ext cx="30" cy="30"/>
              </a:xfrm>
              <a:custGeom>
                <a:avLst/>
                <a:gdLst>
                  <a:gd name="T0" fmla="*/ 0 w 48755"/>
                  <a:gd name="T1" fmla="*/ 0 h 48717"/>
                  <a:gd name="T2" fmla="*/ 0 w 48755"/>
                  <a:gd name="T3" fmla="*/ 0 h 48717"/>
                  <a:gd name="T4" fmla="*/ 0 w 48755"/>
                  <a:gd name="T5" fmla="*/ 0 h 48717"/>
                  <a:gd name="T6" fmla="*/ 0 w 48755"/>
                  <a:gd name="T7" fmla="*/ 0 h 48717"/>
                  <a:gd name="T8" fmla="*/ 0 w 48755"/>
                  <a:gd name="T9" fmla="*/ 0 h 48717"/>
                  <a:gd name="T10" fmla="*/ 0 w 48755"/>
                  <a:gd name="T11" fmla="*/ 0 h 48717"/>
                  <a:gd name="T12" fmla="*/ 0 w 48755"/>
                  <a:gd name="T13" fmla="*/ 0 h 48717"/>
                  <a:gd name="T14" fmla="*/ 0 w 48755"/>
                  <a:gd name="T15" fmla="*/ 0 h 48717"/>
                  <a:gd name="T16" fmla="*/ 0 w 48755"/>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55"/>
                  <a:gd name="T28" fmla="*/ 0 h 48717"/>
                  <a:gd name="T29" fmla="*/ 48755 w 48755"/>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55" h="48717">
                    <a:moveTo>
                      <a:pt x="46329" y="0"/>
                    </a:moveTo>
                    <a:lnTo>
                      <a:pt x="2425" y="0"/>
                    </a:lnTo>
                    <a:lnTo>
                      <a:pt x="0" y="2413"/>
                    </a:lnTo>
                    <a:lnTo>
                      <a:pt x="0" y="46316"/>
                    </a:lnTo>
                    <a:lnTo>
                      <a:pt x="2425" y="48717"/>
                    </a:lnTo>
                    <a:lnTo>
                      <a:pt x="46329" y="48717"/>
                    </a:lnTo>
                    <a:lnTo>
                      <a:pt x="48755" y="46316"/>
                    </a:lnTo>
                    <a:lnTo>
                      <a:pt x="48755"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1" name="object 86"/>
              <p:cNvSpPr>
                <a:spLocks/>
              </p:cNvSpPr>
              <p:nvPr/>
            </p:nvSpPr>
            <p:spPr bwMode="auto">
              <a:xfrm>
                <a:off x="5102" y="2238"/>
                <a:ext cx="31" cy="30"/>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29" y="0"/>
                    </a:moveTo>
                    <a:lnTo>
                      <a:pt x="2413" y="0"/>
                    </a:lnTo>
                    <a:lnTo>
                      <a:pt x="0" y="2413"/>
                    </a:lnTo>
                    <a:lnTo>
                      <a:pt x="0" y="46316"/>
                    </a:lnTo>
                    <a:lnTo>
                      <a:pt x="2413" y="48717"/>
                    </a:lnTo>
                    <a:lnTo>
                      <a:pt x="46329" y="48717"/>
                    </a:lnTo>
                    <a:lnTo>
                      <a:pt x="48729" y="46316"/>
                    </a:lnTo>
                    <a:lnTo>
                      <a:pt x="48729"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2" name="object 87"/>
              <p:cNvSpPr>
                <a:spLocks/>
              </p:cNvSpPr>
              <p:nvPr/>
            </p:nvSpPr>
            <p:spPr bwMode="auto">
              <a:xfrm>
                <a:off x="5145" y="2238"/>
                <a:ext cx="31" cy="30"/>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42" y="0"/>
                    </a:moveTo>
                    <a:lnTo>
                      <a:pt x="2413" y="0"/>
                    </a:lnTo>
                    <a:lnTo>
                      <a:pt x="0" y="2413"/>
                    </a:lnTo>
                    <a:lnTo>
                      <a:pt x="0" y="46316"/>
                    </a:lnTo>
                    <a:lnTo>
                      <a:pt x="2413" y="48717"/>
                    </a:lnTo>
                    <a:lnTo>
                      <a:pt x="46342" y="48717"/>
                    </a:lnTo>
                    <a:lnTo>
                      <a:pt x="48729" y="46316"/>
                    </a:lnTo>
                    <a:lnTo>
                      <a:pt x="48729" y="2413"/>
                    </a:lnTo>
                    <a:lnTo>
                      <a:pt x="46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3" name="object 88"/>
              <p:cNvSpPr>
                <a:spLocks/>
              </p:cNvSpPr>
              <p:nvPr/>
            </p:nvSpPr>
            <p:spPr bwMode="auto">
              <a:xfrm>
                <a:off x="5189" y="2238"/>
                <a:ext cx="31" cy="30"/>
              </a:xfrm>
              <a:custGeom>
                <a:avLst/>
                <a:gdLst>
                  <a:gd name="T0" fmla="*/ 0 w 48729"/>
                  <a:gd name="T1" fmla="*/ 0 h 48717"/>
                  <a:gd name="T2" fmla="*/ 0 w 48729"/>
                  <a:gd name="T3" fmla="*/ 0 h 48717"/>
                  <a:gd name="T4" fmla="*/ 0 w 48729"/>
                  <a:gd name="T5" fmla="*/ 0 h 48717"/>
                  <a:gd name="T6" fmla="*/ 0 w 48729"/>
                  <a:gd name="T7" fmla="*/ 0 h 48717"/>
                  <a:gd name="T8" fmla="*/ 0 w 48729"/>
                  <a:gd name="T9" fmla="*/ 0 h 48717"/>
                  <a:gd name="T10" fmla="*/ 0 w 48729"/>
                  <a:gd name="T11" fmla="*/ 0 h 48717"/>
                  <a:gd name="T12" fmla="*/ 0 w 48729"/>
                  <a:gd name="T13" fmla="*/ 0 h 48717"/>
                  <a:gd name="T14" fmla="*/ 0 w 48729"/>
                  <a:gd name="T15" fmla="*/ 0 h 48717"/>
                  <a:gd name="T16" fmla="*/ 0 w 48729"/>
                  <a:gd name="T17" fmla="*/ 0 h 48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29"/>
                  <a:gd name="T28" fmla="*/ 0 h 48717"/>
                  <a:gd name="T29" fmla="*/ 48729 w 48729"/>
                  <a:gd name="T30" fmla="*/ 48717 h 48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29" h="48717">
                    <a:moveTo>
                      <a:pt x="46329" y="0"/>
                    </a:moveTo>
                    <a:lnTo>
                      <a:pt x="2400" y="0"/>
                    </a:lnTo>
                    <a:lnTo>
                      <a:pt x="0" y="2413"/>
                    </a:lnTo>
                    <a:lnTo>
                      <a:pt x="0" y="46316"/>
                    </a:lnTo>
                    <a:lnTo>
                      <a:pt x="2400" y="48717"/>
                    </a:lnTo>
                    <a:lnTo>
                      <a:pt x="46329" y="48717"/>
                    </a:lnTo>
                    <a:lnTo>
                      <a:pt x="48729" y="46316"/>
                    </a:lnTo>
                    <a:lnTo>
                      <a:pt x="48729" y="2413"/>
                    </a:lnTo>
                    <a:lnTo>
                      <a:pt x="463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54" name="object 104"/>
              <p:cNvSpPr txBox="1">
                <a:spLocks noChangeArrowheads="1"/>
              </p:cNvSpPr>
              <p:nvPr/>
            </p:nvSpPr>
            <p:spPr bwMode="auto">
              <a:xfrm>
                <a:off x="5459" y="1965"/>
                <a:ext cx="90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1400" b="1" dirty="0">
                    <a:solidFill>
                      <a:srgbClr val="FFFFFF"/>
                    </a:solidFill>
                    <a:latin typeface="華康粗黑體(P)" pitchFamily="34" charset="-120"/>
                    <a:ea typeface="微軟正黑體" pitchFamily="34" charset="-120"/>
                  </a:rPr>
                  <a:t>活動流</a:t>
                </a:r>
                <a:endParaRPr kumimoji="0" lang="zh-Hant" altLang="en-US" sz="1400" b="1" dirty="0">
                  <a:latin typeface="華康粗黑體(P)" pitchFamily="34" charset="-120"/>
                  <a:ea typeface="微軟正黑體" pitchFamily="34" charset="-120"/>
                </a:endParaRPr>
              </a:p>
            </p:txBody>
          </p:sp>
        </p:grpSp>
        <p:grpSp>
          <p:nvGrpSpPr>
            <p:cNvPr id="59410" name="Group 261"/>
            <p:cNvGrpSpPr>
              <a:grpSpLocks/>
            </p:cNvGrpSpPr>
            <p:nvPr/>
          </p:nvGrpSpPr>
          <p:grpSpPr bwMode="auto">
            <a:xfrm>
              <a:off x="1512888" y="7421561"/>
              <a:ext cx="10094912" cy="1593849"/>
              <a:chOff x="370" y="4779"/>
              <a:chExt cx="6359" cy="1004"/>
            </a:xfrm>
          </p:grpSpPr>
          <p:sp>
            <p:nvSpPr>
              <p:cNvPr id="59415" name="object 10"/>
              <p:cNvSpPr>
                <a:spLocks/>
              </p:cNvSpPr>
              <p:nvPr/>
            </p:nvSpPr>
            <p:spPr bwMode="auto">
              <a:xfrm>
                <a:off x="450" y="4895"/>
                <a:ext cx="6279" cy="825"/>
              </a:xfrm>
              <a:custGeom>
                <a:avLst/>
                <a:gdLst>
                  <a:gd name="T0" fmla="*/ 0 w 9967636"/>
                  <a:gd name="T1" fmla="*/ 0 h 1310144"/>
                  <a:gd name="T2" fmla="*/ 0 w 9967636"/>
                  <a:gd name="T3" fmla="*/ 0 h 1310144"/>
                  <a:gd name="T4" fmla="*/ 0 w 9967636"/>
                  <a:gd name="T5" fmla="*/ 0 h 1310144"/>
                  <a:gd name="T6" fmla="*/ 0 w 9967636"/>
                  <a:gd name="T7" fmla="*/ 0 h 1310144"/>
                  <a:gd name="T8" fmla="*/ 0 w 9967636"/>
                  <a:gd name="T9" fmla="*/ 0 h 1310144"/>
                  <a:gd name="T10" fmla="*/ 0 w 9967636"/>
                  <a:gd name="T11" fmla="*/ 0 h 1310144"/>
                  <a:gd name="T12" fmla="*/ 0 w 9967636"/>
                  <a:gd name="T13" fmla="*/ 0 h 1310144"/>
                  <a:gd name="T14" fmla="*/ 0 w 9967636"/>
                  <a:gd name="T15" fmla="*/ 0 h 1310144"/>
                  <a:gd name="T16" fmla="*/ 0 w 9967636"/>
                  <a:gd name="T17" fmla="*/ 0 h 1310144"/>
                  <a:gd name="T18" fmla="*/ 0 w 9967636"/>
                  <a:gd name="T19" fmla="*/ 0 h 1310144"/>
                  <a:gd name="T20" fmla="*/ 0 w 9967636"/>
                  <a:gd name="T21" fmla="*/ 0 h 1310144"/>
                  <a:gd name="T22" fmla="*/ 0 w 9967636"/>
                  <a:gd name="T23" fmla="*/ 0 h 1310144"/>
                  <a:gd name="T24" fmla="*/ 0 w 9967636"/>
                  <a:gd name="T25" fmla="*/ 0 h 1310144"/>
                  <a:gd name="T26" fmla="*/ 0 w 9967636"/>
                  <a:gd name="T27" fmla="*/ 0 h 1310144"/>
                  <a:gd name="T28" fmla="*/ 0 w 9967636"/>
                  <a:gd name="T29" fmla="*/ 0 h 1310144"/>
                  <a:gd name="T30" fmla="*/ 0 w 9967636"/>
                  <a:gd name="T31" fmla="*/ 0 h 1310144"/>
                  <a:gd name="T32" fmla="*/ 0 w 9967636"/>
                  <a:gd name="T33" fmla="*/ 0 h 1310144"/>
                  <a:gd name="T34" fmla="*/ 0 w 9967636"/>
                  <a:gd name="T35" fmla="*/ 0 h 1310144"/>
                  <a:gd name="T36" fmla="*/ 0 w 9967636"/>
                  <a:gd name="T37" fmla="*/ 0 h 1310144"/>
                  <a:gd name="T38" fmla="*/ 0 w 9967636"/>
                  <a:gd name="T39" fmla="*/ 0 h 1310144"/>
                  <a:gd name="T40" fmla="*/ 0 w 9967636"/>
                  <a:gd name="T41" fmla="*/ 0 h 1310144"/>
                  <a:gd name="T42" fmla="*/ 0 w 9967636"/>
                  <a:gd name="T43" fmla="*/ 0 h 1310144"/>
                  <a:gd name="T44" fmla="*/ 0 w 9967636"/>
                  <a:gd name="T45" fmla="*/ 0 h 1310144"/>
                  <a:gd name="T46" fmla="*/ 0 w 9967636"/>
                  <a:gd name="T47" fmla="*/ 0 h 1310144"/>
                  <a:gd name="T48" fmla="*/ 0 w 9967636"/>
                  <a:gd name="T49" fmla="*/ 0 h 1310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7636"/>
                  <a:gd name="T76" fmla="*/ 0 h 1310144"/>
                  <a:gd name="T77" fmla="*/ 9967636 w 9967636"/>
                  <a:gd name="T78" fmla="*/ 1310144 h 1310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7636" h="1310144">
                    <a:moveTo>
                      <a:pt x="9840653" y="0"/>
                    </a:moveTo>
                    <a:lnTo>
                      <a:pt x="124880" y="17"/>
                    </a:lnTo>
                    <a:lnTo>
                      <a:pt x="82792" y="7976"/>
                    </a:lnTo>
                    <a:lnTo>
                      <a:pt x="46800" y="28698"/>
                    </a:lnTo>
                    <a:lnTo>
                      <a:pt x="19449" y="59639"/>
                    </a:lnTo>
                    <a:lnTo>
                      <a:pt x="3286" y="98252"/>
                    </a:lnTo>
                    <a:lnTo>
                      <a:pt x="0" y="1185246"/>
                    </a:lnTo>
                    <a:lnTo>
                      <a:pt x="1077" y="1199796"/>
                    </a:lnTo>
                    <a:lnTo>
                      <a:pt x="13573" y="1240135"/>
                    </a:lnTo>
                    <a:lnTo>
                      <a:pt x="37985" y="1273529"/>
                    </a:lnTo>
                    <a:lnTo>
                      <a:pt x="71766" y="1297434"/>
                    </a:lnTo>
                    <a:lnTo>
                      <a:pt x="112371" y="1309303"/>
                    </a:lnTo>
                    <a:lnTo>
                      <a:pt x="126982" y="1310144"/>
                    </a:lnTo>
                    <a:lnTo>
                      <a:pt x="9842756" y="1310127"/>
                    </a:lnTo>
                    <a:lnTo>
                      <a:pt x="9884843" y="1302168"/>
                    </a:lnTo>
                    <a:lnTo>
                      <a:pt x="9920836" y="1281445"/>
                    </a:lnTo>
                    <a:lnTo>
                      <a:pt x="9948187" y="1250504"/>
                    </a:lnTo>
                    <a:lnTo>
                      <a:pt x="9964350" y="1211891"/>
                    </a:lnTo>
                    <a:lnTo>
                      <a:pt x="9967636" y="124897"/>
                    </a:lnTo>
                    <a:lnTo>
                      <a:pt x="9966559" y="110348"/>
                    </a:lnTo>
                    <a:lnTo>
                      <a:pt x="9954062" y="70009"/>
                    </a:lnTo>
                    <a:lnTo>
                      <a:pt x="9929650" y="36614"/>
                    </a:lnTo>
                    <a:lnTo>
                      <a:pt x="9895869" y="12710"/>
                    </a:lnTo>
                    <a:lnTo>
                      <a:pt x="9855265" y="841"/>
                    </a:lnTo>
                    <a:lnTo>
                      <a:pt x="9840653" y="0"/>
                    </a:lnTo>
                    <a:close/>
                  </a:path>
                </a:pathLst>
              </a:custGeom>
              <a:solidFill>
                <a:srgbClr val="9EC4D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16" name="object 13"/>
              <p:cNvSpPr>
                <a:spLocks/>
              </p:cNvSpPr>
              <p:nvPr/>
            </p:nvSpPr>
            <p:spPr bwMode="auto">
              <a:xfrm>
                <a:off x="370" y="4815"/>
                <a:ext cx="6279" cy="825"/>
              </a:xfrm>
              <a:custGeom>
                <a:avLst/>
                <a:gdLst>
                  <a:gd name="T0" fmla="*/ 0 w 9967636"/>
                  <a:gd name="T1" fmla="*/ 0 h 1310144"/>
                  <a:gd name="T2" fmla="*/ 0 w 9967636"/>
                  <a:gd name="T3" fmla="*/ 0 h 1310144"/>
                  <a:gd name="T4" fmla="*/ 0 w 9967636"/>
                  <a:gd name="T5" fmla="*/ 0 h 1310144"/>
                  <a:gd name="T6" fmla="*/ 0 w 9967636"/>
                  <a:gd name="T7" fmla="*/ 0 h 1310144"/>
                  <a:gd name="T8" fmla="*/ 0 w 9967636"/>
                  <a:gd name="T9" fmla="*/ 0 h 1310144"/>
                  <a:gd name="T10" fmla="*/ 0 w 9967636"/>
                  <a:gd name="T11" fmla="*/ 0 h 1310144"/>
                  <a:gd name="T12" fmla="*/ 0 w 9967636"/>
                  <a:gd name="T13" fmla="*/ 0 h 1310144"/>
                  <a:gd name="T14" fmla="*/ 0 w 9967636"/>
                  <a:gd name="T15" fmla="*/ 0 h 1310144"/>
                  <a:gd name="T16" fmla="*/ 0 w 9967636"/>
                  <a:gd name="T17" fmla="*/ 0 h 1310144"/>
                  <a:gd name="T18" fmla="*/ 0 w 9967636"/>
                  <a:gd name="T19" fmla="*/ 0 h 1310144"/>
                  <a:gd name="T20" fmla="*/ 0 w 9967636"/>
                  <a:gd name="T21" fmla="*/ 0 h 1310144"/>
                  <a:gd name="T22" fmla="*/ 0 w 9967636"/>
                  <a:gd name="T23" fmla="*/ 0 h 1310144"/>
                  <a:gd name="T24" fmla="*/ 0 w 9967636"/>
                  <a:gd name="T25" fmla="*/ 0 h 1310144"/>
                  <a:gd name="T26" fmla="*/ 0 w 9967636"/>
                  <a:gd name="T27" fmla="*/ 0 h 1310144"/>
                  <a:gd name="T28" fmla="*/ 0 w 9967636"/>
                  <a:gd name="T29" fmla="*/ 0 h 1310144"/>
                  <a:gd name="T30" fmla="*/ 0 w 9967636"/>
                  <a:gd name="T31" fmla="*/ 0 h 1310144"/>
                  <a:gd name="T32" fmla="*/ 0 w 9967636"/>
                  <a:gd name="T33" fmla="*/ 0 h 1310144"/>
                  <a:gd name="T34" fmla="*/ 0 w 9967636"/>
                  <a:gd name="T35" fmla="*/ 0 h 1310144"/>
                  <a:gd name="T36" fmla="*/ 0 w 9967636"/>
                  <a:gd name="T37" fmla="*/ 0 h 1310144"/>
                  <a:gd name="T38" fmla="*/ 0 w 9967636"/>
                  <a:gd name="T39" fmla="*/ 0 h 1310144"/>
                  <a:gd name="T40" fmla="*/ 0 w 9967636"/>
                  <a:gd name="T41" fmla="*/ 0 h 1310144"/>
                  <a:gd name="T42" fmla="*/ 0 w 9967636"/>
                  <a:gd name="T43" fmla="*/ 0 h 1310144"/>
                  <a:gd name="T44" fmla="*/ 0 w 9967636"/>
                  <a:gd name="T45" fmla="*/ 0 h 1310144"/>
                  <a:gd name="T46" fmla="*/ 0 w 9967636"/>
                  <a:gd name="T47" fmla="*/ 0 h 1310144"/>
                  <a:gd name="T48" fmla="*/ 0 w 9967636"/>
                  <a:gd name="T49" fmla="*/ 0 h 1310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7636"/>
                  <a:gd name="T76" fmla="*/ 0 h 1310144"/>
                  <a:gd name="T77" fmla="*/ 9967636 w 9967636"/>
                  <a:gd name="T78" fmla="*/ 1310144 h 1310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7636" h="1310144">
                    <a:moveTo>
                      <a:pt x="9840653" y="0"/>
                    </a:moveTo>
                    <a:lnTo>
                      <a:pt x="124880" y="17"/>
                    </a:lnTo>
                    <a:lnTo>
                      <a:pt x="82792" y="7976"/>
                    </a:lnTo>
                    <a:lnTo>
                      <a:pt x="46800" y="28698"/>
                    </a:lnTo>
                    <a:lnTo>
                      <a:pt x="19449" y="59639"/>
                    </a:lnTo>
                    <a:lnTo>
                      <a:pt x="3286" y="98252"/>
                    </a:lnTo>
                    <a:lnTo>
                      <a:pt x="0" y="1185246"/>
                    </a:lnTo>
                    <a:lnTo>
                      <a:pt x="1077" y="1199796"/>
                    </a:lnTo>
                    <a:lnTo>
                      <a:pt x="13573" y="1240135"/>
                    </a:lnTo>
                    <a:lnTo>
                      <a:pt x="37985" y="1273529"/>
                    </a:lnTo>
                    <a:lnTo>
                      <a:pt x="71766" y="1297434"/>
                    </a:lnTo>
                    <a:lnTo>
                      <a:pt x="112371" y="1309303"/>
                    </a:lnTo>
                    <a:lnTo>
                      <a:pt x="126982" y="1310144"/>
                    </a:lnTo>
                    <a:lnTo>
                      <a:pt x="9842756" y="1310127"/>
                    </a:lnTo>
                    <a:lnTo>
                      <a:pt x="9884843" y="1302168"/>
                    </a:lnTo>
                    <a:lnTo>
                      <a:pt x="9920836" y="1281445"/>
                    </a:lnTo>
                    <a:lnTo>
                      <a:pt x="9948187" y="1250504"/>
                    </a:lnTo>
                    <a:lnTo>
                      <a:pt x="9964350" y="1211891"/>
                    </a:lnTo>
                    <a:lnTo>
                      <a:pt x="9967636" y="124897"/>
                    </a:lnTo>
                    <a:lnTo>
                      <a:pt x="9966559" y="110348"/>
                    </a:lnTo>
                    <a:lnTo>
                      <a:pt x="9954062" y="70009"/>
                    </a:lnTo>
                    <a:lnTo>
                      <a:pt x="9929650" y="36614"/>
                    </a:lnTo>
                    <a:lnTo>
                      <a:pt x="9895869" y="12710"/>
                    </a:lnTo>
                    <a:lnTo>
                      <a:pt x="9855265" y="841"/>
                    </a:lnTo>
                    <a:lnTo>
                      <a:pt x="9840653" y="0"/>
                    </a:lnTo>
                    <a:close/>
                  </a:path>
                </a:pathLst>
              </a:custGeom>
              <a:solidFill>
                <a:srgbClr val="D9EDF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17" name="object 14"/>
              <p:cNvSpPr>
                <a:spLocks/>
              </p:cNvSpPr>
              <p:nvPr/>
            </p:nvSpPr>
            <p:spPr bwMode="auto">
              <a:xfrm>
                <a:off x="373" y="4779"/>
                <a:ext cx="6279" cy="414"/>
              </a:xfrm>
              <a:custGeom>
                <a:avLst/>
                <a:gdLst>
                  <a:gd name="T0" fmla="*/ 0 w 9967653"/>
                  <a:gd name="T1" fmla="*/ 0 h 657853"/>
                  <a:gd name="T2" fmla="*/ 0 w 9967653"/>
                  <a:gd name="T3" fmla="*/ 0 h 657853"/>
                  <a:gd name="T4" fmla="*/ 0 w 9967653"/>
                  <a:gd name="T5" fmla="*/ 0 h 657853"/>
                  <a:gd name="T6" fmla="*/ 0 w 9967653"/>
                  <a:gd name="T7" fmla="*/ 0 h 657853"/>
                  <a:gd name="T8" fmla="*/ 0 w 9967653"/>
                  <a:gd name="T9" fmla="*/ 0 h 657853"/>
                  <a:gd name="T10" fmla="*/ 0 w 9967653"/>
                  <a:gd name="T11" fmla="*/ 0 h 657853"/>
                  <a:gd name="T12" fmla="*/ 0 w 9967653"/>
                  <a:gd name="T13" fmla="*/ 0 h 657853"/>
                  <a:gd name="T14" fmla="*/ 0 w 9967653"/>
                  <a:gd name="T15" fmla="*/ 0 h 657853"/>
                  <a:gd name="T16" fmla="*/ 0 w 9967653"/>
                  <a:gd name="T17" fmla="*/ 0 h 657853"/>
                  <a:gd name="T18" fmla="*/ 0 w 9967653"/>
                  <a:gd name="T19" fmla="*/ 0 h 657853"/>
                  <a:gd name="T20" fmla="*/ 0 w 9967653"/>
                  <a:gd name="T21" fmla="*/ 0 h 657853"/>
                  <a:gd name="T22" fmla="*/ 0 w 9967653"/>
                  <a:gd name="T23" fmla="*/ 0 h 657853"/>
                  <a:gd name="T24" fmla="*/ 0 w 9967653"/>
                  <a:gd name="T25" fmla="*/ 0 h 657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67653"/>
                  <a:gd name="T40" fmla="*/ 0 h 657853"/>
                  <a:gd name="T41" fmla="*/ 9967653 w 9967653"/>
                  <a:gd name="T42" fmla="*/ 657853 h 657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67653" h="657853">
                    <a:moveTo>
                      <a:pt x="126990" y="0"/>
                    </a:moveTo>
                    <a:lnTo>
                      <a:pt x="84676" y="7290"/>
                    </a:lnTo>
                    <a:lnTo>
                      <a:pt x="48338" y="27466"/>
                    </a:lnTo>
                    <a:lnTo>
                      <a:pt x="20520" y="57980"/>
                    </a:lnTo>
                    <a:lnTo>
                      <a:pt x="3769" y="96287"/>
                    </a:lnTo>
                    <a:lnTo>
                      <a:pt x="0" y="657853"/>
                    </a:lnTo>
                    <a:lnTo>
                      <a:pt x="9967653" y="657853"/>
                    </a:lnTo>
                    <a:lnTo>
                      <a:pt x="9967540" y="124897"/>
                    </a:lnTo>
                    <a:lnTo>
                      <a:pt x="9960370" y="84686"/>
                    </a:lnTo>
                    <a:lnTo>
                      <a:pt x="9940194" y="48348"/>
                    </a:lnTo>
                    <a:lnTo>
                      <a:pt x="9909680" y="20530"/>
                    </a:lnTo>
                    <a:lnTo>
                      <a:pt x="9871373" y="3779"/>
                    </a:lnTo>
                    <a:lnTo>
                      <a:pt x="126990" y="0"/>
                    </a:lnTo>
                    <a:close/>
                  </a:path>
                </a:pathLst>
              </a:custGeom>
              <a:solidFill>
                <a:srgbClr val="0082C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grpSp>
            <p:nvGrpSpPr>
              <p:cNvPr id="59418" name="Group 244"/>
              <p:cNvGrpSpPr>
                <a:grpSpLocks/>
              </p:cNvGrpSpPr>
              <p:nvPr/>
            </p:nvGrpSpPr>
            <p:grpSpPr bwMode="auto">
              <a:xfrm>
                <a:off x="2876" y="4881"/>
                <a:ext cx="271" cy="237"/>
                <a:chOff x="3020" y="4947"/>
                <a:chExt cx="271" cy="237"/>
              </a:xfrm>
            </p:grpSpPr>
            <p:sp>
              <p:nvSpPr>
                <p:cNvPr id="59421" name="object 23"/>
                <p:cNvSpPr>
                  <a:spLocks/>
                </p:cNvSpPr>
                <p:nvPr/>
              </p:nvSpPr>
              <p:spPr bwMode="auto">
                <a:xfrm>
                  <a:off x="3054" y="5004"/>
                  <a:ext cx="94" cy="62"/>
                </a:xfrm>
                <a:custGeom>
                  <a:avLst/>
                  <a:gdLst>
                    <a:gd name="T0" fmla="*/ 0 w 149098"/>
                    <a:gd name="T1" fmla="*/ 0 h 97790"/>
                    <a:gd name="T2" fmla="*/ 0 w 149098"/>
                    <a:gd name="T3" fmla="*/ 0 h 97790"/>
                    <a:gd name="T4" fmla="*/ 0 w 149098"/>
                    <a:gd name="T5" fmla="*/ 0 h 97790"/>
                    <a:gd name="T6" fmla="*/ 0 w 149098"/>
                    <a:gd name="T7" fmla="*/ 0 h 97790"/>
                    <a:gd name="T8" fmla="*/ 0 w 149098"/>
                    <a:gd name="T9" fmla="*/ 0 h 97790"/>
                    <a:gd name="T10" fmla="*/ 0 w 149098"/>
                    <a:gd name="T11" fmla="*/ 0 h 97790"/>
                    <a:gd name="T12" fmla="*/ 0 w 149098"/>
                    <a:gd name="T13" fmla="*/ 0 h 97790"/>
                    <a:gd name="T14" fmla="*/ 0 w 149098"/>
                    <a:gd name="T15" fmla="*/ 0 h 97790"/>
                    <a:gd name="T16" fmla="*/ 0 w 149098"/>
                    <a:gd name="T17" fmla="*/ 0 h 97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098"/>
                    <a:gd name="T28" fmla="*/ 0 h 97790"/>
                    <a:gd name="T29" fmla="*/ 149098 w 149098"/>
                    <a:gd name="T30" fmla="*/ 97790 h 97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098" h="97790">
                      <a:moveTo>
                        <a:pt x="145084" y="0"/>
                      </a:moveTo>
                      <a:lnTo>
                        <a:pt x="4013" y="0"/>
                      </a:lnTo>
                      <a:lnTo>
                        <a:pt x="0" y="4025"/>
                      </a:lnTo>
                      <a:lnTo>
                        <a:pt x="0" y="93764"/>
                      </a:lnTo>
                      <a:lnTo>
                        <a:pt x="4013" y="97789"/>
                      </a:lnTo>
                      <a:lnTo>
                        <a:pt x="145084" y="97789"/>
                      </a:lnTo>
                      <a:lnTo>
                        <a:pt x="149098" y="93764"/>
                      </a:lnTo>
                      <a:lnTo>
                        <a:pt x="149098" y="4025"/>
                      </a:lnTo>
                      <a:lnTo>
                        <a:pt x="1450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2" name="object 24"/>
                <p:cNvSpPr>
                  <a:spLocks/>
                </p:cNvSpPr>
                <p:nvPr/>
              </p:nvSpPr>
              <p:spPr bwMode="auto">
                <a:xfrm>
                  <a:off x="3054" y="5083"/>
                  <a:ext cx="94" cy="61"/>
                </a:xfrm>
                <a:custGeom>
                  <a:avLst/>
                  <a:gdLst>
                    <a:gd name="T0" fmla="*/ 0 w 149098"/>
                    <a:gd name="T1" fmla="*/ 0 h 97777"/>
                    <a:gd name="T2" fmla="*/ 0 w 149098"/>
                    <a:gd name="T3" fmla="*/ 0 h 97777"/>
                    <a:gd name="T4" fmla="*/ 0 w 149098"/>
                    <a:gd name="T5" fmla="*/ 0 h 97777"/>
                    <a:gd name="T6" fmla="*/ 0 w 149098"/>
                    <a:gd name="T7" fmla="*/ 0 h 97777"/>
                    <a:gd name="T8" fmla="*/ 0 w 149098"/>
                    <a:gd name="T9" fmla="*/ 0 h 97777"/>
                    <a:gd name="T10" fmla="*/ 0 w 149098"/>
                    <a:gd name="T11" fmla="*/ 0 h 97777"/>
                    <a:gd name="T12" fmla="*/ 0 w 149098"/>
                    <a:gd name="T13" fmla="*/ 0 h 97777"/>
                    <a:gd name="T14" fmla="*/ 0 w 149098"/>
                    <a:gd name="T15" fmla="*/ 0 h 97777"/>
                    <a:gd name="T16" fmla="*/ 0 w 149098"/>
                    <a:gd name="T17" fmla="*/ 0 h 97777"/>
                    <a:gd name="T18" fmla="*/ 0 w 149098"/>
                    <a:gd name="T19" fmla="*/ 0 h 97777"/>
                    <a:gd name="T20" fmla="*/ 0 w 149098"/>
                    <a:gd name="T21" fmla="*/ 0 h 97777"/>
                    <a:gd name="T22" fmla="*/ 0 w 149098"/>
                    <a:gd name="T23" fmla="*/ 0 h 97777"/>
                    <a:gd name="T24" fmla="*/ 0 w 149098"/>
                    <a:gd name="T25" fmla="*/ 0 h 97777"/>
                    <a:gd name="T26" fmla="*/ 0 w 149098"/>
                    <a:gd name="T27" fmla="*/ 0 h 97777"/>
                    <a:gd name="T28" fmla="*/ 0 w 149098"/>
                    <a:gd name="T29" fmla="*/ 0 h 97777"/>
                    <a:gd name="T30" fmla="*/ 0 w 149098"/>
                    <a:gd name="T31" fmla="*/ 0 h 97777"/>
                    <a:gd name="T32" fmla="*/ 0 w 149098"/>
                    <a:gd name="T33" fmla="*/ 0 h 97777"/>
                    <a:gd name="T34" fmla="*/ 0 w 149098"/>
                    <a:gd name="T35" fmla="*/ 0 h 977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098"/>
                    <a:gd name="T55" fmla="*/ 0 h 97777"/>
                    <a:gd name="T56" fmla="*/ 149098 w 149098"/>
                    <a:gd name="T57" fmla="*/ 97777 h 977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098" h="97777">
                      <a:moveTo>
                        <a:pt x="145084" y="0"/>
                      </a:moveTo>
                      <a:lnTo>
                        <a:pt x="4013" y="0"/>
                      </a:lnTo>
                      <a:lnTo>
                        <a:pt x="0" y="4025"/>
                      </a:lnTo>
                      <a:lnTo>
                        <a:pt x="0" y="93751"/>
                      </a:lnTo>
                      <a:lnTo>
                        <a:pt x="4013" y="97777"/>
                      </a:lnTo>
                      <a:lnTo>
                        <a:pt x="145084" y="97777"/>
                      </a:lnTo>
                      <a:lnTo>
                        <a:pt x="149098" y="93751"/>
                      </a:lnTo>
                      <a:lnTo>
                        <a:pt x="149098" y="79806"/>
                      </a:lnTo>
                      <a:lnTo>
                        <a:pt x="17957" y="79806"/>
                      </a:lnTo>
                      <a:lnTo>
                        <a:pt x="17957" y="17970"/>
                      </a:lnTo>
                      <a:lnTo>
                        <a:pt x="149098" y="17970"/>
                      </a:lnTo>
                      <a:lnTo>
                        <a:pt x="149098" y="4025"/>
                      </a:lnTo>
                      <a:lnTo>
                        <a:pt x="145084" y="0"/>
                      </a:lnTo>
                      <a:close/>
                    </a:path>
                    <a:path w="149098" h="97777">
                      <a:moveTo>
                        <a:pt x="149098" y="17970"/>
                      </a:moveTo>
                      <a:lnTo>
                        <a:pt x="131140" y="17970"/>
                      </a:lnTo>
                      <a:lnTo>
                        <a:pt x="131140" y="79806"/>
                      </a:lnTo>
                      <a:lnTo>
                        <a:pt x="149098" y="79806"/>
                      </a:lnTo>
                      <a:lnTo>
                        <a:pt x="149098" y="179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3" name="object 25"/>
                <p:cNvSpPr>
                  <a:spLocks/>
                </p:cNvSpPr>
                <p:nvPr/>
              </p:nvSpPr>
              <p:spPr bwMode="auto">
                <a:xfrm>
                  <a:off x="3163" y="5004"/>
                  <a:ext cx="94" cy="62"/>
                </a:xfrm>
                <a:custGeom>
                  <a:avLst/>
                  <a:gdLst>
                    <a:gd name="T0" fmla="*/ 0 w 149098"/>
                    <a:gd name="T1" fmla="*/ 0 h 97790"/>
                    <a:gd name="T2" fmla="*/ 0 w 149098"/>
                    <a:gd name="T3" fmla="*/ 0 h 97790"/>
                    <a:gd name="T4" fmla="*/ 0 w 149098"/>
                    <a:gd name="T5" fmla="*/ 0 h 97790"/>
                    <a:gd name="T6" fmla="*/ 0 w 149098"/>
                    <a:gd name="T7" fmla="*/ 0 h 97790"/>
                    <a:gd name="T8" fmla="*/ 0 w 149098"/>
                    <a:gd name="T9" fmla="*/ 0 h 97790"/>
                    <a:gd name="T10" fmla="*/ 0 w 149098"/>
                    <a:gd name="T11" fmla="*/ 0 h 97790"/>
                    <a:gd name="T12" fmla="*/ 0 w 149098"/>
                    <a:gd name="T13" fmla="*/ 0 h 97790"/>
                    <a:gd name="T14" fmla="*/ 0 w 149098"/>
                    <a:gd name="T15" fmla="*/ 0 h 97790"/>
                    <a:gd name="T16" fmla="*/ 0 w 149098"/>
                    <a:gd name="T17" fmla="*/ 0 h 97790"/>
                    <a:gd name="T18" fmla="*/ 0 w 149098"/>
                    <a:gd name="T19" fmla="*/ 0 h 97790"/>
                    <a:gd name="T20" fmla="*/ 0 w 149098"/>
                    <a:gd name="T21" fmla="*/ 0 h 97790"/>
                    <a:gd name="T22" fmla="*/ 0 w 149098"/>
                    <a:gd name="T23" fmla="*/ 0 h 97790"/>
                    <a:gd name="T24" fmla="*/ 0 w 149098"/>
                    <a:gd name="T25" fmla="*/ 0 h 97790"/>
                    <a:gd name="T26" fmla="*/ 0 w 149098"/>
                    <a:gd name="T27" fmla="*/ 0 h 97790"/>
                    <a:gd name="T28" fmla="*/ 0 w 149098"/>
                    <a:gd name="T29" fmla="*/ 0 h 97790"/>
                    <a:gd name="T30" fmla="*/ 0 w 149098"/>
                    <a:gd name="T31" fmla="*/ 0 h 97790"/>
                    <a:gd name="T32" fmla="*/ 0 w 149098"/>
                    <a:gd name="T33" fmla="*/ 0 h 97790"/>
                    <a:gd name="T34" fmla="*/ 0 w 149098"/>
                    <a:gd name="T35" fmla="*/ 0 h 977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098"/>
                    <a:gd name="T55" fmla="*/ 0 h 97790"/>
                    <a:gd name="T56" fmla="*/ 149098 w 149098"/>
                    <a:gd name="T57" fmla="*/ 97790 h 977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098" h="97790">
                      <a:moveTo>
                        <a:pt x="145059" y="0"/>
                      </a:moveTo>
                      <a:lnTo>
                        <a:pt x="4038" y="0"/>
                      </a:lnTo>
                      <a:lnTo>
                        <a:pt x="0" y="4025"/>
                      </a:lnTo>
                      <a:lnTo>
                        <a:pt x="0" y="93764"/>
                      </a:lnTo>
                      <a:lnTo>
                        <a:pt x="4038" y="97789"/>
                      </a:lnTo>
                      <a:lnTo>
                        <a:pt x="145059" y="97789"/>
                      </a:lnTo>
                      <a:lnTo>
                        <a:pt x="149098" y="93764"/>
                      </a:lnTo>
                      <a:lnTo>
                        <a:pt x="149098" y="79819"/>
                      </a:lnTo>
                      <a:lnTo>
                        <a:pt x="17957" y="79819"/>
                      </a:lnTo>
                      <a:lnTo>
                        <a:pt x="17957" y="17983"/>
                      </a:lnTo>
                      <a:lnTo>
                        <a:pt x="149098" y="17983"/>
                      </a:lnTo>
                      <a:lnTo>
                        <a:pt x="149098" y="4025"/>
                      </a:lnTo>
                      <a:lnTo>
                        <a:pt x="145059" y="0"/>
                      </a:lnTo>
                      <a:close/>
                    </a:path>
                    <a:path w="149098" h="97790">
                      <a:moveTo>
                        <a:pt x="149098" y="17983"/>
                      </a:moveTo>
                      <a:lnTo>
                        <a:pt x="131114" y="17983"/>
                      </a:lnTo>
                      <a:lnTo>
                        <a:pt x="131114" y="79819"/>
                      </a:lnTo>
                      <a:lnTo>
                        <a:pt x="149098" y="79819"/>
                      </a:lnTo>
                      <a:lnTo>
                        <a:pt x="149098" y="179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4" name="object 26"/>
                <p:cNvSpPr>
                  <a:spLocks/>
                </p:cNvSpPr>
                <p:nvPr/>
              </p:nvSpPr>
              <p:spPr bwMode="auto">
                <a:xfrm>
                  <a:off x="3163" y="5083"/>
                  <a:ext cx="94" cy="61"/>
                </a:xfrm>
                <a:custGeom>
                  <a:avLst/>
                  <a:gdLst>
                    <a:gd name="T0" fmla="*/ 0 w 149098"/>
                    <a:gd name="T1" fmla="*/ 0 h 97777"/>
                    <a:gd name="T2" fmla="*/ 0 w 149098"/>
                    <a:gd name="T3" fmla="*/ 0 h 97777"/>
                    <a:gd name="T4" fmla="*/ 0 w 149098"/>
                    <a:gd name="T5" fmla="*/ 0 h 97777"/>
                    <a:gd name="T6" fmla="*/ 0 w 149098"/>
                    <a:gd name="T7" fmla="*/ 0 h 97777"/>
                    <a:gd name="T8" fmla="*/ 0 w 149098"/>
                    <a:gd name="T9" fmla="*/ 0 h 97777"/>
                    <a:gd name="T10" fmla="*/ 0 w 149098"/>
                    <a:gd name="T11" fmla="*/ 0 h 97777"/>
                    <a:gd name="T12" fmla="*/ 0 w 149098"/>
                    <a:gd name="T13" fmla="*/ 0 h 97777"/>
                    <a:gd name="T14" fmla="*/ 0 w 149098"/>
                    <a:gd name="T15" fmla="*/ 0 h 97777"/>
                    <a:gd name="T16" fmla="*/ 0 w 149098"/>
                    <a:gd name="T17" fmla="*/ 0 h 97777"/>
                    <a:gd name="T18" fmla="*/ 0 w 149098"/>
                    <a:gd name="T19" fmla="*/ 0 h 97777"/>
                    <a:gd name="T20" fmla="*/ 0 w 149098"/>
                    <a:gd name="T21" fmla="*/ 0 h 97777"/>
                    <a:gd name="T22" fmla="*/ 0 w 149098"/>
                    <a:gd name="T23" fmla="*/ 0 h 97777"/>
                    <a:gd name="T24" fmla="*/ 0 w 149098"/>
                    <a:gd name="T25" fmla="*/ 0 h 97777"/>
                    <a:gd name="T26" fmla="*/ 0 w 149098"/>
                    <a:gd name="T27" fmla="*/ 0 h 97777"/>
                    <a:gd name="T28" fmla="*/ 0 w 149098"/>
                    <a:gd name="T29" fmla="*/ 0 h 97777"/>
                    <a:gd name="T30" fmla="*/ 0 w 149098"/>
                    <a:gd name="T31" fmla="*/ 0 h 97777"/>
                    <a:gd name="T32" fmla="*/ 0 w 149098"/>
                    <a:gd name="T33" fmla="*/ 0 h 97777"/>
                    <a:gd name="T34" fmla="*/ 0 w 149098"/>
                    <a:gd name="T35" fmla="*/ 0 h 977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098"/>
                    <a:gd name="T55" fmla="*/ 0 h 97777"/>
                    <a:gd name="T56" fmla="*/ 149098 w 149098"/>
                    <a:gd name="T57" fmla="*/ 97777 h 977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098" h="97777">
                      <a:moveTo>
                        <a:pt x="145059" y="0"/>
                      </a:moveTo>
                      <a:lnTo>
                        <a:pt x="4038" y="0"/>
                      </a:lnTo>
                      <a:lnTo>
                        <a:pt x="0" y="4025"/>
                      </a:lnTo>
                      <a:lnTo>
                        <a:pt x="0" y="93751"/>
                      </a:lnTo>
                      <a:lnTo>
                        <a:pt x="4038" y="97777"/>
                      </a:lnTo>
                      <a:lnTo>
                        <a:pt x="145059" y="97777"/>
                      </a:lnTo>
                      <a:lnTo>
                        <a:pt x="149098" y="93751"/>
                      </a:lnTo>
                      <a:lnTo>
                        <a:pt x="149098" y="79806"/>
                      </a:lnTo>
                      <a:lnTo>
                        <a:pt x="17957" y="79806"/>
                      </a:lnTo>
                      <a:lnTo>
                        <a:pt x="17957" y="17970"/>
                      </a:lnTo>
                      <a:lnTo>
                        <a:pt x="149098" y="17970"/>
                      </a:lnTo>
                      <a:lnTo>
                        <a:pt x="149098" y="4025"/>
                      </a:lnTo>
                      <a:lnTo>
                        <a:pt x="145059" y="0"/>
                      </a:lnTo>
                      <a:close/>
                    </a:path>
                    <a:path w="149098" h="97777">
                      <a:moveTo>
                        <a:pt x="149098" y="17970"/>
                      </a:moveTo>
                      <a:lnTo>
                        <a:pt x="131114" y="17970"/>
                      </a:lnTo>
                      <a:lnTo>
                        <a:pt x="131114" y="79806"/>
                      </a:lnTo>
                      <a:lnTo>
                        <a:pt x="149098" y="79806"/>
                      </a:lnTo>
                      <a:lnTo>
                        <a:pt x="149098" y="179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sp>
              <p:nvSpPr>
                <p:cNvPr id="59425" name="object 27"/>
                <p:cNvSpPr>
                  <a:spLocks/>
                </p:cNvSpPr>
                <p:nvPr/>
              </p:nvSpPr>
              <p:spPr bwMode="auto">
                <a:xfrm>
                  <a:off x="3020" y="4947"/>
                  <a:ext cx="271" cy="237"/>
                </a:xfrm>
                <a:custGeom>
                  <a:avLst/>
                  <a:gdLst>
                    <a:gd name="T0" fmla="*/ 0 w 430961"/>
                    <a:gd name="T1" fmla="*/ 0 h 376631"/>
                    <a:gd name="T2" fmla="*/ 0 w 430961"/>
                    <a:gd name="T3" fmla="*/ 0 h 376631"/>
                    <a:gd name="T4" fmla="*/ 0 w 430961"/>
                    <a:gd name="T5" fmla="*/ 0 h 376631"/>
                    <a:gd name="T6" fmla="*/ 0 w 430961"/>
                    <a:gd name="T7" fmla="*/ 0 h 376631"/>
                    <a:gd name="T8" fmla="*/ 0 w 430961"/>
                    <a:gd name="T9" fmla="*/ 0 h 376631"/>
                    <a:gd name="T10" fmla="*/ 0 w 430961"/>
                    <a:gd name="T11" fmla="*/ 0 h 376631"/>
                    <a:gd name="T12" fmla="*/ 0 w 430961"/>
                    <a:gd name="T13" fmla="*/ 0 h 376631"/>
                    <a:gd name="T14" fmla="*/ 0 w 430961"/>
                    <a:gd name="T15" fmla="*/ 0 h 376631"/>
                    <a:gd name="T16" fmla="*/ 0 w 430961"/>
                    <a:gd name="T17" fmla="*/ 0 h 376631"/>
                    <a:gd name="T18" fmla="*/ 0 w 430961"/>
                    <a:gd name="T19" fmla="*/ 0 h 376631"/>
                    <a:gd name="T20" fmla="*/ 0 w 430961"/>
                    <a:gd name="T21" fmla="*/ 0 h 376631"/>
                    <a:gd name="T22" fmla="*/ 0 w 430961"/>
                    <a:gd name="T23" fmla="*/ 0 h 376631"/>
                    <a:gd name="T24" fmla="*/ 0 w 430961"/>
                    <a:gd name="T25" fmla="*/ 0 h 376631"/>
                    <a:gd name="T26" fmla="*/ 0 w 430961"/>
                    <a:gd name="T27" fmla="*/ 0 h 376631"/>
                    <a:gd name="T28" fmla="*/ 0 w 430961"/>
                    <a:gd name="T29" fmla="*/ 0 h 376631"/>
                    <a:gd name="T30" fmla="*/ 0 w 430961"/>
                    <a:gd name="T31" fmla="*/ 0 h 376631"/>
                    <a:gd name="T32" fmla="*/ 0 w 430961"/>
                    <a:gd name="T33" fmla="*/ 0 h 376631"/>
                    <a:gd name="T34" fmla="*/ 0 w 430961"/>
                    <a:gd name="T35" fmla="*/ 0 h 3766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0961"/>
                    <a:gd name="T55" fmla="*/ 0 h 376631"/>
                    <a:gd name="T56" fmla="*/ 430961 w 430961"/>
                    <a:gd name="T57" fmla="*/ 376631 h 3766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0961" h="376631">
                      <a:moveTo>
                        <a:pt x="424268" y="0"/>
                      </a:moveTo>
                      <a:lnTo>
                        <a:pt x="6730" y="0"/>
                      </a:lnTo>
                      <a:lnTo>
                        <a:pt x="0" y="6705"/>
                      </a:lnTo>
                      <a:lnTo>
                        <a:pt x="0" y="369951"/>
                      </a:lnTo>
                      <a:lnTo>
                        <a:pt x="6730" y="376631"/>
                      </a:lnTo>
                      <a:lnTo>
                        <a:pt x="424268" y="376631"/>
                      </a:lnTo>
                      <a:lnTo>
                        <a:pt x="430961" y="369951"/>
                      </a:lnTo>
                      <a:lnTo>
                        <a:pt x="430961" y="346697"/>
                      </a:lnTo>
                      <a:lnTo>
                        <a:pt x="29946" y="346697"/>
                      </a:lnTo>
                      <a:lnTo>
                        <a:pt x="29946" y="55765"/>
                      </a:lnTo>
                      <a:lnTo>
                        <a:pt x="430961" y="55765"/>
                      </a:lnTo>
                      <a:lnTo>
                        <a:pt x="430961" y="6705"/>
                      </a:lnTo>
                      <a:lnTo>
                        <a:pt x="424268" y="0"/>
                      </a:lnTo>
                      <a:close/>
                    </a:path>
                    <a:path w="430961" h="376631">
                      <a:moveTo>
                        <a:pt x="430961" y="55765"/>
                      </a:moveTo>
                      <a:lnTo>
                        <a:pt x="401053" y="55765"/>
                      </a:lnTo>
                      <a:lnTo>
                        <a:pt x="401053" y="346697"/>
                      </a:lnTo>
                      <a:lnTo>
                        <a:pt x="430961" y="346697"/>
                      </a:lnTo>
                      <a:lnTo>
                        <a:pt x="430961" y="55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Hant" altLang="en-US"/>
                </a:p>
              </p:txBody>
            </p:sp>
          </p:grpSp>
          <p:sp>
            <p:nvSpPr>
              <p:cNvPr id="59419" name="object 94"/>
              <p:cNvSpPr txBox="1">
                <a:spLocks noChangeArrowheads="1"/>
              </p:cNvSpPr>
              <p:nvPr/>
            </p:nvSpPr>
            <p:spPr bwMode="auto">
              <a:xfrm>
                <a:off x="496" y="5310"/>
                <a:ext cx="6135"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88975"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Hant" altLang="en-US" sz="900" b="1" dirty="0">
                    <a:latin typeface="微軟正黑體" pitchFamily="34" charset="-120"/>
                    <a:ea typeface="微軟正黑體" pitchFamily="34" charset="-120"/>
                  </a:rPr>
                  <a:t>資安、效能與穩定性監控、優化、資料交換與排程自動化 </a:t>
                </a:r>
                <a:r>
                  <a:rPr kumimoji="0" lang="en-US" altLang="zh-Hant" sz="900" b="1" dirty="0">
                    <a:latin typeface="微軟正黑體" pitchFamily="34" charset="-120"/>
                    <a:ea typeface="微軟正黑體" pitchFamily="34" charset="-120"/>
                  </a:rPr>
                  <a:t>... </a:t>
                </a:r>
                <a:r>
                  <a:rPr kumimoji="0" lang="zh-Hant" altLang="en-US" sz="900" b="1" dirty="0">
                    <a:latin typeface="微軟正黑體" pitchFamily="34" charset="-120"/>
                    <a:ea typeface="微軟正黑體" pitchFamily="34" charset="-120"/>
                  </a:rPr>
                  <a:t>等</a:t>
                </a:r>
              </a:p>
            </p:txBody>
          </p:sp>
          <p:sp>
            <p:nvSpPr>
              <p:cNvPr id="59420" name="Text Box 242"/>
              <p:cNvSpPr txBox="1">
                <a:spLocks noChangeArrowheads="1"/>
              </p:cNvSpPr>
              <p:nvPr/>
            </p:nvSpPr>
            <p:spPr bwMode="auto">
              <a:xfrm>
                <a:off x="3182" y="4830"/>
                <a:ext cx="259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Hant" altLang="en-US" sz="1000" b="1">
                    <a:solidFill>
                      <a:srgbClr val="FFFFFF"/>
                    </a:solidFill>
                    <a:latin typeface="微軟正黑體" pitchFamily="34" charset="-120"/>
                    <a:ea typeface="微軟正黑體" pitchFamily="34" charset="-120"/>
                  </a:rPr>
                  <a:t>資訊治理</a:t>
                </a:r>
              </a:p>
            </p:txBody>
          </p:sp>
        </p:grpSp>
        <p:grpSp>
          <p:nvGrpSpPr>
            <p:cNvPr id="59411" name="Group 119"/>
            <p:cNvGrpSpPr>
              <a:grpSpLocks/>
            </p:cNvGrpSpPr>
            <p:nvPr/>
          </p:nvGrpSpPr>
          <p:grpSpPr bwMode="auto">
            <a:xfrm>
              <a:off x="787400" y="1646238"/>
              <a:ext cx="10972800" cy="2468562"/>
              <a:chOff x="496" y="912"/>
              <a:chExt cx="6912" cy="1555"/>
            </a:xfrm>
          </p:grpSpPr>
          <p:pic>
            <p:nvPicPr>
              <p:cNvPr id="59412" name="Picture 116" descr="未命名-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4" y="1008"/>
                <a:ext cx="5538"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Picture 117" descr="Untitled-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6" y="912"/>
                <a:ext cx="1920"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4" name="Picture 118" descr="baby2_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12" y="1200"/>
                <a:ext cx="1296"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9401" name="object 3">
            <a:hlinkClick r:id="rId7"/>
          </p:cNvPr>
          <p:cNvSpPr txBox="1">
            <a:spLocks noChangeArrowheads="1"/>
          </p:cNvSpPr>
          <p:nvPr/>
        </p:nvSpPr>
        <p:spPr bwMode="auto">
          <a:xfrm>
            <a:off x="3348038" y="6121400"/>
            <a:ext cx="125571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Hant" sz="1200">
                <a:solidFill>
                  <a:schemeClr val="bg1"/>
                </a:solidFill>
                <a:latin typeface="微軟正黑體" pitchFamily="34" charset="-120"/>
                <a:ea typeface="微軟正黑體" pitchFamily="34" charset="-120"/>
              </a:rPr>
              <a:t>www.gss.com.tw</a:t>
            </a:r>
            <a:endParaRPr lang="zh-Hant" altLang="zh-Hant">
              <a:solidFill>
                <a:schemeClr val="bg1"/>
              </a:solidFill>
            </a:endParaRPr>
          </a:p>
        </p:txBody>
      </p:sp>
      <p:sp>
        <p:nvSpPr>
          <p:cNvPr id="59402" name="文字方塊 38">
            <a:hlinkClick r:id="rId8"/>
          </p:cNvPr>
          <p:cNvSpPr txBox="1">
            <a:spLocks noChangeArrowheads="1"/>
          </p:cNvSpPr>
          <p:nvPr/>
        </p:nvSpPr>
        <p:spPr bwMode="auto">
          <a:xfrm>
            <a:off x="4551363" y="6076950"/>
            <a:ext cx="15645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Hant" sz="1200" dirty="0" smtClean="0">
                <a:solidFill>
                  <a:srgbClr val="FFFFFF"/>
                </a:solidFill>
                <a:latin typeface="微軟正黑體" pitchFamily="34" charset="-120"/>
                <a:ea typeface="微軟正黑體" pitchFamily="34" charset="-120"/>
              </a:rPr>
              <a:t>www.gsscloud.com</a:t>
            </a:r>
            <a:endParaRPr lang="zh-Hant" altLang="en-US" sz="1200" dirty="0">
              <a:solidFill>
                <a:srgbClr val="FFFFFF"/>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32287BAE-CB32-4105-BC49-AE374E658AA6}" type="slidenum">
              <a:rPr lang="zh-TW" altLang="en-US" smtClean="0"/>
              <a:pPr/>
              <a:t>56</a:t>
            </a:fld>
            <a:endParaRPr lang="zh-TW" altLang="en-US"/>
          </a:p>
        </p:txBody>
      </p:sp>
    </p:spTree>
    <p:extLst>
      <p:ext uri="{BB962C8B-B14F-4D97-AF65-F5344CB8AC3E}">
        <p14:creationId xmlns:p14="http://schemas.microsoft.com/office/powerpoint/2010/main" val="308773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cstate="screen">
            <a:extLst/>
          </a:blip>
          <a:srcRect/>
          <a:stretch/>
        </p:blipFill>
        <p:spPr>
          <a:xfrm>
            <a:off x="0" y="2493320"/>
            <a:ext cx="2958452" cy="2303832"/>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圖片 1"/>
          <p:cNvPicPr>
            <a:picLocks noChangeAspect="1"/>
          </p:cNvPicPr>
          <p:nvPr/>
        </p:nvPicPr>
        <p:blipFill>
          <a:blip r:embed="rId4" cstate="screen">
            <a:extLst/>
          </a:blip>
          <a:stretch>
            <a:fillRect/>
          </a:stretch>
        </p:blipFill>
        <p:spPr>
          <a:xfrm rot="442359">
            <a:off x="3006079" y="1886717"/>
            <a:ext cx="5561651" cy="4154944"/>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8372" name="標題 1"/>
          <p:cNvSpPr>
            <a:spLocks noGrp="1"/>
          </p:cNvSpPr>
          <p:nvPr>
            <p:ph type="title"/>
          </p:nvPr>
        </p:nvSpPr>
        <p:spPr>
          <a:xfrm>
            <a:off x="1222822" y="404664"/>
            <a:ext cx="7921178" cy="1440011"/>
          </a:xfrm>
        </p:spPr>
        <p:txBody>
          <a:bodyPr/>
          <a:lstStyle/>
          <a:p>
            <a:pPr eaLnBrk="1" hangingPunct="1"/>
            <a:r>
              <a:rPr lang="en-US" altLang="zh-TW" sz="3600" dirty="0" smtClean="0">
                <a:latin typeface="微軟正黑體" panose="020B0604030504040204" pitchFamily="34" charset="-120"/>
                <a:ea typeface="微軟正黑體" panose="020B0604030504040204" pitchFamily="34" charset="-120"/>
              </a:rPr>
              <a:t>Platform </a:t>
            </a:r>
            <a:r>
              <a:rPr lang="zh-TW" altLang="en-US" sz="3600" dirty="0" smtClean="0">
                <a:latin typeface="微軟正黑體" panose="020B0604030504040204" pitchFamily="34" charset="-120"/>
                <a:ea typeface="微軟正黑體" panose="020B0604030504040204" pitchFamily="34" charset="-120"/>
              </a:rPr>
              <a:t>思維、</a:t>
            </a:r>
            <a:r>
              <a:rPr lang="en-US" altLang="zh-TW" sz="3600" dirty="0" smtClean="0">
                <a:latin typeface="微軟正黑體" panose="020B0604030504040204" pitchFamily="34" charset="-120"/>
                <a:ea typeface="微軟正黑體" panose="020B0604030504040204" pitchFamily="34" charset="-120"/>
              </a:rPr>
              <a:t>API </a:t>
            </a:r>
            <a:r>
              <a:rPr lang="zh-TW" altLang="en-US" sz="3600" dirty="0" smtClean="0">
                <a:latin typeface="微軟正黑體" panose="020B0604030504040204" pitchFamily="34" charset="-120"/>
                <a:ea typeface="微軟正黑體" panose="020B0604030504040204" pitchFamily="34" charset="-120"/>
              </a:rPr>
              <a:t>解多種問題</a:t>
            </a:r>
            <a:br>
              <a:rPr lang="zh-TW" altLang="en-US"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工程與美學、安全、操控性與延展性</a:t>
            </a:r>
            <a:r>
              <a:rPr lang="zh-TW" altLang="en-US" sz="3600" dirty="0" smtClean="0"/>
              <a:t/>
            </a:r>
            <a:br>
              <a:rPr lang="zh-TW" altLang="en-US" sz="3600" dirty="0" smtClean="0"/>
            </a:br>
            <a:endParaRPr lang="zh-TW" altLang="en-US" sz="3600" dirty="0" smtClean="0"/>
          </a:p>
        </p:txBody>
      </p:sp>
      <p:pic>
        <p:nvPicPr>
          <p:cNvPr id="58376" name="圖片 25" descr="未命名-7.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8513" y="549275"/>
            <a:ext cx="4143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102"/>
          <p:cNvSpPr>
            <a:spLocks/>
          </p:cNvSpPr>
          <p:nvPr/>
        </p:nvSpPr>
        <p:spPr bwMode="auto">
          <a:xfrm>
            <a:off x="8897938" y="5434013"/>
            <a:ext cx="223837" cy="223837"/>
          </a:xfrm>
          <a:custGeom>
            <a:avLst/>
            <a:gdLst>
              <a:gd name="T0" fmla="*/ 22 w 319438"/>
              <a:gd name="T1" fmla="*/ 0 h 319149"/>
              <a:gd name="T2" fmla="*/ 15 w 319438"/>
              <a:gd name="T3" fmla="*/ 1 h 319149"/>
              <a:gd name="T4" fmla="*/ 11 w 319438"/>
              <a:gd name="T5" fmla="*/ 3 h 319149"/>
              <a:gd name="T6" fmla="*/ 6 w 319438"/>
              <a:gd name="T7" fmla="*/ 7 h 319149"/>
              <a:gd name="T8" fmla="*/ 3 w 319438"/>
              <a:gd name="T9" fmla="*/ 12 h 319149"/>
              <a:gd name="T10" fmla="*/ 1 w 319438"/>
              <a:gd name="T11" fmla="*/ 18 h 319149"/>
              <a:gd name="T12" fmla="*/ 0 w 319438"/>
              <a:gd name="T13" fmla="*/ 24 h 319149"/>
              <a:gd name="T14" fmla="*/ 1 w 319438"/>
              <a:gd name="T15" fmla="*/ 25 h 319149"/>
              <a:gd name="T16" fmla="*/ 2 w 319438"/>
              <a:gd name="T17" fmla="*/ 31 h 319149"/>
              <a:gd name="T18" fmla="*/ 4 w 319438"/>
              <a:gd name="T19" fmla="*/ 36 h 319149"/>
              <a:gd name="T20" fmla="*/ 9 w 319438"/>
              <a:gd name="T21" fmla="*/ 40 h 319149"/>
              <a:gd name="T22" fmla="*/ 13 w 319438"/>
              <a:gd name="T23" fmla="*/ 43 h 319149"/>
              <a:gd name="T24" fmla="*/ 19 w 319438"/>
              <a:gd name="T25" fmla="*/ 45 h 319149"/>
              <a:gd name="T26" fmla="*/ 24 w 319438"/>
              <a:gd name="T27" fmla="*/ 45 h 319149"/>
              <a:gd name="T28" fmla="*/ 26 w 319438"/>
              <a:gd name="T29" fmla="*/ 45 h 319149"/>
              <a:gd name="T30" fmla="*/ 31 w 319438"/>
              <a:gd name="T31" fmla="*/ 43 h 319149"/>
              <a:gd name="T32" fmla="*/ 36 w 319438"/>
              <a:gd name="T33" fmla="*/ 40 h 319149"/>
              <a:gd name="T34" fmla="*/ 40 w 319438"/>
              <a:gd name="T35" fmla="*/ 35 h 319149"/>
              <a:gd name="T36" fmla="*/ 43 w 319438"/>
              <a:gd name="T37" fmla="*/ 30 h 319149"/>
              <a:gd name="T38" fmla="*/ 44 w 319438"/>
              <a:gd name="T39" fmla="*/ 25 h 319149"/>
              <a:gd name="T40" fmla="*/ 44 w 319438"/>
              <a:gd name="T41" fmla="*/ 22 h 319149"/>
              <a:gd name="T42" fmla="*/ 44 w 319438"/>
              <a:gd name="T43" fmla="*/ 20 h 319149"/>
              <a:gd name="T44" fmla="*/ 43 w 319438"/>
              <a:gd name="T45" fmla="*/ 15 h 319149"/>
              <a:gd name="T46" fmla="*/ 40 w 319438"/>
              <a:gd name="T47" fmla="*/ 10 h 319149"/>
              <a:gd name="T48" fmla="*/ 36 w 319438"/>
              <a:gd name="T49" fmla="*/ 6 h 319149"/>
              <a:gd name="T50" fmla="*/ 32 w 319438"/>
              <a:gd name="T51" fmla="*/ 2 h 319149"/>
              <a:gd name="T52" fmla="*/ 26 w 319438"/>
              <a:gd name="T53" fmla="*/ 1 h 319149"/>
              <a:gd name="T54" fmla="*/ 22 w 319438"/>
              <a:gd name="T55" fmla="*/ 0 h 319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438"/>
              <a:gd name="T85" fmla="*/ 0 h 319149"/>
              <a:gd name="T86" fmla="*/ 319438 w 319438"/>
              <a:gd name="T87" fmla="*/ 319149 h 3191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438" h="319149">
                <a:moveTo>
                  <a:pt x="156929" y="0"/>
                </a:moveTo>
                <a:lnTo>
                  <a:pt x="115087" y="6309"/>
                </a:lnTo>
                <a:lnTo>
                  <a:pt x="77546" y="22926"/>
                </a:lnTo>
                <a:lnTo>
                  <a:pt x="45786" y="48557"/>
                </a:lnTo>
                <a:lnTo>
                  <a:pt x="21288" y="81911"/>
                </a:lnTo>
                <a:lnTo>
                  <a:pt x="5533" y="121696"/>
                </a:lnTo>
                <a:lnTo>
                  <a:pt x="0" y="166621"/>
                </a:lnTo>
                <a:lnTo>
                  <a:pt x="1211" y="180632"/>
                </a:lnTo>
                <a:lnTo>
                  <a:pt x="11857" y="220227"/>
                </a:lnTo>
                <a:lnTo>
                  <a:pt x="32161" y="255063"/>
                </a:lnTo>
                <a:lnTo>
                  <a:pt x="61017" y="283721"/>
                </a:lnTo>
                <a:lnTo>
                  <a:pt x="97319" y="304782"/>
                </a:lnTo>
                <a:lnTo>
                  <a:pt x="139959" y="316828"/>
                </a:lnTo>
                <a:lnTo>
                  <a:pt x="171360" y="319149"/>
                </a:lnTo>
                <a:lnTo>
                  <a:pt x="185778" y="317446"/>
                </a:lnTo>
                <a:lnTo>
                  <a:pt x="226268" y="305063"/>
                </a:lnTo>
                <a:lnTo>
                  <a:pt x="261389" y="282997"/>
                </a:lnTo>
                <a:lnTo>
                  <a:pt x="289563" y="252827"/>
                </a:lnTo>
                <a:lnTo>
                  <a:pt x="309216" y="216128"/>
                </a:lnTo>
                <a:lnTo>
                  <a:pt x="318770" y="174479"/>
                </a:lnTo>
                <a:lnTo>
                  <a:pt x="319438" y="159768"/>
                </a:lnTo>
                <a:lnTo>
                  <a:pt x="318848" y="145948"/>
                </a:lnTo>
                <a:lnTo>
                  <a:pt x="309612" y="104552"/>
                </a:lnTo>
                <a:lnTo>
                  <a:pt x="290304" y="67980"/>
                </a:lnTo>
                <a:lnTo>
                  <a:pt x="262383" y="37770"/>
                </a:lnTo>
                <a:lnTo>
                  <a:pt x="227310" y="15458"/>
                </a:lnTo>
                <a:lnTo>
                  <a:pt x="186546" y="2582"/>
                </a:lnTo>
                <a:lnTo>
                  <a:pt x="156929"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10" name="object 102"/>
          <p:cNvSpPr>
            <a:spLocks/>
          </p:cNvSpPr>
          <p:nvPr/>
        </p:nvSpPr>
        <p:spPr bwMode="auto">
          <a:xfrm>
            <a:off x="8897938" y="5434013"/>
            <a:ext cx="223837" cy="223837"/>
          </a:xfrm>
          <a:custGeom>
            <a:avLst/>
            <a:gdLst>
              <a:gd name="T0" fmla="*/ 22 w 319438"/>
              <a:gd name="T1" fmla="*/ 0 h 319149"/>
              <a:gd name="T2" fmla="*/ 15 w 319438"/>
              <a:gd name="T3" fmla="*/ 1 h 319149"/>
              <a:gd name="T4" fmla="*/ 11 w 319438"/>
              <a:gd name="T5" fmla="*/ 3 h 319149"/>
              <a:gd name="T6" fmla="*/ 6 w 319438"/>
              <a:gd name="T7" fmla="*/ 7 h 319149"/>
              <a:gd name="T8" fmla="*/ 3 w 319438"/>
              <a:gd name="T9" fmla="*/ 12 h 319149"/>
              <a:gd name="T10" fmla="*/ 1 w 319438"/>
              <a:gd name="T11" fmla="*/ 18 h 319149"/>
              <a:gd name="T12" fmla="*/ 0 w 319438"/>
              <a:gd name="T13" fmla="*/ 24 h 319149"/>
              <a:gd name="T14" fmla="*/ 1 w 319438"/>
              <a:gd name="T15" fmla="*/ 25 h 319149"/>
              <a:gd name="T16" fmla="*/ 2 w 319438"/>
              <a:gd name="T17" fmla="*/ 31 h 319149"/>
              <a:gd name="T18" fmla="*/ 4 w 319438"/>
              <a:gd name="T19" fmla="*/ 36 h 319149"/>
              <a:gd name="T20" fmla="*/ 9 w 319438"/>
              <a:gd name="T21" fmla="*/ 40 h 319149"/>
              <a:gd name="T22" fmla="*/ 13 w 319438"/>
              <a:gd name="T23" fmla="*/ 43 h 319149"/>
              <a:gd name="T24" fmla="*/ 19 w 319438"/>
              <a:gd name="T25" fmla="*/ 45 h 319149"/>
              <a:gd name="T26" fmla="*/ 24 w 319438"/>
              <a:gd name="T27" fmla="*/ 45 h 319149"/>
              <a:gd name="T28" fmla="*/ 26 w 319438"/>
              <a:gd name="T29" fmla="*/ 45 h 319149"/>
              <a:gd name="T30" fmla="*/ 31 w 319438"/>
              <a:gd name="T31" fmla="*/ 43 h 319149"/>
              <a:gd name="T32" fmla="*/ 36 w 319438"/>
              <a:gd name="T33" fmla="*/ 40 h 319149"/>
              <a:gd name="T34" fmla="*/ 40 w 319438"/>
              <a:gd name="T35" fmla="*/ 35 h 319149"/>
              <a:gd name="T36" fmla="*/ 43 w 319438"/>
              <a:gd name="T37" fmla="*/ 30 h 319149"/>
              <a:gd name="T38" fmla="*/ 44 w 319438"/>
              <a:gd name="T39" fmla="*/ 25 h 319149"/>
              <a:gd name="T40" fmla="*/ 44 w 319438"/>
              <a:gd name="T41" fmla="*/ 22 h 319149"/>
              <a:gd name="T42" fmla="*/ 44 w 319438"/>
              <a:gd name="T43" fmla="*/ 20 h 319149"/>
              <a:gd name="T44" fmla="*/ 43 w 319438"/>
              <a:gd name="T45" fmla="*/ 15 h 319149"/>
              <a:gd name="T46" fmla="*/ 40 w 319438"/>
              <a:gd name="T47" fmla="*/ 10 h 319149"/>
              <a:gd name="T48" fmla="*/ 36 w 319438"/>
              <a:gd name="T49" fmla="*/ 6 h 319149"/>
              <a:gd name="T50" fmla="*/ 32 w 319438"/>
              <a:gd name="T51" fmla="*/ 2 h 319149"/>
              <a:gd name="T52" fmla="*/ 26 w 319438"/>
              <a:gd name="T53" fmla="*/ 1 h 319149"/>
              <a:gd name="T54" fmla="*/ 22 w 319438"/>
              <a:gd name="T55" fmla="*/ 0 h 319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438"/>
              <a:gd name="T85" fmla="*/ 0 h 319149"/>
              <a:gd name="T86" fmla="*/ 319438 w 319438"/>
              <a:gd name="T87" fmla="*/ 319149 h 3191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438" h="319149">
                <a:moveTo>
                  <a:pt x="156929" y="0"/>
                </a:moveTo>
                <a:lnTo>
                  <a:pt x="115087" y="6309"/>
                </a:lnTo>
                <a:lnTo>
                  <a:pt x="77546" y="22926"/>
                </a:lnTo>
                <a:lnTo>
                  <a:pt x="45786" y="48557"/>
                </a:lnTo>
                <a:lnTo>
                  <a:pt x="21288" y="81911"/>
                </a:lnTo>
                <a:lnTo>
                  <a:pt x="5533" y="121696"/>
                </a:lnTo>
                <a:lnTo>
                  <a:pt x="0" y="166621"/>
                </a:lnTo>
                <a:lnTo>
                  <a:pt x="1211" y="180632"/>
                </a:lnTo>
                <a:lnTo>
                  <a:pt x="11857" y="220227"/>
                </a:lnTo>
                <a:lnTo>
                  <a:pt x="32161" y="255063"/>
                </a:lnTo>
                <a:lnTo>
                  <a:pt x="61017" y="283721"/>
                </a:lnTo>
                <a:lnTo>
                  <a:pt x="97319" y="304782"/>
                </a:lnTo>
                <a:lnTo>
                  <a:pt x="139959" y="316828"/>
                </a:lnTo>
                <a:lnTo>
                  <a:pt x="171360" y="319149"/>
                </a:lnTo>
                <a:lnTo>
                  <a:pt x="185778" y="317446"/>
                </a:lnTo>
                <a:lnTo>
                  <a:pt x="226268" y="305063"/>
                </a:lnTo>
                <a:lnTo>
                  <a:pt x="261389" y="282997"/>
                </a:lnTo>
                <a:lnTo>
                  <a:pt x="289563" y="252827"/>
                </a:lnTo>
                <a:lnTo>
                  <a:pt x="309216" y="216128"/>
                </a:lnTo>
                <a:lnTo>
                  <a:pt x="318770" y="174479"/>
                </a:lnTo>
                <a:lnTo>
                  <a:pt x="319438" y="159768"/>
                </a:lnTo>
                <a:lnTo>
                  <a:pt x="318848" y="145948"/>
                </a:lnTo>
                <a:lnTo>
                  <a:pt x="309612" y="104552"/>
                </a:lnTo>
                <a:lnTo>
                  <a:pt x="290304" y="67980"/>
                </a:lnTo>
                <a:lnTo>
                  <a:pt x="262383" y="37770"/>
                </a:lnTo>
                <a:lnTo>
                  <a:pt x="227310" y="15458"/>
                </a:lnTo>
                <a:lnTo>
                  <a:pt x="186546" y="2582"/>
                </a:lnTo>
                <a:lnTo>
                  <a:pt x="156929"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11" name="Holder 6"/>
          <p:cNvSpPr>
            <a:spLocks noGrp="1"/>
          </p:cNvSpPr>
          <p:nvPr>
            <p:ph type="sldNum" sz="quarter" idx="10"/>
          </p:nvPr>
        </p:nvSpPr>
        <p:spPr bwMode="auto">
          <a:xfrm>
            <a:off x="8913813" y="5462588"/>
            <a:ext cx="192087" cy="168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EC0D7A05-0619-4BB0-96AD-1AE787C11619}" type="slidenum">
              <a:rPr kumimoji="0" lang="zh-TW" altLang="en-US" smtClean="0">
                <a:solidFill>
                  <a:srgbClr val="FFFFFF"/>
                </a:solidFill>
                <a:latin typeface="微軟正黑體" pitchFamily="34" charset="-120"/>
                <a:ea typeface="微軟正黑體" pitchFamily="34" charset="-120"/>
              </a:rPr>
              <a:pPr eaLnBrk="1" hangingPunct="1"/>
              <a:t>57</a:t>
            </a:fld>
            <a:endParaRPr kumimoji="0" lang="zh-TW" altLang="en-US" smtClean="0">
              <a:solidFill>
                <a:srgbClr val="FFFF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97473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smtClean="0"/>
              <a:t>五力分析</a:t>
            </a:r>
            <a:r>
              <a:rPr lang="en-US" altLang="zh-TW" smtClean="0"/>
              <a:t>(5 forces analysis)</a:t>
            </a:r>
          </a:p>
        </p:txBody>
      </p:sp>
      <p:sp>
        <p:nvSpPr>
          <p:cNvPr id="35843" name="Text Box 3"/>
          <p:cNvSpPr txBox="1">
            <a:spLocks noChangeArrowheads="1"/>
          </p:cNvSpPr>
          <p:nvPr/>
        </p:nvSpPr>
        <p:spPr bwMode="auto">
          <a:xfrm>
            <a:off x="3048000" y="1143000"/>
            <a:ext cx="2438400" cy="1200150"/>
          </a:xfrm>
          <a:prstGeom prst="rect">
            <a:avLst/>
          </a:prstGeom>
          <a:gradFill rotWithShape="0">
            <a:gsLst>
              <a:gs pos="0">
                <a:srgbClr val="FFFF00"/>
              </a:gs>
              <a:gs pos="50000">
                <a:srgbClr val="FFFFFF"/>
              </a:gs>
              <a:gs pos="100000">
                <a:srgbClr val="FFFF00"/>
              </a:gs>
            </a:gsLst>
            <a:lin ang="5400000" scaled="1"/>
          </a:gradFill>
          <a:ln w="9525">
            <a:solidFill>
              <a:schemeClr val="tx1"/>
            </a:solidFill>
            <a:miter lim="800000"/>
            <a:headEnd/>
            <a:tailEnd/>
          </a:ln>
        </p:spPr>
        <p:txBody>
          <a:bodyPr>
            <a:spAutoFit/>
          </a:bodyPr>
          <a:lstStyle/>
          <a:p>
            <a:pPr algn="ctr" eaLnBrk="0" hangingPunct="0">
              <a:defRPr/>
            </a:pPr>
            <a:r>
              <a:rPr kumimoji="0" lang="zh-TW" altLang="en-US" sz="1800" b="1">
                <a:solidFill>
                  <a:srgbClr val="3333CC"/>
                </a:solidFill>
                <a:effectLst>
                  <a:outerShdw blurRad="38100" dist="38100" dir="2700000" algn="tl">
                    <a:srgbClr val="000000"/>
                  </a:outerShdw>
                </a:effectLst>
                <a:ea typeface="標楷體" pitchFamily="65" charset="-120"/>
              </a:rPr>
              <a:t>上游供應商</a:t>
            </a:r>
          </a:p>
          <a:p>
            <a:pPr eaLnBrk="0" hangingPunct="0">
              <a:buFontTx/>
              <a:buChar char="•"/>
              <a:defRPr/>
            </a:pPr>
            <a:r>
              <a:rPr kumimoji="0" lang="en-US" altLang="zh-TW" sz="1800" b="1">
                <a:solidFill>
                  <a:srgbClr val="3333CC"/>
                </a:solidFill>
                <a:effectLst>
                  <a:outerShdw blurRad="38100" dist="38100" dir="2700000" algn="tl">
                    <a:srgbClr val="000000"/>
                  </a:outerShdw>
                </a:effectLst>
                <a:ea typeface="標楷體" pitchFamily="65" charset="-120"/>
              </a:rPr>
              <a:t>Bargain Power</a:t>
            </a:r>
          </a:p>
          <a:p>
            <a:pPr eaLnBrk="0" hangingPunct="0">
              <a:buFontTx/>
              <a:buChar char="•"/>
              <a:defRPr/>
            </a:pPr>
            <a:r>
              <a:rPr kumimoji="0" lang="en-US" altLang="zh-TW" sz="1800" b="1">
                <a:solidFill>
                  <a:srgbClr val="3333CC"/>
                </a:solidFill>
                <a:effectLst>
                  <a:outerShdw blurRad="38100" dist="38100" dir="2700000" algn="tl">
                    <a:srgbClr val="000000"/>
                  </a:outerShdw>
                </a:effectLst>
                <a:ea typeface="標楷體" pitchFamily="65" charset="-120"/>
              </a:rPr>
              <a:t>Forward Integration Threat</a:t>
            </a:r>
          </a:p>
        </p:txBody>
      </p:sp>
      <p:sp>
        <p:nvSpPr>
          <p:cNvPr id="35844" name="Text Box 4"/>
          <p:cNvSpPr txBox="1">
            <a:spLocks noChangeArrowheads="1"/>
          </p:cNvSpPr>
          <p:nvPr/>
        </p:nvSpPr>
        <p:spPr bwMode="auto">
          <a:xfrm>
            <a:off x="304800" y="2857500"/>
            <a:ext cx="2057400" cy="1200150"/>
          </a:xfrm>
          <a:prstGeom prst="rect">
            <a:avLst/>
          </a:prstGeom>
          <a:gradFill rotWithShape="0">
            <a:gsLst>
              <a:gs pos="0">
                <a:srgbClr val="FFFF66"/>
              </a:gs>
              <a:gs pos="50000">
                <a:srgbClr val="FFFFFF"/>
              </a:gs>
              <a:gs pos="100000">
                <a:srgbClr val="FFFF66"/>
              </a:gs>
            </a:gsLst>
            <a:lin ang="5400000" scaled="1"/>
          </a:gradFill>
          <a:ln w="9525">
            <a:solidFill>
              <a:schemeClr val="tx1"/>
            </a:solidFill>
            <a:miter lim="800000"/>
            <a:headEnd/>
            <a:tailEnd/>
          </a:ln>
        </p:spPr>
        <p:txBody>
          <a:bodyPr>
            <a:spAutoFit/>
          </a:bodyPr>
          <a:lstStyle/>
          <a:p>
            <a:pPr algn="ctr" eaLnBrk="0" hangingPunct="0">
              <a:defRPr/>
            </a:pPr>
            <a:r>
              <a:rPr kumimoji="0" lang="zh-TW" altLang="en-US" sz="1800" b="1">
                <a:solidFill>
                  <a:srgbClr val="3333CC"/>
                </a:solidFill>
                <a:effectLst>
                  <a:outerShdw blurRad="38100" dist="38100" dir="2700000" algn="tl">
                    <a:srgbClr val="000000"/>
                  </a:outerShdw>
                </a:effectLst>
                <a:ea typeface="標楷體" pitchFamily="65" charset="-120"/>
              </a:rPr>
              <a:t>潛在進入者</a:t>
            </a:r>
          </a:p>
          <a:p>
            <a:pPr eaLnBrk="0" hangingPunct="0">
              <a:buFontTx/>
              <a:buChar char="•"/>
              <a:defRPr/>
            </a:pPr>
            <a:r>
              <a:rPr kumimoji="0" lang="en-US" altLang="zh-TW" sz="1800" b="1">
                <a:solidFill>
                  <a:srgbClr val="3333CC"/>
                </a:solidFill>
                <a:effectLst>
                  <a:outerShdw blurRad="38100" dist="38100" dir="2700000" algn="tl">
                    <a:srgbClr val="000000"/>
                  </a:outerShdw>
                </a:effectLst>
                <a:ea typeface="標楷體" pitchFamily="65" charset="-120"/>
              </a:rPr>
              <a:t>Foreign</a:t>
            </a:r>
          </a:p>
          <a:p>
            <a:pPr eaLnBrk="0" hangingPunct="0">
              <a:buFontTx/>
              <a:buChar char="•"/>
              <a:defRPr/>
            </a:pPr>
            <a:r>
              <a:rPr kumimoji="0" lang="en-US" altLang="zh-TW" sz="1800" b="1">
                <a:solidFill>
                  <a:srgbClr val="3333CC"/>
                </a:solidFill>
                <a:effectLst>
                  <a:outerShdw blurRad="38100" dist="38100" dir="2700000" algn="tl">
                    <a:srgbClr val="000000"/>
                  </a:outerShdw>
                </a:effectLst>
                <a:ea typeface="標楷體" pitchFamily="65" charset="-120"/>
              </a:rPr>
              <a:t>Neighboring Industries </a:t>
            </a:r>
          </a:p>
        </p:txBody>
      </p:sp>
      <p:sp>
        <p:nvSpPr>
          <p:cNvPr id="35845" name="Text Box 5"/>
          <p:cNvSpPr txBox="1">
            <a:spLocks noChangeArrowheads="1"/>
          </p:cNvSpPr>
          <p:nvPr/>
        </p:nvSpPr>
        <p:spPr bwMode="auto">
          <a:xfrm>
            <a:off x="3162300" y="2971800"/>
            <a:ext cx="2209800" cy="1200150"/>
          </a:xfrm>
          <a:prstGeom prst="rect">
            <a:avLst/>
          </a:prstGeom>
          <a:gradFill rotWithShape="0">
            <a:gsLst>
              <a:gs pos="0">
                <a:srgbClr val="FFCC00"/>
              </a:gs>
              <a:gs pos="50000">
                <a:srgbClr val="FFFFFF"/>
              </a:gs>
              <a:gs pos="100000">
                <a:srgbClr val="FFCC00"/>
              </a:gs>
            </a:gsLst>
            <a:lin ang="5400000" scaled="1"/>
          </a:gradFill>
          <a:ln w="9525">
            <a:solidFill>
              <a:schemeClr val="tx1"/>
            </a:solidFill>
            <a:miter lim="800000"/>
            <a:headEnd/>
            <a:tailEnd/>
          </a:ln>
        </p:spPr>
        <p:txBody>
          <a:bodyPr>
            <a:spAutoFit/>
          </a:bodyPr>
          <a:lstStyle/>
          <a:p>
            <a:pPr algn="ctr" eaLnBrk="0" hangingPunct="0">
              <a:defRPr/>
            </a:pPr>
            <a:r>
              <a:rPr kumimoji="0" lang="zh-TW" altLang="en-US" sz="1800" b="1">
                <a:solidFill>
                  <a:srgbClr val="3333CC"/>
                </a:solidFill>
                <a:effectLst>
                  <a:outerShdw blurRad="38100" dist="38100" dir="2700000" algn="tl">
                    <a:srgbClr val="000000"/>
                  </a:outerShdw>
                </a:effectLst>
                <a:ea typeface="標楷體" pitchFamily="65" charset="-120"/>
              </a:rPr>
              <a:t>產業內競爭</a:t>
            </a:r>
          </a:p>
          <a:p>
            <a:pPr algn="ctr" eaLnBrk="0" hangingPunct="0">
              <a:defRPr/>
            </a:pPr>
            <a:r>
              <a:rPr kumimoji="0" lang="en-US" altLang="zh-TW" sz="1800" b="1">
                <a:solidFill>
                  <a:srgbClr val="3333CC"/>
                </a:solidFill>
                <a:effectLst>
                  <a:outerShdw blurRad="38100" dist="38100" dir="2700000" algn="tl">
                    <a:srgbClr val="000000"/>
                  </a:outerShdw>
                </a:effectLst>
                <a:ea typeface="標楷體" pitchFamily="65" charset="-120"/>
              </a:rPr>
              <a:t>Rivalry Among Existing Competitors</a:t>
            </a:r>
          </a:p>
        </p:txBody>
      </p:sp>
      <p:sp>
        <p:nvSpPr>
          <p:cNvPr id="11270" name="AutoShape 6"/>
          <p:cNvSpPr>
            <a:spLocks noChangeArrowheads="1"/>
          </p:cNvSpPr>
          <p:nvPr/>
        </p:nvSpPr>
        <p:spPr bwMode="auto">
          <a:xfrm>
            <a:off x="2513013" y="3306763"/>
            <a:ext cx="457200" cy="303212"/>
          </a:xfrm>
          <a:prstGeom prst="rightArrow">
            <a:avLst>
              <a:gd name="adj1" fmla="val 50000"/>
              <a:gd name="adj2" fmla="val 37696"/>
            </a:avLst>
          </a:prstGeom>
          <a:solidFill>
            <a:srgbClr val="808080"/>
          </a:solidFill>
          <a:ln w="9525">
            <a:solidFill>
              <a:srgbClr val="000000"/>
            </a:solidFill>
            <a:miter lim="800000"/>
            <a:headEnd/>
            <a:tailEnd/>
          </a:ln>
        </p:spPr>
        <p:txBody>
          <a:bodyPr wrap="none" anchor="ctr"/>
          <a:lstStyle>
            <a:lvl1pPr eaLnBrk="0" hangingPunct="0">
              <a:spcBef>
                <a:spcPct val="20000"/>
              </a:spcBef>
              <a:buChar char="•"/>
              <a:defRPr kumimoji="1">
                <a:solidFill>
                  <a:schemeClr val="tx1"/>
                </a:solidFill>
                <a:latin typeface="Times New Roman" pitchFamily="18" charset="0"/>
                <a:ea typeface="華康中黑體" pitchFamily="49" charset="-120"/>
              </a:defRPr>
            </a:lvl1pPr>
            <a:lvl2pPr marL="742950" indent="-285750" eaLnBrk="0" hangingPunct="0">
              <a:spcBef>
                <a:spcPct val="20000"/>
              </a:spcBef>
              <a:buChar char="–"/>
              <a:defRPr kumimoji="1">
                <a:solidFill>
                  <a:schemeClr val="tx1"/>
                </a:solidFill>
                <a:latin typeface="Times New Roman" pitchFamily="18" charset="0"/>
                <a:ea typeface="華康中黑體" pitchFamily="49" charset="-120"/>
              </a:defRPr>
            </a:lvl2pPr>
            <a:lvl3pPr marL="1143000" indent="-228600" eaLnBrk="0" hangingPunct="0">
              <a:spcBef>
                <a:spcPct val="20000"/>
              </a:spcBef>
              <a:buChar char="•"/>
              <a:defRPr kumimoji="1">
                <a:solidFill>
                  <a:schemeClr val="tx1"/>
                </a:solidFill>
                <a:latin typeface="Times New Roman" pitchFamily="18" charset="0"/>
                <a:ea typeface="華康中黑體" pitchFamily="49" charset="-120"/>
              </a:defRPr>
            </a:lvl3pPr>
            <a:lvl4pPr marL="1600200" indent="-228600" eaLnBrk="0" hangingPunct="0">
              <a:spcBef>
                <a:spcPct val="20000"/>
              </a:spcBef>
              <a:buChar char="–"/>
              <a:defRPr kumimoji="1">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9pPr>
          </a:lstStyle>
          <a:p>
            <a:pPr eaLnBrk="1" hangingPunct="1">
              <a:spcBef>
                <a:spcPct val="0"/>
              </a:spcBef>
              <a:buFontTx/>
              <a:buNone/>
            </a:pPr>
            <a:endParaRPr lang="zh-TW" altLang="en-US">
              <a:ea typeface="新細明體" pitchFamily="18" charset="-120"/>
            </a:endParaRPr>
          </a:p>
        </p:txBody>
      </p:sp>
      <p:sp>
        <p:nvSpPr>
          <p:cNvPr id="11271" name="AutoShape 7"/>
          <p:cNvSpPr>
            <a:spLocks noChangeArrowheads="1"/>
          </p:cNvSpPr>
          <p:nvPr/>
        </p:nvSpPr>
        <p:spPr bwMode="auto">
          <a:xfrm>
            <a:off x="4059238" y="2527300"/>
            <a:ext cx="415925" cy="260350"/>
          </a:xfrm>
          <a:prstGeom prst="downArrow">
            <a:avLst>
              <a:gd name="adj1" fmla="val 50000"/>
              <a:gd name="adj2" fmla="val 25000"/>
            </a:avLst>
          </a:prstGeom>
          <a:solidFill>
            <a:srgbClr val="808080"/>
          </a:solidFill>
          <a:ln w="9525">
            <a:solidFill>
              <a:srgbClr val="000000"/>
            </a:solidFill>
            <a:miter lim="800000"/>
            <a:headEnd/>
            <a:tailEnd/>
          </a:ln>
        </p:spPr>
        <p:txBody>
          <a:bodyPr vert="eaVert" wrap="none" anchor="ctr"/>
          <a:lstStyle>
            <a:lvl1pPr eaLnBrk="0" hangingPunct="0">
              <a:spcBef>
                <a:spcPct val="20000"/>
              </a:spcBef>
              <a:buChar char="•"/>
              <a:defRPr kumimoji="1">
                <a:solidFill>
                  <a:schemeClr val="tx1"/>
                </a:solidFill>
                <a:latin typeface="Times New Roman" pitchFamily="18" charset="0"/>
                <a:ea typeface="華康中黑體" pitchFamily="49" charset="-120"/>
              </a:defRPr>
            </a:lvl1pPr>
            <a:lvl2pPr marL="742950" indent="-285750" eaLnBrk="0" hangingPunct="0">
              <a:spcBef>
                <a:spcPct val="20000"/>
              </a:spcBef>
              <a:buChar char="–"/>
              <a:defRPr kumimoji="1">
                <a:solidFill>
                  <a:schemeClr val="tx1"/>
                </a:solidFill>
                <a:latin typeface="Times New Roman" pitchFamily="18" charset="0"/>
                <a:ea typeface="華康中黑體" pitchFamily="49" charset="-120"/>
              </a:defRPr>
            </a:lvl2pPr>
            <a:lvl3pPr marL="1143000" indent="-228600" eaLnBrk="0" hangingPunct="0">
              <a:spcBef>
                <a:spcPct val="20000"/>
              </a:spcBef>
              <a:buChar char="•"/>
              <a:defRPr kumimoji="1">
                <a:solidFill>
                  <a:schemeClr val="tx1"/>
                </a:solidFill>
                <a:latin typeface="Times New Roman" pitchFamily="18" charset="0"/>
                <a:ea typeface="華康中黑體" pitchFamily="49" charset="-120"/>
              </a:defRPr>
            </a:lvl3pPr>
            <a:lvl4pPr marL="1600200" indent="-228600" eaLnBrk="0" hangingPunct="0">
              <a:spcBef>
                <a:spcPct val="20000"/>
              </a:spcBef>
              <a:buChar char="–"/>
              <a:defRPr kumimoji="1">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9pPr>
          </a:lstStyle>
          <a:p>
            <a:pPr eaLnBrk="1" hangingPunct="1">
              <a:spcBef>
                <a:spcPct val="0"/>
              </a:spcBef>
              <a:buFontTx/>
              <a:buNone/>
            </a:pPr>
            <a:endParaRPr lang="zh-TW" altLang="en-US">
              <a:ea typeface="新細明體" pitchFamily="18" charset="-120"/>
            </a:endParaRPr>
          </a:p>
        </p:txBody>
      </p:sp>
      <p:sp>
        <p:nvSpPr>
          <p:cNvPr id="11272" name="AutoShape 8"/>
          <p:cNvSpPr>
            <a:spLocks noChangeArrowheads="1"/>
          </p:cNvSpPr>
          <p:nvPr/>
        </p:nvSpPr>
        <p:spPr bwMode="auto">
          <a:xfrm>
            <a:off x="4059238" y="4356100"/>
            <a:ext cx="415925" cy="258763"/>
          </a:xfrm>
          <a:prstGeom prst="upArrow">
            <a:avLst>
              <a:gd name="adj1" fmla="val 50000"/>
              <a:gd name="adj2" fmla="val 25000"/>
            </a:avLst>
          </a:prstGeom>
          <a:solidFill>
            <a:srgbClr val="808080"/>
          </a:solidFill>
          <a:ln w="9525">
            <a:solidFill>
              <a:srgbClr val="000000"/>
            </a:solidFill>
            <a:miter lim="800000"/>
            <a:headEnd/>
            <a:tailEnd/>
          </a:ln>
        </p:spPr>
        <p:txBody>
          <a:bodyPr vert="eaVert" wrap="none" anchor="ctr"/>
          <a:lstStyle>
            <a:lvl1pPr eaLnBrk="0" hangingPunct="0">
              <a:spcBef>
                <a:spcPct val="20000"/>
              </a:spcBef>
              <a:buChar char="•"/>
              <a:defRPr kumimoji="1">
                <a:solidFill>
                  <a:schemeClr val="tx1"/>
                </a:solidFill>
                <a:latin typeface="Times New Roman" pitchFamily="18" charset="0"/>
                <a:ea typeface="華康中黑體" pitchFamily="49" charset="-120"/>
              </a:defRPr>
            </a:lvl1pPr>
            <a:lvl2pPr marL="742950" indent="-285750" eaLnBrk="0" hangingPunct="0">
              <a:spcBef>
                <a:spcPct val="20000"/>
              </a:spcBef>
              <a:buChar char="–"/>
              <a:defRPr kumimoji="1">
                <a:solidFill>
                  <a:schemeClr val="tx1"/>
                </a:solidFill>
                <a:latin typeface="Times New Roman" pitchFamily="18" charset="0"/>
                <a:ea typeface="華康中黑體" pitchFamily="49" charset="-120"/>
              </a:defRPr>
            </a:lvl2pPr>
            <a:lvl3pPr marL="1143000" indent="-228600" eaLnBrk="0" hangingPunct="0">
              <a:spcBef>
                <a:spcPct val="20000"/>
              </a:spcBef>
              <a:buChar char="•"/>
              <a:defRPr kumimoji="1">
                <a:solidFill>
                  <a:schemeClr val="tx1"/>
                </a:solidFill>
                <a:latin typeface="Times New Roman" pitchFamily="18" charset="0"/>
                <a:ea typeface="華康中黑體" pitchFamily="49" charset="-120"/>
              </a:defRPr>
            </a:lvl3pPr>
            <a:lvl4pPr marL="1600200" indent="-228600" eaLnBrk="0" hangingPunct="0">
              <a:spcBef>
                <a:spcPct val="20000"/>
              </a:spcBef>
              <a:buChar char="–"/>
              <a:defRPr kumimoji="1">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9pPr>
          </a:lstStyle>
          <a:p>
            <a:pPr eaLnBrk="1" hangingPunct="1">
              <a:spcBef>
                <a:spcPct val="0"/>
              </a:spcBef>
              <a:buFontTx/>
              <a:buNone/>
            </a:pPr>
            <a:endParaRPr lang="zh-TW" altLang="en-US">
              <a:ea typeface="新細明體" pitchFamily="18" charset="-120"/>
            </a:endParaRPr>
          </a:p>
        </p:txBody>
      </p:sp>
      <p:sp>
        <p:nvSpPr>
          <p:cNvPr id="11273" name="AutoShape 9"/>
          <p:cNvSpPr>
            <a:spLocks noChangeArrowheads="1"/>
          </p:cNvSpPr>
          <p:nvPr/>
        </p:nvSpPr>
        <p:spPr bwMode="auto">
          <a:xfrm>
            <a:off x="5481638" y="3306763"/>
            <a:ext cx="463550" cy="303212"/>
          </a:xfrm>
          <a:prstGeom prst="leftArrow">
            <a:avLst>
              <a:gd name="adj1" fmla="val 50000"/>
              <a:gd name="adj2" fmla="val 38220"/>
            </a:avLst>
          </a:prstGeom>
          <a:solidFill>
            <a:srgbClr val="808080"/>
          </a:solidFill>
          <a:ln w="9525">
            <a:solidFill>
              <a:srgbClr val="000000"/>
            </a:solidFill>
            <a:miter lim="800000"/>
            <a:headEnd/>
            <a:tailEnd/>
          </a:ln>
        </p:spPr>
        <p:txBody>
          <a:bodyPr wrap="none" anchor="ctr"/>
          <a:lstStyle>
            <a:lvl1pPr eaLnBrk="0" hangingPunct="0">
              <a:spcBef>
                <a:spcPct val="20000"/>
              </a:spcBef>
              <a:buChar char="•"/>
              <a:defRPr kumimoji="1">
                <a:solidFill>
                  <a:schemeClr val="tx1"/>
                </a:solidFill>
                <a:latin typeface="Times New Roman" pitchFamily="18" charset="0"/>
                <a:ea typeface="華康中黑體" pitchFamily="49" charset="-120"/>
              </a:defRPr>
            </a:lvl1pPr>
            <a:lvl2pPr marL="742950" indent="-285750" eaLnBrk="0" hangingPunct="0">
              <a:spcBef>
                <a:spcPct val="20000"/>
              </a:spcBef>
              <a:buChar char="–"/>
              <a:defRPr kumimoji="1">
                <a:solidFill>
                  <a:schemeClr val="tx1"/>
                </a:solidFill>
                <a:latin typeface="Times New Roman" pitchFamily="18" charset="0"/>
                <a:ea typeface="華康中黑體" pitchFamily="49" charset="-120"/>
              </a:defRPr>
            </a:lvl2pPr>
            <a:lvl3pPr marL="1143000" indent="-228600" eaLnBrk="0" hangingPunct="0">
              <a:spcBef>
                <a:spcPct val="20000"/>
              </a:spcBef>
              <a:buChar char="•"/>
              <a:defRPr kumimoji="1">
                <a:solidFill>
                  <a:schemeClr val="tx1"/>
                </a:solidFill>
                <a:latin typeface="Times New Roman" pitchFamily="18" charset="0"/>
                <a:ea typeface="華康中黑體" pitchFamily="49" charset="-120"/>
              </a:defRPr>
            </a:lvl3pPr>
            <a:lvl4pPr marL="1600200" indent="-228600" eaLnBrk="0" hangingPunct="0">
              <a:spcBef>
                <a:spcPct val="20000"/>
              </a:spcBef>
              <a:buChar char="–"/>
              <a:defRPr kumimoji="1">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a:solidFill>
                  <a:schemeClr val="tx1"/>
                </a:solidFill>
                <a:latin typeface="Times New Roman" pitchFamily="18" charset="0"/>
                <a:ea typeface="華康中黑體" pitchFamily="49" charset="-120"/>
              </a:defRPr>
            </a:lvl9pPr>
          </a:lstStyle>
          <a:p>
            <a:pPr eaLnBrk="1" hangingPunct="1">
              <a:spcBef>
                <a:spcPct val="0"/>
              </a:spcBef>
              <a:buFontTx/>
              <a:buNone/>
            </a:pPr>
            <a:endParaRPr lang="zh-TW" altLang="en-US">
              <a:ea typeface="新細明體" pitchFamily="18" charset="-120"/>
            </a:endParaRPr>
          </a:p>
        </p:txBody>
      </p:sp>
      <p:sp>
        <p:nvSpPr>
          <p:cNvPr id="35850" name="Text Box 10"/>
          <p:cNvSpPr txBox="1">
            <a:spLocks noChangeArrowheads="1"/>
          </p:cNvSpPr>
          <p:nvPr/>
        </p:nvSpPr>
        <p:spPr bwMode="auto">
          <a:xfrm>
            <a:off x="3200400" y="4800600"/>
            <a:ext cx="2133600" cy="1200150"/>
          </a:xfrm>
          <a:prstGeom prst="rect">
            <a:avLst/>
          </a:prstGeom>
          <a:gradFill rotWithShape="0">
            <a:gsLst>
              <a:gs pos="0">
                <a:srgbClr val="FFFF00"/>
              </a:gs>
              <a:gs pos="50000">
                <a:srgbClr val="FFFFFF"/>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defRPr/>
            </a:pPr>
            <a:r>
              <a:rPr kumimoji="0" lang="zh-TW" altLang="en-US" sz="1800" b="1">
                <a:solidFill>
                  <a:srgbClr val="3333CC"/>
                </a:solidFill>
                <a:effectLst>
                  <a:outerShdw blurRad="38100" dist="38100" dir="2700000" algn="tl">
                    <a:srgbClr val="000000"/>
                  </a:outerShdw>
                </a:effectLst>
                <a:ea typeface="標楷體" pitchFamily="65" charset="-120"/>
              </a:rPr>
              <a:t>下游購買者</a:t>
            </a:r>
          </a:p>
          <a:p>
            <a:pPr eaLnBrk="0" hangingPunct="0">
              <a:buFontTx/>
              <a:buChar char="•"/>
              <a:defRPr/>
            </a:pPr>
            <a:r>
              <a:rPr kumimoji="0" lang="en-US" altLang="zh-TW" sz="1800" b="1">
                <a:solidFill>
                  <a:srgbClr val="3333CC"/>
                </a:solidFill>
                <a:effectLst>
                  <a:outerShdw blurRad="38100" dist="38100" dir="2700000" algn="tl">
                    <a:srgbClr val="000000"/>
                  </a:outerShdw>
                </a:effectLst>
                <a:ea typeface="標楷體" pitchFamily="65" charset="-120"/>
              </a:rPr>
              <a:t>Bargaining Power</a:t>
            </a:r>
          </a:p>
          <a:p>
            <a:pPr eaLnBrk="0" hangingPunct="0">
              <a:buFontTx/>
              <a:buChar char="•"/>
              <a:defRPr/>
            </a:pPr>
            <a:r>
              <a:rPr kumimoji="0" lang="en-US" altLang="zh-TW" sz="1800" b="1">
                <a:solidFill>
                  <a:srgbClr val="3333CC"/>
                </a:solidFill>
                <a:effectLst>
                  <a:outerShdw blurRad="38100" dist="38100" dir="2700000" algn="tl">
                    <a:srgbClr val="000000"/>
                  </a:outerShdw>
                </a:effectLst>
                <a:ea typeface="標楷體" pitchFamily="65" charset="-120"/>
              </a:rPr>
              <a:t>Backward integration threat</a:t>
            </a:r>
          </a:p>
        </p:txBody>
      </p:sp>
      <p:sp>
        <p:nvSpPr>
          <p:cNvPr id="35851" name="Text Box 11"/>
          <p:cNvSpPr txBox="1">
            <a:spLocks noChangeArrowheads="1"/>
          </p:cNvSpPr>
          <p:nvPr/>
        </p:nvSpPr>
        <p:spPr bwMode="auto">
          <a:xfrm>
            <a:off x="6096000" y="2844800"/>
            <a:ext cx="2590800" cy="1227138"/>
          </a:xfrm>
          <a:prstGeom prst="rect">
            <a:avLst/>
          </a:prstGeom>
          <a:gradFill rotWithShape="0">
            <a:gsLst>
              <a:gs pos="0">
                <a:srgbClr val="FFFF00"/>
              </a:gs>
              <a:gs pos="50000">
                <a:srgbClr val="FFFFFF"/>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defRPr/>
            </a:pPr>
            <a:r>
              <a:rPr kumimoji="0" lang="zh-TW" altLang="en-US" sz="1800" b="1">
                <a:solidFill>
                  <a:srgbClr val="3333CC"/>
                </a:solidFill>
                <a:effectLst>
                  <a:outerShdw blurRad="38100" dist="38100" dir="2700000" algn="tl">
                    <a:srgbClr val="000000"/>
                  </a:outerShdw>
                </a:effectLst>
                <a:ea typeface="標楷體" pitchFamily="65" charset="-120"/>
              </a:rPr>
              <a:t>替代性產品</a:t>
            </a:r>
            <a:endParaRPr kumimoji="0" lang="zh-TW" altLang="en-US" sz="1400" b="1">
              <a:solidFill>
                <a:srgbClr val="3333CC"/>
              </a:solidFill>
              <a:effectLst>
                <a:outerShdw blurRad="38100" dist="38100" dir="2700000" algn="tl">
                  <a:srgbClr val="000000"/>
                </a:outerShdw>
              </a:effectLst>
              <a:ea typeface="標楷體" pitchFamily="65" charset="-120"/>
            </a:endParaRPr>
          </a:p>
          <a:p>
            <a:pPr eaLnBrk="0" hangingPunct="0">
              <a:buFontTx/>
              <a:buChar char="•"/>
              <a:defRPr/>
            </a:pPr>
            <a:r>
              <a:rPr kumimoji="0" lang="en-US" altLang="zh-TW" sz="1400" b="1">
                <a:solidFill>
                  <a:srgbClr val="3333CC"/>
                </a:solidFill>
                <a:effectLst>
                  <a:outerShdw blurRad="38100" dist="38100" dir="2700000" algn="tl">
                    <a:srgbClr val="000000"/>
                  </a:outerShdw>
                </a:effectLst>
                <a:ea typeface="標楷體" pitchFamily="65" charset="-120"/>
              </a:rPr>
              <a:t>New Technology providing the similar functions</a:t>
            </a:r>
          </a:p>
          <a:p>
            <a:pPr eaLnBrk="0" hangingPunct="0">
              <a:buFontTx/>
              <a:buChar char="•"/>
              <a:defRPr/>
            </a:pPr>
            <a:r>
              <a:rPr kumimoji="0" lang="en-US" altLang="zh-TW" sz="1400" b="1">
                <a:solidFill>
                  <a:srgbClr val="3333CC"/>
                </a:solidFill>
                <a:effectLst>
                  <a:outerShdw blurRad="38100" dist="38100" dir="2700000" algn="tl">
                    <a:srgbClr val="000000"/>
                  </a:outerShdw>
                </a:effectLst>
                <a:ea typeface="標楷體" pitchFamily="65" charset="-120"/>
              </a:rPr>
              <a:t>Existing alternatives to Products</a:t>
            </a:r>
          </a:p>
        </p:txBody>
      </p:sp>
    </p:spTree>
    <p:extLst>
      <p:ext uri="{BB962C8B-B14F-4D97-AF65-F5344CB8AC3E}">
        <p14:creationId xmlns:p14="http://schemas.microsoft.com/office/powerpoint/2010/main" val="362197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4294967295"/>
          </p:nvPr>
        </p:nvSpPr>
        <p:spPr bwMode="auto">
          <a:xfrm>
            <a:off x="8820150" y="6624638"/>
            <a:ext cx="395288"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新細明體" charset="0"/>
                <a:cs typeface="新細明體" charset="0"/>
              </a:defRPr>
            </a:lvl1pPr>
            <a:lvl2pPr marL="742950" indent="-285750" eaLnBrk="0" hangingPunct="0">
              <a:defRPr sz="1400">
                <a:solidFill>
                  <a:schemeClr val="tx1"/>
                </a:solidFill>
                <a:latin typeface="Arial" charset="0"/>
                <a:ea typeface="新細明體" charset="0"/>
              </a:defRPr>
            </a:lvl2pPr>
            <a:lvl3pPr marL="1143000" indent="-228600" eaLnBrk="0" hangingPunct="0">
              <a:defRPr sz="1400">
                <a:solidFill>
                  <a:schemeClr val="tx1"/>
                </a:solidFill>
                <a:latin typeface="Arial" charset="0"/>
                <a:ea typeface="新細明體" charset="0"/>
              </a:defRPr>
            </a:lvl3pPr>
            <a:lvl4pPr marL="1600200" indent="-228600" eaLnBrk="0" hangingPunct="0">
              <a:defRPr sz="1400">
                <a:solidFill>
                  <a:schemeClr val="tx1"/>
                </a:solidFill>
                <a:latin typeface="Arial" charset="0"/>
                <a:ea typeface="新細明體" charset="0"/>
              </a:defRPr>
            </a:lvl4pPr>
            <a:lvl5pPr marL="2057400" indent="-228600" eaLnBrk="0" hangingPunct="0">
              <a:defRPr sz="1400">
                <a:solidFill>
                  <a:schemeClr val="tx1"/>
                </a:solidFill>
                <a:latin typeface="Arial" charset="0"/>
                <a:ea typeface="新細明體" charset="0"/>
              </a:defRPr>
            </a:lvl5pPr>
            <a:lvl6pPr marL="2514600" indent="-228600" eaLnBrk="0" fontAlgn="base" hangingPunct="0">
              <a:spcBef>
                <a:spcPct val="0"/>
              </a:spcBef>
              <a:spcAft>
                <a:spcPct val="0"/>
              </a:spcAft>
              <a:defRPr sz="1400">
                <a:solidFill>
                  <a:schemeClr val="tx1"/>
                </a:solidFill>
                <a:latin typeface="Arial" charset="0"/>
                <a:ea typeface="新細明體" charset="0"/>
              </a:defRPr>
            </a:lvl6pPr>
            <a:lvl7pPr marL="2971800" indent="-228600" eaLnBrk="0" fontAlgn="base" hangingPunct="0">
              <a:spcBef>
                <a:spcPct val="0"/>
              </a:spcBef>
              <a:spcAft>
                <a:spcPct val="0"/>
              </a:spcAft>
              <a:defRPr sz="1400">
                <a:solidFill>
                  <a:schemeClr val="tx1"/>
                </a:solidFill>
                <a:latin typeface="Arial" charset="0"/>
                <a:ea typeface="新細明體" charset="0"/>
              </a:defRPr>
            </a:lvl7pPr>
            <a:lvl8pPr marL="3429000" indent="-228600" eaLnBrk="0" fontAlgn="base" hangingPunct="0">
              <a:spcBef>
                <a:spcPct val="0"/>
              </a:spcBef>
              <a:spcAft>
                <a:spcPct val="0"/>
              </a:spcAft>
              <a:defRPr sz="1400">
                <a:solidFill>
                  <a:schemeClr val="tx1"/>
                </a:solidFill>
                <a:latin typeface="Arial" charset="0"/>
                <a:ea typeface="新細明體" charset="0"/>
              </a:defRPr>
            </a:lvl8pPr>
            <a:lvl9pPr marL="3886200" indent="-228600" eaLnBrk="0" fontAlgn="base" hangingPunct="0">
              <a:spcBef>
                <a:spcPct val="0"/>
              </a:spcBef>
              <a:spcAft>
                <a:spcPct val="0"/>
              </a:spcAft>
              <a:defRPr sz="1400">
                <a:solidFill>
                  <a:schemeClr val="tx1"/>
                </a:solidFill>
                <a:latin typeface="Arial" charset="0"/>
                <a:ea typeface="新細明體" charset="0"/>
              </a:defRPr>
            </a:lvl9pPr>
          </a:lstStyle>
          <a:p>
            <a:pPr eaLnBrk="1" hangingPunct="1"/>
            <a:fld id="{F9848751-C329-5347-922C-D6A7A7AED893}" type="slidenum">
              <a:rPr lang="zh-TW" altLang="en-US" sz="1100">
                <a:solidFill>
                  <a:srgbClr val="898989"/>
                </a:solidFill>
                <a:ea typeface="微軟正黑體" charset="0"/>
                <a:cs typeface="微軟正黑體" charset="0"/>
              </a:rPr>
              <a:pPr eaLnBrk="1" hangingPunct="1"/>
              <a:t>59</a:t>
            </a:fld>
            <a:endParaRPr lang="en-US" altLang="zh-TW" sz="1100">
              <a:solidFill>
                <a:srgbClr val="898989"/>
              </a:solidFill>
              <a:ea typeface="微軟正黑體" charset="0"/>
              <a:cs typeface="微軟正黑體" charset="0"/>
            </a:endParaRPr>
          </a:p>
        </p:txBody>
      </p:sp>
      <p:pic>
        <p:nvPicPr>
          <p:cNvPr id="20" name="圖片 1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19800" y="1343025"/>
            <a:ext cx="3081338" cy="3725863"/>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圖片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52950" y="4029075"/>
            <a:ext cx="454818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圖片 1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438" y="33338"/>
            <a:ext cx="2536825" cy="1690687"/>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0963" y="4227513"/>
            <a:ext cx="4459287" cy="253682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0963" y="1724025"/>
            <a:ext cx="3759200" cy="2439988"/>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圖片 21"/>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77000" y="3155950"/>
            <a:ext cx="2649538" cy="16573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13"/>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84463" y="-22225"/>
            <a:ext cx="2514600" cy="1677988"/>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4"/>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5272088" y="11113"/>
            <a:ext cx="3829050" cy="1671637"/>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圖片 8"/>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412038" y="1730375"/>
            <a:ext cx="17145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Rectangle 29"/>
          <p:cNvSpPr>
            <a:spLocks noChangeArrowheads="1"/>
          </p:cNvSpPr>
          <p:nvPr/>
        </p:nvSpPr>
        <p:spPr bwMode="auto">
          <a:xfrm>
            <a:off x="827088" y="981075"/>
            <a:ext cx="7273925" cy="5256213"/>
          </a:xfrm>
          <a:prstGeom prst="rect">
            <a:avLst/>
          </a:prstGeom>
          <a:solidFill>
            <a:srgbClr val="CDE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zh-TW" altLang="en-US"/>
              <a:t>ㄖ</a:t>
            </a:r>
          </a:p>
        </p:txBody>
      </p:sp>
      <p:sp>
        <p:nvSpPr>
          <p:cNvPr id="40973" name="矩形 4"/>
          <p:cNvSpPr>
            <a:spLocks noChangeArrowheads="1"/>
          </p:cNvSpPr>
          <p:nvPr/>
        </p:nvSpPr>
        <p:spPr bwMode="auto">
          <a:xfrm>
            <a:off x="3562350" y="1687513"/>
            <a:ext cx="3830638" cy="985837"/>
          </a:xfrm>
          <a:prstGeom prst="rect">
            <a:avLst/>
          </a:prstGeom>
          <a:solidFill>
            <a:srgbClr val="5B9BD5"/>
          </a:solidFill>
          <a:ln w="12700">
            <a:solidFill>
              <a:srgbClr val="41719C"/>
            </a:solidFill>
            <a:miter lim="800000"/>
            <a:headEnd/>
            <a:tailEnd/>
          </a:ln>
        </p:spPr>
        <p:txBody>
          <a:bodyPr anchor="ctr"/>
          <a:lstStyle/>
          <a:p>
            <a:pPr algn="ctr"/>
            <a:r>
              <a:rPr lang="en-US" altLang="zh-TW" sz="1800">
                <a:solidFill>
                  <a:srgbClr val="FFFFFF"/>
                </a:solidFill>
                <a:latin typeface="Calibri" charset="0"/>
              </a:rPr>
              <a:t>Project Mgmt.</a:t>
            </a:r>
          </a:p>
          <a:p>
            <a:pPr algn="ctr"/>
            <a:endParaRPr lang="en-US" altLang="zh-TW" sz="1800">
              <a:solidFill>
                <a:srgbClr val="FFFFFF"/>
              </a:solidFill>
              <a:latin typeface="Calibri" charset="0"/>
            </a:endParaRPr>
          </a:p>
          <a:p>
            <a:pPr algn="ctr"/>
            <a:endParaRPr lang="en-US" altLang="zh-TW" sz="1800">
              <a:solidFill>
                <a:srgbClr val="FFFFFF"/>
              </a:solidFill>
              <a:latin typeface="Calibri" charset="0"/>
            </a:endParaRPr>
          </a:p>
        </p:txBody>
      </p:sp>
      <p:sp>
        <p:nvSpPr>
          <p:cNvPr id="40974" name="矩形 5"/>
          <p:cNvSpPr>
            <a:spLocks noChangeArrowheads="1"/>
          </p:cNvSpPr>
          <p:nvPr/>
        </p:nvSpPr>
        <p:spPr bwMode="auto">
          <a:xfrm>
            <a:off x="3770313" y="2154238"/>
            <a:ext cx="1044575" cy="360362"/>
          </a:xfrm>
          <a:prstGeom prst="rect">
            <a:avLst/>
          </a:prstGeom>
          <a:solidFill>
            <a:srgbClr val="FFC000"/>
          </a:solidFill>
          <a:ln w="12700">
            <a:solidFill>
              <a:srgbClr val="2F528F"/>
            </a:solidFill>
            <a:miter lim="800000"/>
            <a:headEnd/>
            <a:tailEnd/>
          </a:ln>
        </p:spPr>
        <p:txBody>
          <a:bodyPr anchor="ctr"/>
          <a:lstStyle/>
          <a:p>
            <a:pPr algn="ctr"/>
            <a:r>
              <a:rPr lang="en-US" altLang="zh-TW" sz="1800" b="1">
                <a:latin typeface="Calibri" charset="0"/>
              </a:rPr>
              <a:t>PMIS</a:t>
            </a:r>
            <a:endParaRPr lang="zh-TW" altLang="en-US" sz="1800" b="1">
              <a:latin typeface="Calibri" charset="0"/>
            </a:endParaRPr>
          </a:p>
        </p:txBody>
      </p:sp>
      <p:sp>
        <p:nvSpPr>
          <p:cNvPr id="40975" name="矩形 6"/>
          <p:cNvSpPr>
            <a:spLocks noChangeArrowheads="1"/>
          </p:cNvSpPr>
          <p:nvPr/>
        </p:nvSpPr>
        <p:spPr bwMode="auto">
          <a:xfrm>
            <a:off x="4956175" y="2149475"/>
            <a:ext cx="1044575" cy="358775"/>
          </a:xfrm>
          <a:prstGeom prst="rect">
            <a:avLst/>
          </a:prstGeom>
          <a:solidFill>
            <a:srgbClr val="4472C4"/>
          </a:solidFill>
          <a:ln w="12700">
            <a:solidFill>
              <a:srgbClr val="2F528F"/>
            </a:solidFill>
            <a:miter lim="800000"/>
            <a:headEnd/>
            <a:tailEnd/>
          </a:ln>
        </p:spPr>
        <p:txBody>
          <a:bodyPr anchor="ctr"/>
          <a:lstStyle/>
          <a:p>
            <a:pPr algn="ctr"/>
            <a:r>
              <a:rPr lang="en-US" altLang="zh-TW" sz="1800">
                <a:solidFill>
                  <a:srgbClr val="FFFFFF"/>
                </a:solidFill>
                <a:latin typeface="Calibri" charset="0"/>
              </a:rPr>
              <a:t>Scrum</a:t>
            </a:r>
            <a:endParaRPr lang="zh-TW" altLang="en-US" sz="1800">
              <a:solidFill>
                <a:srgbClr val="FFFFFF"/>
              </a:solidFill>
              <a:latin typeface="Calibri" charset="0"/>
            </a:endParaRPr>
          </a:p>
        </p:txBody>
      </p:sp>
      <p:sp>
        <p:nvSpPr>
          <p:cNvPr id="40976" name="矩形 7"/>
          <p:cNvSpPr>
            <a:spLocks noChangeArrowheads="1"/>
          </p:cNvSpPr>
          <p:nvPr/>
        </p:nvSpPr>
        <p:spPr bwMode="auto">
          <a:xfrm>
            <a:off x="6142038" y="2149475"/>
            <a:ext cx="1044575" cy="358775"/>
          </a:xfrm>
          <a:prstGeom prst="rect">
            <a:avLst/>
          </a:prstGeom>
          <a:solidFill>
            <a:srgbClr val="4472C4"/>
          </a:solidFill>
          <a:ln w="12700">
            <a:solidFill>
              <a:srgbClr val="2F528F"/>
            </a:solidFill>
            <a:miter lim="800000"/>
            <a:headEnd/>
            <a:tailEnd/>
          </a:ln>
        </p:spPr>
        <p:txBody>
          <a:bodyPr anchor="ctr"/>
          <a:lstStyle/>
          <a:p>
            <a:pPr algn="ctr"/>
            <a:r>
              <a:rPr lang="en-US" altLang="zh-TW" sz="1800">
                <a:solidFill>
                  <a:srgbClr val="FFFFFF"/>
                </a:solidFill>
                <a:latin typeface="Calibri" charset="0"/>
              </a:rPr>
              <a:t>Kanban</a:t>
            </a:r>
            <a:endParaRPr lang="zh-TW" altLang="en-US" sz="1800">
              <a:solidFill>
                <a:srgbClr val="FFFFFF"/>
              </a:solidFill>
              <a:latin typeface="Calibri" charset="0"/>
            </a:endParaRPr>
          </a:p>
        </p:txBody>
      </p:sp>
      <p:sp>
        <p:nvSpPr>
          <p:cNvPr id="40977" name="矩形 8"/>
          <p:cNvSpPr>
            <a:spLocks noChangeArrowheads="1"/>
          </p:cNvSpPr>
          <p:nvPr/>
        </p:nvSpPr>
        <p:spPr bwMode="auto">
          <a:xfrm>
            <a:off x="3562350" y="2814638"/>
            <a:ext cx="2349500" cy="1073150"/>
          </a:xfrm>
          <a:prstGeom prst="rect">
            <a:avLst/>
          </a:prstGeom>
          <a:solidFill>
            <a:srgbClr val="5B9BD5"/>
          </a:solidFill>
          <a:ln w="12700">
            <a:solidFill>
              <a:srgbClr val="41719C"/>
            </a:solidFill>
            <a:miter lim="800000"/>
            <a:headEnd/>
            <a:tailEnd/>
          </a:ln>
        </p:spPr>
        <p:txBody>
          <a:bodyPr anchor="ctr"/>
          <a:lstStyle/>
          <a:p>
            <a:pPr algn="ctr"/>
            <a:r>
              <a:rPr lang="en-US" altLang="zh-TW" sz="1800">
                <a:solidFill>
                  <a:srgbClr val="FFFFFF"/>
                </a:solidFill>
                <a:latin typeface="Calibri" charset="0"/>
              </a:rPr>
              <a:t>JIRA</a:t>
            </a:r>
          </a:p>
        </p:txBody>
      </p:sp>
      <p:sp>
        <p:nvSpPr>
          <p:cNvPr id="40978" name="矩形 9"/>
          <p:cNvSpPr>
            <a:spLocks noChangeArrowheads="1"/>
          </p:cNvSpPr>
          <p:nvPr/>
        </p:nvSpPr>
        <p:spPr bwMode="auto">
          <a:xfrm>
            <a:off x="6000750" y="2814638"/>
            <a:ext cx="1392238" cy="1073150"/>
          </a:xfrm>
          <a:prstGeom prst="rect">
            <a:avLst/>
          </a:prstGeom>
          <a:solidFill>
            <a:srgbClr val="FFC000"/>
          </a:solidFill>
          <a:ln w="12700">
            <a:solidFill>
              <a:srgbClr val="41719C"/>
            </a:solidFill>
            <a:miter lim="800000"/>
            <a:headEnd/>
            <a:tailEnd/>
          </a:ln>
        </p:spPr>
        <p:txBody>
          <a:bodyPr anchor="ctr"/>
          <a:lstStyle/>
          <a:p>
            <a:pPr algn="ctr"/>
            <a:r>
              <a:rPr lang="en-US" altLang="zh-TW" sz="1800" b="1" dirty="0" err="1" smtClean="0">
                <a:latin typeface="Calibri" charset="0"/>
              </a:rPr>
              <a:t>QuEye</a:t>
            </a:r>
            <a:endParaRPr lang="zh-TW" altLang="en-US" sz="1800" b="1" dirty="0">
              <a:latin typeface="Calibri" charset="0"/>
            </a:endParaRPr>
          </a:p>
        </p:txBody>
      </p:sp>
      <p:sp>
        <p:nvSpPr>
          <p:cNvPr id="40979" name="矩形 10"/>
          <p:cNvSpPr>
            <a:spLocks noChangeArrowheads="1"/>
          </p:cNvSpPr>
          <p:nvPr/>
        </p:nvSpPr>
        <p:spPr bwMode="auto">
          <a:xfrm>
            <a:off x="3562350" y="4029075"/>
            <a:ext cx="3830638" cy="819150"/>
          </a:xfrm>
          <a:prstGeom prst="rect">
            <a:avLst/>
          </a:prstGeom>
          <a:solidFill>
            <a:srgbClr val="5B9BD5"/>
          </a:solidFill>
          <a:ln w="12700">
            <a:solidFill>
              <a:srgbClr val="41719C"/>
            </a:solidFill>
            <a:miter lim="800000"/>
            <a:headEnd/>
            <a:tailEnd/>
          </a:ln>
        </p:spPr>
        <p:txBody>
          <a:bodyPr anchor="ctr"/>
          <a:lstStyle/>
          <a:p>
            <a:pPr algn="ctr"/>
            <a:r>
              <a:rPr lang="en-US" altLang="zh-TW" sz="1800">
                <a:solidFill>
                  <a:srgbClr val="FFFFFF"/>
                </a:solidFill>
                <a:latin typeface="Calibri" charset="0"/>
              </a:rPr>
              <a:t>Git/gitlab/svn</a:t>
            </a:r>
          </a:p>
        </p:txBody>
      </p:sp>
      <p:sp>
        <p:nvSpPr>
          <p:cNvPr id="40980" name="矩形 11"/>
          <p:cNvSpPr>
            <a:spLocks noChangeArrowheads="1"/>
          </p:cNvSpPr>
          <p:nvPr/>
        </p:nvSpPr>
        <p:spPr bwMode="auto">
          <a:xfrm>
            <a:off x="1544638" y="3375025"/>
            <a:ext cx="1901825" cy="1473200"/>
          </a:xfrm>
          <a:prstGeom prst="rect">
            <a:avLst/>
          </a:prstGeom>
          <a:solidFill>
            <a:srgbClr val="5B9BD5"/>
          </a:solidFill>
          <a:ln w="12700">
            <a:solidFill>
              <a:srgbClr val="41719C"/>
            </a:solidFill>
            <a:miter lim="800000"/>
            <a:headEnd/>
            <a:tailEnd/>
          </a:ln>
        </p:spPr>
        <p:txBody>
          <a:bodyPr anchor="ctr"/>
          <a:lstStyle/>
          <a:p>
            <a:pPr algn="ctr"/>
            <a:r>
              <a:rPr lang="en-US" altLang="zh-TW" sz="1400">
                <a:solidFill>
                  <a:srgbClr val="FFFFFF"/>
                </a:solidFill>
                <a:latin typeface="Calibri" charset="0"/>
              </a:rPr>
              <a:t>Jenkins/CCNet</a:t>
            </a:r>
          </a:p>
        </p:txBody>
      </p:sp>
      <p:sp>
        <p:nvSpPr>
          <p:cNvPr id="40981" name="矩形 12"/>
          <p:cNvSpPr>
            <a:spLocks noChangeArrowheads="1"/>
          </p:cNvSpPr>
          <p:nvPr/>
        </p:nvSpPr>
        <p:spPr bwMode="auto">
          <a:xfrm>
            <a:off x="1544638" y="1687513"/>
            <a:ext cx="1901825" cy="1624012"/>
          </a:xfrm>
          <a:prstGeom prst="rect">
            <a:avLst/>
          </a:prstGeom>
          <a:solidFill>
            <a:srgbClr val="5B9BD5"/>
          </a:solidFill>
          <a:ln w="12700">
            <a:solidFill>
              <a:srgbClr val="41719C"/>
            </a:solidFill>
            <a:miter lim="800000"/>
            <a:headEnd/>
            <a:tailEnd/>
          </a:ln>
        </p:spPr>
        <p:txBody>
          <a:bodyPr anchor="ctr"/>
          <a:lstStyle/>
          <a:p>
            <a:pPr algn="ctr"/>
            <a:r>
              <a:rPr lang="en-US" altLang="zh-TW" sz="1400">
                <a:solidFill>
                  <a:srgbClr val="FFFFFF"/>
                </a:solidFill>
                <a:latin typeface="Calibri" charset="0"/>
              </a:rPr>
              <a:t>SonarQube</a:t>
            </a:r>
          </a:p>
          <a:p>
            <a:r>
              <a:rPr lang="en-US" altLang="zh-TW" sz="1400">
                <a:solidFill>
                  <a:srgbClr val="FFFFFF"/>
                </a:solidFill>
                <a:latin typeface="Calibri" charset="0"/>
              </a:rPr>
              <a:t>         -source monitor</a:t>
            </a:r>
          </a:p>
          <a:p>
            <a:r>
              <a:rPr lang="en-US" altLang="zh-TW" sz="1400">
                <a:solidFill>
                  <a:srgbClr val="FFFFFF"/>
                </a:solidFill>
                <a:latin typeface="Calibri" charset="0"/>
              </a:rPr>
              <a:t>         -fxcop</a:t>
            </a:r>
          </a:p>
          <a:p>
            <a:r>
              <a:rPr lang="en-US" altLang="zh-TW" sz="1400">
                <a:solidFill>
                  <a:srgbClr val="FFFFFF"/>
                </a:solidFill>
                <a:latin typeface="Calibri" charset="0"/>
              </a:rPr>
              <a:t>         -cpd</a:t>
            </a:r>
          </a:p>
          <a:p>
            <a:r>
              <a:rPr lang="en-US" altLang="zh-TW" sz="1400">
                <a:solidFill>
                  <a:srgbClr val="FFFFFF"/>
                </a:solidFill>
                <a:latin typeface="Calibri" charset="0"/>
              </a:rPr>
              <a:t>         -checkmarx</a:t>
            </a:r>
          </a:p>
          <a:p>
            <a:r>
              <a:rPr lang="en-US" altLang="zh-TW" sz="1400">
                <a:solidFill>
                  <a:srgbClr val="FFFFFF"/>
                </a:solidFill>
                <a:latin typeface="Calibri" charset="0"/>
              </a:rPr>
              <a:t>         -dynatrace</a:t>
            </a:r>
          </a:p>
        </p:txBody>
      </p:sp>
      <p:sp>
        <p:nvSpPr>
          <p:cNvPr id="40982" name="投影片編號版面配置區 1"/>
          <p:cNvSpPr>
            <a:spLocks noGrp="1" noChangeArrowheads="1"/>
          </p:cNvSpPr>
          <p:nvPr/>
        </p:nvSpPr>
        <p:spPr bwMode="auto">
          <a:xfrm>
            <a:off x="690245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50D892-E109-C541-A967-70BF14193748}" type="slidenum">
              <a:rPr lang="zh-TW" altLang="en-US" sz="1200">
                <a:solidFill>
                  <a:schemeClr val="bg1"/>
                </a:solidFill>
                <a:ea typeface="微軟正黑體" charset="0"/>
                <a:cs typeface="微軟正黑體" charset="0"/>
              </a:rPr>
              <a:pPr algn="r"/>
              <a:t>59</a:t>
            </a:fld>
            <a:endParaRPr lang="en-US" altLang="zh-TW" sz="1200">
              <a:solidFill>
                <a:schemeClr val="bg1"/>
              </a:solidFill>
              <a:ea typeface="微軟正黑體" charset="0"/>
              <a:cs typeface="微軟正黑體" charset="0"/>
            </a:endParaRPr>
          </a:p>
        </p:txBody>
      </p:sp>
      <p:sp>
        <p:nvSpPr>
          <p:cNvPr id="40983" name="Line 21"/>
          <p:cNvSpPr>
            <a:spLocks noChangeShapeType="1"/>
          </p:cNvSpPr>
          <p:nvPr/>
        </p:nvSpPr>
        <p:spPr bwMode="auto">
          <a:xfrm>
            <a:off x="3995738" y="2565400"/>
            <a:ext cx="0" cy="43180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
        <p:nvSpPr>
          <p:cNvPr id="40984" name="Line 23"/>
          <p:cNvSpPr>
            <a:spLocks noChangeShapeType="1"/>
          </p:cNvSpPr>
          <p:nvPr/>
        </p:nvSpPr>
        <p:spPr bwMode="auto">
          <a:xfrm>
            <a:off x="4140200" y="2565400"/>
            <a:ext cx="0" cy="1584325"/>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
        <p:nvSpPr>
          <p:cNvPr id="40985" name="Line 26"/>
          <p:cNvSpPr>
            <a:spLocks noChangeShapeType="1"/>
          </p:cNvSpPr>
          <p:nvPr/>
        </p:nvSpPr>
        <p:spPr bwMode="auto">
          <a:xfrm flipH="1">
            <a:off x="5651500" y="3429000"/>
            <a:ext cx="288925"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
        <p:nvSpPr>
          <p:cNvPr id="40986" name="Line 27"/>
          <p:cNvSpPr>
            <a:spLocks noChangeShapeType="1"/>
          </p:cNvSpPr>
          <p:nvPr/>
        </p:nvSpPr>
        <p:spPr bwMode="auto">
          <a:xfrm flipH="1">
            <a:off x="5651500" y="3429000"/>
            <a:ext cx="288925"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
        <p:nvSpPr>
          <p:cNvPr id="40987" name="Line 28"/>
          <p:cNvSpPr>
            <a:spLocks noChangeShapeType="1"/>
          </p:cNvSpPr>
          <p:nvPr/>
        </p:nvSpPr>
        <p:spPr bwMode="auto">
          <a:xfrm>
            <a:off x="6659563" y="3860800"/>
            <a:ext cx="0" cy="43180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
        <p:nvSpPr>
          <p:cNvPr id="40988" name="Text Box 30"/>
          <p:cNvSpPr txBox="1">
            <a:spLocks noChangeArrowheads="1"/>
          </p:cNvSpPr>
          <p:nvPr/>
        </p:nvSpPr>
        <p:spPr bwMode="auto">
          <a:xfrm>
            <a:off x="1043609" y="5106988"/>
            <a:ext cx="68792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a:solidFill>
                  <a:schemeClr val="tx1"/>
                </a:solidFill>
                <a:latin typeface="Arial" charset="0"/>
                <a:ea typeface="新細明體" charset="0"/>
                <a:cs typeface="新細明體" charset="0"/>
              </a:defRPr>
            </a:lvl1pPr>
            <a:lvl2pPr marL="742950" indent="-285750" eaLnBrk="0" hangingPunct="0">
              <a:defRPr sz="1400">
                <a:solidFill>
                  <a:schemeClr val="tx1"/>
                </a:solidFill>
                <a:latin typeface="Arial" charset="0"/>
                <a:ea typeface="新細明體" charset="0"/>
              </a:defRPr>
            </a:lvl2pPr>
            <a:lvl3pPr marL="1143000" indent="-228600" eaLnBrk="0" hangingPunct="0">
              <a:defRPr sz="1400">
                <a:solidFill>
                  <a:schemeClr val="tx1"/>
                </a:solidFill>
                <a:latin typeface="Arial" charset="0"/>
                <a:ea typeface="新細明體" charset="0"/>
              </a:defRPr>
            </a:lvl3pPr>
            <a:lvl4pPr marL="1600200" indent="-228600" eaLnBrk="0" hangingPunct="0">
              <a:defRPr sz="1400">
                <a:solidFill>
                  <a:schemeClr val="tx1"/>
                </a:solidFill>
                <a:latin typeface="Arial" charset="0"/>
                <a:ea typeface="新細明體" charset="0"/>
              </a:defRPr>
            </a:lvl4pPr>
            <a:lvl5pPr marL="2057400" indent="-228600" eaLnBrk="0" hangingPunct="0">
              <a:defRPr sz="1400">
                <a:solidFill>
                  <a:schemeClr val="tx1"/>
                </a:solidFill>
                <a:latin typeface="Arial" charset="0"/>
                <a:ea typeface="新細明體" charset="0"/>
              </a:defRPr>
            </a:lvl5pPr>
            <a:lvl6pPr marL="2514600" indent="-228600" eaLnBrk="0" fontAlgn="base" hangingPunct="0">
              <a:spcBef>
                <a:spcPct val="0"/>
              </a:spcBef>
              <a:spcAft>
                <a:spcPct val="0"/>
              </a:spcAft>
              <a:defRPr sz="1400">
                <a:solidFill>
                  <a:schemeClr val="tx1"/>
                </a:solidFill>
                <a:latin typeface="Arial" charset="0"/>
                <a:ea typeface="新細明體" charset="0"/>
              </a:defRPr>
            </a:lvl6pPr>
            <a:lvl7pPr marL="2971800" indent="-228600" eaLnBrk="0" fontAlgn="base" hangingPunct="0">
              <a:spcBef>
                <a:spcPct val="0"/>
              </a:spcBef>
              <a:spcAft>
                <a:spcPct val="0"/>
              </a:spcAft>
              <a:defRPr sz="1400">
                <a:solidFill>
                  <a:schemeClr val="tx1"/>
                </a:solidFill>
                <a:latin typeface="Arial" charset="0"/>
                <a:ea typeface="新細明體" charset="0"/>
              </a:defRPr>
            </a:lvl7pPr>
            <a:lvl8pPr marL="3429000" indent="-228600" eaLnBrk="0" fontAlgn="base" hangingPunct="0">
              <a:spcBef>
                <a:spcPct val="0"/>
              </a:spcBef>
              <a:spcAft>
                <a:spcPct val="0"/>
              </a:spcAft>
              <a:defRPr sz="1400">
                <a:solidFill>
                  <a:schemeClr val="tx1"/>
                </a:solidFill>
                <a:latin typeface="Arial" charset="0"/>
                <a:ea typeface="新細明體" charset="0"/>
              </a:defRPr>
            </a:lvl8pPr>
            <a:lvl9pPr marL="3886200" indent="-228600" eaLnBrk="0" fontAlgn="base" hangingPunct="0">
              <a:spcBef>
                <a:spcPct val="0"/>
              </a:spcBef>
              <a:spcAft>
                <a:spcPct val="0"/>
              </a:spcAft>
              <a:defRPr sz="1400">
                <a:solidFill>
                  <a:schemeClr val="tx1"/>
                </a:solidFill>
                <a:latin typeface="Arial" charset="0"/>
                <a:ea typeface="新細明體" charset="0"/>
              </a:defRPr>
            </a:lvl9pPr>
          </a:lstStyle>
          <a:p>
            <a:pPr algn="ctr" eaLnBrk="1" hangingPunct="1"/>
            <a:r>
              <a:rPr lang="en-US" altLang="zh-TW" sz="2400" dirty="0" smtClean="0">
                <a:latin typeface="微軟正黑體"/>
                <a:ea typeface="微軟正黑體"/>
                <a:cs typeface="微軟正黑體"/>
              </a:rPr>
              <a:t>10</a:t>
            </a:r>
            <a:r>
              <a:rPr lang="zh-TW" altLang="en-US" sz="2400" dirty="0" smtClean="0">
                <a:latin typeface="微軟正黑體"/>
                <a:ea typeface="微軟正黑體"/>
                <a:cs typeface="微軟正黑體"/>
              </a:rPr>
              <a:t>年磨一劍，透過</a:t>
            </a:r>
            <a:r>
              <a:rPr lang="zh-TW" altLang="en-US" sz="2400" dirty="0">
                <a:latin typeface="微軟正黑體"/>
                <a:ea typeface="微軟正黑體"/>
                <a:cs typeface="微軟正黑體"/>
              </a:rPr>
              <a:t>自行開發工具與 </a:t>
            </a:r>
            <a:r>
              <a:rPr lang="en-US" altLang="zh-TW" sz="2400" dirty="0">
                <a:latin typeface="微軟正黑體"/>
                <a:ea typeface="微軟正黑體"/>
                <a:cs typeface="微軟正黑體"/>
              </a:rPr>
              <a:t>Open Source </a:t>
            </a:r>
          </a:p>
          <a:p>
            <a:pPr algn="ctr" eaLnBrk="1" hangingPunct="1"/>
            <a:r>
              <a:rPr lang="zh-TW" altLang="en-US" sz="2400" dirty="0">
                <a:latin typeface="微軟正黑體"/>
                <a:ea typeface="微軟正黑體"/>
                <a:cs typeface="微軟正黑體"/>
              </a:rPr>
              <a:t>串連完整的軟體發展流程</a:t>
            </a:r>
          </a:p>
        </p:txBody>
      </p:sp>
    </p:spTree>
    <p:extLst>
      <p:ext uri="{BB962C8B-B14F-4D97-AF65-F5344CB8AC3E}">
        <p14:creationId xmlns:p14="http://schemas.microsoft.com/office/powerpoint/2010/main" val="18893796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0" y="980729"/>
            <a:ext cx="9036496" cy="566321"/>
          </a:xfrm>
        </p:spPr>
        <p:txBody>
          <a:bodyPr>
            <a:normAutofit/>
          </a:bodyPr>
          <a:lstStyle/>
          <a:p>
            <a:pPr marL="0" indent="0" algn="ctr">
              <a:buNone/>
            </a:pPr>
            <a:r>
              <a:rPr lang="en-US" altLang="zh-TW" b="0" dirty="0">
                <a:latin typeface="Calibri" panose="020F0502020204030204" pitchFamily="34" charset="0"/>
              </a:rPr>
              <a:t>a raised level surface on which people or things can </a:t>
            </a:r>
            <a:r>
              <a:rPr lang="en-US" altLang="zh-TW" b="0" dirty="0" smtClean="0">
                <a:latin typeface="Calibri" panose="020F0502020204030204" pitchFamily="34" charset="0"/>
              </a:rPr>
              <a:t>stand</a:t>
            </a: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6</a:t>
            </a:fld>
            <a:endParaRPr lang="zh-TW" altLang="en-US" sz="1200" b="0" smtClean="0">
              <a:solidFill>
                <a:schemeClr val="bg1"/>
              </a:solidFill>
            </a:endParaRPr>
          </a:p>
        </p:txBody>
      </p:sp>
      <p:sp>
        <p:nvSpPr>
          <p:cNvPr id="8196" name="標題 3"/>
          <p:cNvSpPr>
            <a:spLocks noGrp="1"/>
          </p:cNvSpPr>
          <p:nvPr>
            <p:ph type="title"/>
          </p:nvPr>
        </p:nvSpPr>
        <p:spPr>
          <a:xfrm>
            <a:off x="34652" y="144115"/>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dirty="0" smtClean="0">
                <a:latin typeface="+mj-ea"/>
                <a:cs typeface="Arial Unicode MS" pitchFamily="34" charset="-120"/>
              </a:rPr>
              <a:t>Platform </a:t>
            </a:r>
            <a:r>
              <a:rPr lang="zh-TW" altLang="en-US" dirty="0" smtClean="0">
                <a:latin typeface="+mj-ea"/>
                <a:cs typeface="Arial Unicode MS" pitchFamily="34" charset="-120"/>
              </a:rPr>
              <a:t>平台、月台</a:t>
            </a:r>
            <a:r>
              <a:rPr lang="en-US" altLang="zh-TW" dirty="0" smtClean="0">
                <a:latin typeface="+mj-ea"/>
                <a:cs typeface="Arial Unicode MS" pitchFamily="34" charset="-120"/>
              </a:rPr>
              <a:t/>
            </a:r>
            <a:br>
              <a:rPr lang="en-US" altLang="zh-TW" dirty="0" smtClean="0">
                <a:latin typeface="+mj-ea"/>
                <a:cs typeface="Arial Unicode MS" pitchFamily="34" charset="-120"/>
              </a:rPr>
            </a:br>
            <a:r>
              <a:rPr lang="en-US" altLang="zh-TW" sz="2800" b="0" dirty="0" err="1" smtClean="0">
                <a:latin typeface="Calibri" panose="020F0502020204030204" pitchFamily="34" charset="0"/>
              </a:rPr>
              <a:t>wikipedia</a:t>
            </a:r>
            <a:endParaRPr lang="zh-TW" altLang="en-US" sz="2800" dirty="0">
              <a:latin typeface="Calibri" panose="020F0502020204030204" pitchFamily="34" charset="0"/>
              <a:ea typeface="Arial Unicode MS" pitchFamily="34" charset="-120"/>
              <a:cs typeface="Arial Unicode MS" pitchFamily="34" charset="-120"/>
            </a:endParaRPr>
          </a:p>
        </p:txBody>
      </p:sp>
      <p:pic>
        <p:nvPicPr>
          <p:cNvPr id="5" name="圖片 4"/>
          <p:cNvPicPr>
            <a:picLocks noChangeAspect="1"/>
          </p:cNvPicPr>
          <p:nvPr/>
        </p:nvPicPr>
        <p:blipFill rotWithShape="1">
          <a:blip r:embed="rId2" cstate="screen">
            <a:extLst/>
          </a:blip>
          <a:srcRect/>
          <a:stretch/>
        </p:blipFill>
        <p:spPr>
          <a:xfrm>
            <a:off x="225170" y="2493320"/>
            <a:ext cx="2958452" cy="2303832"/>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圖片 5"/>
          <p:cNvPicPr>
            <a:picLocks noChangeAspect="1"/>
          </p:cNvPicPr>
          <p:nvPr/>
        </p:nvPicPr>
        <p:blipFill>
          <a:blip r:embed="rId3" cstate="screen">
            <a:extLst/>
          </a:blip>
          <a:stretch>
            <a:fillRect/>
          </a:stretch>
        </p:blipFill>
        <p:spPr>
          <a:xfrm rot="442359">
            <a:off x="3231249" y="1886717"/>
            <a:ext cx="5561651" cy="4154944"/>
          </a:xfrm>
          <a:prstGeom prst="rect">
            <a:avLst/>
          </a:prstGeom>
          <a:solidFill>
            <a:srgbClr val="FFFFFF">
              <a:shade val="85000"/>
            </a:srgbClr>
          </a:solidFill>
          <a:ln w="7620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61101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179512" y="836612"/>
            <a:ext cx="8964488" cy="5472707"/>
          </a:xfrm>
        </p:spPr>
        <p:txBody>
          <a:bodyPr>
            <a:normAutofit fontScale="92500" lnSpcReduction="10000"/>
          </a:bodyPr>
          <a:lstStyle/>
          <a:p>
            <a:pPr eaLnBrk="1" hangingPunct="1">
              <a:defRPr/>
            </a:pP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大部分價值</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由</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社</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群用戶創造</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zh-TW" altLang="en-US" b="0" dirty="0">
                <a:latin typeface="微軟正黑體" panose="020B0604030504040204" pitchFamily="34" charset="-120"/>
                <a:ea typeface="微軟正黑體" panose="020B0604030504040204" pitchFamily="34" charset="-120"/>
                <a:cs typeface="Arial" panose="020B0604020202020204" pitchFamily="34" charset="0"/>
              </a:rPr>
              <a:t>平台商必須將</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焦點從公司內部</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移至外部</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活動</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eaLnBrk="1" hangingPunct="1">
              <a:defRPr/>
            </a:pPr>
            <a:r>
              <a:rPr lang="zh-TW" altLang="en-US" b="0" dirty="0">
                <a:latin typeface="微軟正黑體" panose="020B0604030504040204" pitchFamily="34" charset="-120"/>
                <a:ea typeface="微軟正黑體" panose="020B0604030504040204" pitchFamily="34" charset="-120"/>
                <a:cs typeface="Arial" panose="020B0604020202020204" pitchFamily="34" charset="0"/>
              </a:rPr>
              <a:t>企業運作</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反轉</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重行銷、資訊技術、</a:t>
            </a:r>
            <a:r>
              <a:rPr lang="zh-TW" altLang="en-US" b="0" dirty="0">
                <a:latin typeface="微軟正黑體" panose="020B0604030504040204" pitchFamily="34" charset="-120"/>
                <a:ea typeface="微軟正黑體" panose="020B0604030504040204" pitchFamily="34" charset="-120"/>
                <a:cs typeface="Arial" panose="020B0604020202020204" pitchFamily="34" charset="0"/>
              </a:rPr>
              <a:t>營運到</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策略</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各部門都愈來愈轉向外部</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外部的人才、資源、功能漸漸輔助或取代內部傳統運作</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lvl="1" eaLnBrk="1" hangingPunct="1">
              <a:defRPr/>
            </a:pPr>
            <a:r>
              <a:rPr lang="zh-TW" altLang="en-US" b="0" dirty="0">
                <a:latin typeface="微軟正黑體" panose="020B0604030504040204" pitchFamily="34" charset="-120"/>
                <a:ea typeface="微軟正黑體" panose="020B0604030504040204" pitchFamily="34" charset="-120"/>
                <a:cs typeface="Arial" panose="020B0604020202020204" pitchFamily="34" charset="0"/>
              </a:rPr>
              <a:t>不同部門使用不同語言來描述這種</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反轉</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反映出過去由廣告代理與員工傳播訊息</a:t>
            </a:r>
            <a:r>
              <a:rPr lang="en-US" altLang="zh-TW" b="0" dirty="0" smtClean="0">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latin typeface="微軟正黑體" panose="020B0604030504040204" pitchFamily="34" charset="-120"/>
                <a:ea typeface="微軟正黑體" panose="020B0604030504040204" pitchFamily="34" charset="-120"/>
                <a:cs typeface="Arial" panose="020B0604020202020204" pitchFamily="34" charset="0"/>
              </a:rPr>
              <a:t>現在變成透過消費者傳播</a:t>
            </a:r>
            <a:endParaRPr lang="en-US" altLang="zh-TW" b="0" dirty="0" smtClean="0">
              <a:latin typeface="微軟正黑體" panose="020B0604030504040204" pitchFamily="34" charset="-120"/>
              <a:ea typeface="微軟正黑體" panose="020B0604030504040204" pitchFamily="34" charset="-120"/>
              <a:cs typeface="Arial" panose="020B0604020202020204" pitchFamily="34" charset="0"/>
            </a:endParaRPr>
          </a:p>
          <a:p>
            <a:pPr lvl="2" eaLnBrk="1" hangingPunct="1">
              <a:defRPr/>
            </a:pP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行銷</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部門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從廣播</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(broadcast)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變成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segmentation,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到病毒傳播力</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b="0" dirty="0" err="1"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Virality</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和社交影響力</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(Social Influence)</a:t>
            </a:r>
          </a:p>
          <a:p>
            <a:pPr lvl="2" eaLnBrk="1" hangingPunct="1">
              <a:defRPr/>
            </a:pP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從</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推銷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(push)</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到吸引</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(pull)</a:t>
            </a:r>
          </a:p>
          <a:p>
            <a:pPr lvl="2"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從推播</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式</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行銷</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(Outbound)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變成集客</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(Inbound)</a:t>
            </a:r>
          </a:p>
          <a:p>
            <a:pPr lvl="2"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資訊系統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由</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ERP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到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CRM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Social media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與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Big data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分析</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由內到外</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lvl="2" eaLnBrk="1" hangingPunct="1">
              <a:defRPr/>
            </a:pP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財務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由股東價值與</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公司資產的現金</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流量、折</a:t>
            </a: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現值轉向聚焦於利害關係人價值和公司外的</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互動</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lvl="2" eaLnBrk="1" hangingPunct="1">
              <a:defRPr/>
            </a:pPr>
            <a:r>
              <a:rPr lang="zh-TW" altLang="en-US" b="0" dirty="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營運</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管理 </a:t>
            </a:r>
            <a:r>
              <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rPr>
              <a:t>由最適的存貨與供應鏈體系到管理非直接掌控的外部資產</a:t>
            </a:r>
            <a:endParaRPr lang="en-US" altLang="zh-TW"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lvl="2" eaLnBrk="1" hangingPunct="1">
              <a:defRPr/>
            </a:pPr>
            <a:endParaRPr lang="zh-TW" altLang="en-US" b="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60</a:t>
            </a:fld>
            <a:endParaRPr lang="zh-TW" altLang="en-US" sz="1200" b="0" smtClean="0">
              <a:solidFill>
                <a:schemeClr val="bg1"/>
              </a:solidFill>
            </a:endParaRPr>
          </a:p>
        </p:txBody>
      </p:sp>
      <p:sp>
        <p:nvSpPr>
          <p:cNvPr id="8196" name="標題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a:latin typeface="+mn-ea"/>
                <a:ea typeface="+mn-ea"/>
                <a:cs typeface="Arial Unicode MS" pitchFamily="34" charset="-120"/>
              </a:rPr>
              <a:t>平台翻轉企業營運</a:t>
            </a:r>
            <a:r>
              <a:rPr lang="zh-TW" altLang="en-US" dirty="0" smtClean="0">
                <a:latin typeface="+mn-ea"/>
                <a:ea typeface="+mn-ea"/>
                <a:cs typeface="Arial Unicode MS" pitchFamily="34" charset="-120"/>
              </a:rPr>
              <a:t>重心</a:t>
            </a:r>
            <a:endParaRPr lang="zh-TW" altLang="en-US" dirty="0">
              <a:latin typeface="+mn-ea"/>
              <a:ea typeface="+mn-ea"/>
              <a:cs typeface="Arial Unicode MS" pitchFamily="34" charset="-120"/>
            </a:endParaRPr>
          </a:p>
        </p:txBody>
      </p:sp>
    </p:spTree>
    <p:extLst>
      <p:ext uri="{BB962C8B-B14F-4D97-AF65-F5344CB8AC3E}">
        <p14:creationId xmlns:p14="http://schemas.microsoft.com/office/powerpoint/2010/main" val="3600818424"/>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75974" y="548680"/>
            <a:ext cx="8878888" cy="72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3200" dirty="0" smtClean="0">
                <a:latin typeface="微軟正黑體" pitchFamily="34" charset="-120"/>
                <a:ea typeface="微軟正黑體" pitchFamily="34" charset="-120"/>
              </a:rPr>
              <a:t>持續獲利、共創未來的夥伴政策</a:t>
            </a:r>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sz="1600" dirty="0" smtClean="0">
                <a:latin typeface="微軟正黑體" pitchFamily="34" charset="-120"/>
                <a:ea typeface="微軟正黑體" pitchFamily="34" charset="-120"/>
              </a:rPr>
              <a:t>參考 </a:t>
            </a:r>
            <a:r>
              <a:rPr lang="en-US" altLang="zh-TW" sz="1600" dirty="0" smtClean="0">
                <a:latin typeface="微軟正黑體" pitchFamily="34" charset="-120"/>
                <a:ea typeface="微軟正黑體" pitchFamily="34" charset="-120"/>
              </a:rPr>
              <a:t>: Biz Model Generation , </a:t>
            </a:r>
            <a:r>
              <a:rPr lang="zh-TW" altLang="en-US" sz="1600" dirty="0" smtClean="0">
                <a:latin typeface="微軟正黑體" pitchFamily="34" charset="-120"/>
                <a:ea typeface="微軟正黑體" pitchFamily="34" charset="-120"/>
              </a:rPr>
              <a:t>作者 </a:t>
            </a:r>
            <a:r>
              <a:rPr lang="en-US" altLang="zh-TW" sz="1600" dirty="0" smtClean="0">
                <a:latin typeface="微軟正黑體" pitchFamily="34" charset="-120"/>
                <a:ea typeface="微軟正黑體" pitchFamily="34" charset="-120"/>
              </a:rPr>
              <a:t>Alexander </a:t>
            </a:r>
            <a:r>
              <a:rPr lang="en-US" altLang="zh-TW" sz="1600" dirty="0" err="1" smtClean="0">
                <a:latin typeface="微軟正黑體" pitchFamily="34" charset="-120"/>
                <a:ea typeface="微軟正黑體" pitchFamily="34" charset="-120"/>
              </a:rPr>
              <a:t>osterwalder</a:t>
            </a:r>
            <a:r>
              <a:rPr lang="en-US" altLang="zh-TW" sz="1600" dirty="0" smtClean="0">
                <a:latin typeface="微軟正黑體" pitchFamily="34" charset="-120"/>
                <a:ea typeface="微軟正黑體" pitchFamily="34" charset="-120"/>
              </a:rPr>
              <a:t> &amp; Yves </a:t>
            </a:r>
            <a:r>
              <a:rPr lang="en-US" altLang="zh-TW" sz="1600" dirty="0" err="1" smtClean="0">
                <a:latin typeface="微軟正黑體" pitchFamily="34" charset="-120"/>
                <a:ea typeface="微軟正黑體" pitchFamily="34" charset="-120"/>
              </a:rPr>
              <a:t>Pigneur</a:t>
            </a:r>
            <a:endParaRPr lang="en-US" altLang="en-US" sz="1600" dirty="0" smtClean="0">
              <a:latin typeface="微軟正黑體" pitchFamily="34" charset="-120"/>
              <a:ea typeface="微軟正黑體" pitchFamily="34" charset="-120"/>
            </a:endParaRPr>
          </a:p>
        </p:txBody>
      </p:sp>
      <p:sp>
        <p:nvSpPr>
          <p:cNvPr id="27651" name="Slide Number Placeholder 3"/>
          <p:cNvSpPr txBox="1">
            <a:spLocks noGrp="1"/>
          </p:cNvSpPr>
          <p:nvPr/>
        </p:nvSpPr>
        <p:spPr bwMode="white">
          <a:xfrm>
            <a:off x="6319838" y="5862638"/>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C12AFA65-F2E0-46CE-97BB-ED55CE767066}" type="slidenum">
              <a:rPr lang="en-US" altLang="zh-TW" sz="900">
                <a:solidFill>
                  <a:schemeClr val="bg1"/>
                </a:solidFill>
              </a:rPr>
              <a:pPr algn="r"/>
              <a:t>61</a:t>
            </a:fld>
            <a:endParaRPr lang="en-US" altLang="zh-TW" sz="900">
              <a:solidFill>
                <a:schemeClr val="bg1"/>
              </a:solidFill>
            </a:endParaRPr>
          </a:p>
        </p:txBody>
      </p:sp>
      <p:pic>
        <p:nvPicPr>
          <p:cNvPr id="27652" name="Picture 25" descr="-6-6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1431925"/>
            <a:ext cx="66421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Box 5"/>
          <p:cNvSpPr txBox="1">
            <a:spLocks noChangeArrowheads="1"/>
          </p:cNvSpPr>
          <p:nvPr/>
        </p:nvSpPr>
        <p:spPr bwMode="auto">
          <a:xfrm>
            <a:off x="2473644" y="5328061"/>
            <a:ext cx="21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sz="1400" b="1" kern="0" dirty="0"/>
              <a:t>Cloud Platform, </a:t>
            </a:r>
            <a:r>
              <a:rPr lang="en-US" altLang="zh-TW" sz="1400" b="1" kern="0" dirty="0" err="1" smtClean="0"/>
              <a:t>Developing,Operation</a:t>
            </a:r>
            <a:endParaRPr lang="zh-TW" altLang="en-US" sz="1400" b="1" kern="0" dirty="0"/>
          </a:p>
        </p:txBody>
      </p:sp>
      <p:sp>
        <p:nvSpPr>
          <p:cNvPr id="84999" name="TextBox 6"/>
          <p:cNvSpPr txBox="1">
            <a:spLocks noChangeArrowheads="1"/>
          </p:cNvSpPr>
          <p:nvPr/>
        </p:nvSpPr>
        <p:spPr bwMode="auto">
          <a:xfrm>
            <a:off x="5816600" y="5199063"/>
            <a:ext cx="1890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kern="0" dirty="0" smtClean="0"/>
              <a:t>Order Management</a:t>
            </a:r>
            <a:endParaRPr lang="zh-TW" altLang="en-US" kern="0" dirty="0"/>
          </a:p>
        </p:txBody>
      </p:sp>
      <p:sp>
        <p:nvSpPr>
          <p:cNvPr id="85000" name="TextBox 8"/>
          <p:cNvSpPr txBox="1">
            <a:spLocks noChangeArrowheads="1"/>
          </p:cNvSpPr>
          <p:nvPr/>
        </p:nvSpPr>
        <p:spPr bwMode="auto">
          <a:xfrm>
            <a:off x="1385888" y="1538288"/>
            <a:ext cx="1189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sz="1050" kern="0" dirty="0"/>
              <a:t>MS Azure</a:t>
            </a:r>
            <a:r>
              <a:rPr lang="zh-TW" altLang="en-US" sz="1050" kern="0" dirty="0"/>
              <a:t>、</a:t>
            </a:r>
            <a:endParaRPr lang="en-US" altLang="zh-TW" sz="1050" kern="0" dirty="0"/>
          </a:p>
          <a:p>
            <a:pPr>
              <a:defRPr/>
            </a:pPr>
            <a:r>
              <a:rPr lang="en-US" altLang="zh-TW" sz="1050" kern="0" dirty="0"/>
              <a:t>Amazon AWS</a:t>
            </a:r>
            <a:r>
              <a:rPr lang="zh-TW" altLang="en-US" sz="1050" kern="0" dirty="0"/>
              <a:t>、</a:t>
            </a:r>
            <a:endParaRPr lang="en-US" altLang="zh-TW" sz="1050" kern="0" dirty="0"/>
          </a:p>
          <a:p>
            <a:pPr>
              <a:defRPr/>
            </a:pPr>
            <a:r>
              <a:rPr lang="en-US" altLang="zh-TW" sz="1050" kern="0" dirty="0"/>
              <a:t>CDN</a:t>
            </a:r>
            <a:r>
              <a:rPr lang="zh-TW" altLang="en-US" sz="1050" kern="0" dirty="0"/>
              <a:t>、</a:t>
            </a:r>
            <a:r>
              <a:rPr lang="en-US" altLang="zh-TW" sz="1050" kern="0" dirty="0"/>
              <a:t>SMS provider</a:t>
            </a:r>
            <a:r>
              <a:rPr lang="zh-TW" altLang="en-US" sz="1050" kern="0" dirty="0"/>
              <a:t>、</a:t>
            </a:r>
            <a:endParaRPr lang="en-US" altLang="zh-TW" sz="1050" kern="0" dirty="0"/>
          </a:p>
          <a:p>
            <a:pPr>
              <a:defRPr/>
            </a:pPr>
            <a:r>
              <a:rPr lang="en-US" altLang="zh-TW" sz="1050" kern="0" dirty="0"/>
              <a:t>Name Card Reader</a:t>
            </a:r>
          </a:p>
        </p:txBody>
      </p:sp>
      <p:sp>
        <p:nvSpPr>
          <p:cNvPr id="85001" name="TextBox 9"/>
          <p:cNvSpPr txBox="1">
            <a:spLocks noChangeArrowheads="1"/>
          </p:cNvSpPr>
          <p:nvPr/>
        </p:nvSpPr>
        <p:spPr bwMode="auto">
          <a:xfrm>
            <a:off x="2687638" y="3186113"/>
            <a:ext cx="6127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sz="825" kern="0"/>
              <a:t>Technical team</a:t>
            </a:r>
            <a:endParaRPr lang="zh-TW" altLang="en-US" sz="825" kern="0" dirty="0"/>
          </a:p>
        </p:txBody>
      </p:sp>
      <p:sp>
        <p:nvSpPr>
          <p:cNvPr id="85002" name="TextBox 10"/>
          <p:cNvSpPr txBox="1">
            <a:spLocks noChangeArrowheads="1"/>
          </p:cNvSpPr>
          <p:nvPr/>
        </p:nvSpPr>
        <p:spPr bwMode="auto">
          <a:xfrm>
            <a:off x="3162483" y="1682244"/>
            <a:ext cx="836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sz="1400" kern="0" dirty="0" err="1" smtClean="0"/>
              <a:t>DevOP</a:t>
            </a:r>
            <a:endParaRPr lang="zh-TW" altLang="en-US" sz="1400" kern="0" dirty="0"/>
          </a:p>
        </p:txBody>
      </p:sp>
      <p:sp>
        <p:nvSpPr>
          <p:cNvPr id="85003" name="TextBox 11"/>
          <p:cNvSpPr txBox="1">
            <a:spLocks noChangeArrowheads="1"/>
          </p:cNvSpPr>
          <p:nvPr/>
        </p:nvSpPr>
        <p:spPr bwMode="auto">
          <a:xfrm>
            <a:off x="5348288" y="3117850"/>
            <a:ext cx="1163637" cy="1077913"/>
          </a:xfrm>
          <a:prstGeom prst="rect">
            <a:avLst/>
          </a:prstGeom>
          <a:noFill/>
          <a:ln>
            <a:noFill/>
          </a:ln>
          <a:extLst/>
        </p:spPr>
        <p:txBody>
          <a:bodyPr>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sz="1400" kern="0" dirty="0" smtClean="0"/>
              <a:t>Distributor</a:t>
            </a:r>
            <a:r>
              <a:rPr lang="en-US" altLang="zh-TW" sz="1600" kern="0" dirty="0" smtClean="0"/>
              <a:t> Portal</a:t>
            </a:r>
            <a:r>
              <a:rPr lang="zh-TW" altLang="en-US" sz="1600" kern="0" dirty="0" smtClean="0"/>
              <a:t>、</a:t>
            </a:r>
            <a:endParaRPr lang="en-US" altLang="zh-TW" sz="1600" kern="0" dirty="0"/>
          </a:p>
          <a:p>
            <a:pPr>
              <a:defRPr/>
            </a:pPr>
            <a:r>
              <a:rPr lang="en-US" altLang="zh-TW" sz="1600" kern="0" dirty="0" smtClean="0"/>
              <a:t>Online store</a:t>
            </a:r>
            <a:endParaRPr lang="en-US" altLang="zh-TW" sz="1600" kern="0" dirty="0"/>
          </a:p>
        </p:txBody>
      </p:sp>
      <p:sp>
        <p:nvSpPr>
          <p:cNvPr id="58379" name="TextBox 13"/>
          <p:cNvSpPr txBox="1">
            <a:spLocks noChangeArrowheads="1"/>
          </p:cNvSpPr>
          <p:nvPr/>
        </p:nvSpPr>
        <p:spPr bwMode="auto">
          <a:xfrm>
            <a:off x="6832600" y="1652588"/>
            <a:ext cx="5603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SzPct val="50000"/>
              <a:buFont typeface="Wingdings" charset="2"/>
              <a:buChar char="n"/>
              <a:defRPr sz="3200" b="1">
                <a:solidFill>
                  <a:srgbClr val="262626"/>
                </a:solidFill>
                <a:latin typeface="Arial" charset="0"/>
              </a:defRPr>
            </a:lvl1pPr>
            <a:lvl2pPr marL="742950" indent="-285750">
              <a:spcBef>
                <a:spcPct val="20000"/>
              </a:spcBef>
              <a:buClr>
                <a:srgbClr val="C00000"/>
              </a:buClr>
              <a:buSzPct val="50000"/>
              <a:buFont typeface="Wingdings" charset="2"/>
              <a:buChar char="n"/>
              <a:defRPr sz="2800" b="1">
                <a:solidFill>
                  <a:srgbClr val="262626"/>
                </a:solidFill>
                <a:latin typeface="Arial" charset="0"/>
              </a:defRPr>
            </a:lvl2pPr>
            <a:lvl3pPr marL="1143000" indent="-228600">
              <a:spcBef>
                <a:spcPct val="20000"/>
              </a:spcBef>
              <a:buClr>
                <a:srgbClr val="C00000"/>
              </a:buClr>
              <a:buSzPct val="50000"/>
              <a:buFont typeface="Wingdings" charset="2"/>
              <a:buChar char="n"/>
              <a:defRPr sz="2400" b="1">
                <a:solidFill>
                  <a:srgbClr val="262626"/>
                </a:solidFill>
                <a:latin typeface="Arial" charset="0"/>
              </a:defRPr>
            </a:lvl3pPr>
            <a:lvl4pPr marL="1600200" indent="-228600">
              <a:spcBef>
                <a:spcPct val="20000"/>
              </a:spcBef>
              <a:buClr>
                <a:srgbClr val="C00000"/>
              </a:buClr>
              <a:buSzPct val="50000"/>
              <a:buFont typeface="Wingdings" charset="2"/>
              <a:buChar char="n"/>
              <a:defRPr sz="2000" b="1">
                <a:solidFill>
                  <a:srgbClr val="262626"/>
                </a:solidFill>
                <a:latin typeface="Arial" charset="0"/>
              </a:defRPr>
            </a:lvl4pPr>
            <a:lvl5pPr marL="2057400" indent="-228600">
              <a:spcBef>
                <a:spcPct val="20000"/>
              </a:spcBef>
              <a:buClr>
                <a:srgbClr val="C00000"/>
              </a:buClr>
              <a:buSzPct val="50000"/>
              <a:buFont typeface="Wingdings" charset="2"/>
              <a:buChar char="n"/>
              <a:defRPr sz="2000" b="1">
                <a:solidFill>
                  <a:srgbClr val="262626"/>
                </a:solidFill>
                <a:latin typeface="Arial" charset="0"/>
              </a:defRPr>
            </a:lvl5pPr>
            <a:lvl6pPr marL="2514600" indent="-228600" eaLnBrk="0" fontAlgn="base" hangingPunct="0">
              <a:spcBef>
                <a:spcPct val="20000"/>
              </a:spcBef>
              <a:spcAft>
                <a:spcPct val="0"/>
              </a:spcAft>
              <a:buClr>
                <a:srgbClr val="C00000"/>
              </a:buClr>
              <a:buSzPct val="50000"/>
              <a:buFont typeface="Wingdings" charset="2"/>
              <a:buChar char="n"/>
              <a:defRPr sz="2000" b="1">
                <a:solidFill>
                  <a:srgbClr val="262626"/>
                </a:solidFill>
                <a:latin typeface="Arial" charset="0"/>
              </a:defRPr>
            </a:lvl6pPr>
            <a:lvl7pPr marL="2971800" indent="-228600" eaLnBrk="0" fontAlgn="base" hangingPunct="0">
              <a:spcBef>
                <a:spcPct val="20000"/>
              </a:spcBef>
              <a:spcAft>
                <a:spcPct val="0"/>
              </a:spcAft>
              <a:buClr>
                <a:srgbClr val="C00000"/>
              </a:buClr>
              <a:buSzPct val="50000"/>
              <a:buFont typeface="Wingdings" charset="2"/>
              <a:buChar char="n"/>
              <a:defRPr sz="2000" b="1">
                <a:solidFill>
                  <a:srgbClr val="262626"/>
                </a:solidFill>
                <a:latin typeface="Arial" charset="0"/>
              </a:defRPr>
            </a:lvl7pPr>
            <a:lvl8pPr marL="3429000" indent="-228600" eaLnBrk="0" fontAlgn="base" hangingPunct="0">
              <a:spcBef>
                <a:spcPct val="20000"/>
              </a:spcBef>
              <a:spcAft>
                <a:spcPct val="0"/>
              </a:spcAft>
              <a:buClr>
                <a:srgbClr val="C00000"/>
              </a:buClr>
              <a:buSzPct val="50000"/>
              <a:buFont typeface="Wingdings" charset="2"/>
              <a:buChar char="n"/>
              <a:defRPr sz="2000" b="1">
                <a:solidFill>
                  <a:srgbClr val="262626"/>
                </a:solidFill>
                <a:latin typeface="Arial" charset="0"/>
              </a:defRPr>
            </a:lvl8pPr>
            <a:lvl9pPr marL="3886200" indent="-228600" eaLnBrk="0" fontAlgn="base" hangingPunct="0">
              <a:spcBef>
                <a:spcPct val="20000"/>
              </a:spcBef>
              <a:spcAft>
                <a:spcPct val="0"/>
              </a:spcAft>
              <a:buClr>
                <a:srgbClr val="C00000"/>
              </a:buClr>
              <a:buSzPct val="50000"/>
              <a:buFont typeface="Wingdings" charset="2"/>
              <a:buChar char="n"/>
              <a:defRPr sz="2000" b="1">
                <a:solidFill>
                  <a:srgbClr val="262626"/>
                </a:solidFill>
                <a:latin typeface="Arial" charset="0"/>
              </a:defRPr>
            </a:lvl9pPr>
          </a:lstStyle>
          <a:p>
            <a:pPr eaLnBrk="1" hangingPunct="1">
              <a:spcBef>
                <a:spcPct val="0"/>
              </a:spcBef>
              <a:buClrTx/>
              <a:buSzTx/>
              <a:buFontTx/>
              <a:buNone/>
              <a:defRPr/>
            </a:pPr>
            <a:r>
              <a:rPr lang="en-US" altLang="zh-TW" sz="1350" b="0" dirty="0">
                <a:solidFill>
                  <a:schemeClr val="tx1"/>
                </a:solidFill>
                <a:ea typeface="新細明體" charset="-120"/>
              </a:rPr>
              <a:t>SMB</a:t>
            </a:r>
            <a:endParaRPr lang="zh-TW" altLang="en-US" sz="1350" b="0" dirty="0">
              <a:solidFill>
                <a:schemeClr val="tx1"/>
              </a:solidFill>
              <a:ea typeface="新細明體" charset="-120"/>
            </a:endParaRPr>
          </a:p>
        </p:txBody>
      </p:sp>
      <p:sp>
        <p:nvSpPr>
          <p:cNvPr id="85005" name="TextBox 14"/>
          <p:cNvSpPr txBox="1">
            <a:spLocks noChangeArrowheads="1"/>
          </p:cNvSpPr>
          <p:nvPr/>
        </p:nvSpPr>
        <p:spPr bwMode="auto">
          <a:xfrm>
            <a:off x="5348288" y="1514475"/>
            <a:ext cx="1163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sz="1600" kern="0" dirty="0" smtClean="0"/>
              <a:t>Service Portal</a:t>
            </a:r>
            <a:r>
              <a:rPr lang="zh-TW" altLang="en-US" sz="1600" kern="0" dirty="0" smtClean="0"/>
              <a:t>、</a:t>
            </a:r>
            <a:endParaRPr lang="en-US" altLang="zh-TW" sz="1600" kern="0" dirty="0"/>
          </a:p>
          <a:p>
            <a:pPr>
              <a:defRPr/>
            </a:pPr>
            <a:r>
              <a:rPr lang="en-US" altLang="zh-TW" sz="1600" kern="0" dirty="0"/>
              <a:t>Vital</a:t>
            </a:r>
            <a:r>
              <a:rPr lang="zh-TW" altLang="en-US" sz="1600" kern="0" dirty="0"/>
              <a:t> </a:t>
            </a:r>
            <a:r>
              <a:rPr lang="en-US" altLang="zh-TW" sz="1600" kern="0" dirty="0"/>
              <a:t>CRM</a:t>
            </a:r>
          </a:p>
          <a:p>
            <a:pPr>
              <a:defRPr/>
            </a:pPr>
            <a:endParaRPr lang="zh-TW" altLang="en-US" sz="1600" kern="0" dirty="0"/>
          </a:p>
        </p:txBody>
      </p:sp>
      <p:sp>
        <p:nvSpPr>
          <p:cNvPr id="16" name="TextBox 15"/>
          <p:cNvSpPr txBox="1"/>
          <p:nvPr/>
        </p:nvSpPr>
        <p:spPr>
          <a:xfrm>
            <a:off x="3919538" y="1560513"/>
            <a:ext cx="1296987" cy="738187"/>
          </a:xfrm>
          <a:prstGeom prst="rect">
            <a:avLst/>
          </a:prstGeom>
          <a:noFill/>
        </p:spPr>
        <p:txBody>
          <a:bodyPr>
            <a:spAutoFit/>
          </a:bodyPr>
          <a:lstStyle/>
          <a:p>
            <a:pPr>
              <a:defRPr/>
            </a:pPr>
            <a:r>
              <a:rPr lang="en-US" altLang="zh-TW" sz="1050" kern="0" dirty="0">
                <a:solidFill>
                  <a:schemeClr val="accent4">
                    <a:lumMod val="50000"/>
                  </a:schemeClr>
                </a:solidFill>
                <a:latin typeface="Arial" charset="0"/>
                <a:ea typeface="新細明體" charset="-120"/>
              </a:rPr>
              <a:t>Cloud Services to empower SME management their biz by IT system</a:t>
            </a:r>
            <a:endParaRPr sz="1050" kern="0" dirty="0">
              <a:solidFill>
                <a:sysClr val="windowText" lastClr="000000"/>
              </a:solidFill>
              <a:latin typeface="Arial" charset="0"/>
              <a:ea typeface="新細明體" charset="-120"/>
            </a:endParaRPr>
          </a:p>
        </p:txBody>
      </p:sp>
      <p:sp>
        <p:nvSpPr>
          <p:cNvPr id="85007" name="TextBox 16"/>
          <p:cNvSpPr txBox="1">
            <a:spLocks noChangeArrowheads="1"/>
          </p:cNvSpPr>
          <p:nvPr/>
        </p:nvSpPr>
        <p:spPr bwMode="auto">
          <a:xfrm>
            <a:off x="3973513" y="40306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新細明體" panose="02020500000000000000" pitchFamily="18" charset="-120"/>
              </a:defRPr>
            </a:lvl9pPr>
          </a:lstStyle>
          <a:p>
            <a:pPr>
              <a:defRPr/>
            </a:pPr>
            <a:r>
              <a:rPr lang="en-US" altLang="zh-TW" kern="0" smtClean="0"/>
              <a:t>Big Data</a:t>
            </a:r>
          </a:p>
          <a:p>
            <a:pPr>
              <a:defRPr/>
            </a:pPr>
            <a:r>
              <a:rPr lang="en-US" altLang="zh-TW" kern="0" dirty="0" smtClean="0"/>
              <a:t> Analysis</a:t>
            </a:r>
            <a:endParaRPr lang="zh-TW" altLang="en-US" kern="0" dirty="0"/>
          </a:p>
        </p:txBody>
      </p:sp>
      <p:sp>
        <p:nvSpPr>
          <p:cNvPr id="27663" name="Title 1"/>
          <p:cNvSpPr txBox="1">
            <a:spLocks/>
          </p:cNvSpPr>
          <p:nvPr/>
        </p:nvSpPr>
        <p:spPr bwMode="auto">
          <a:xfrm>
            <a:off x="87313" y="5886224"/>
            <a:ext cx="88804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kumimoji="1">
                <a:solidFill>
                  <a:schemeClr val="tx1"/>
                </a:solidFill>
                <a:latin typeface="Arial" pitchFamily="34" charset="0"/>
                <a:ea typeface="新細明體" pitchFamily="18" charset="-120"/>
              </a:defRPr>
            </a:lvl1pPr>
            <a:lvl2pPr marL="742950" indent="-285750" defTabSz="457200">
              <a:defRPr kumimoji="1">
                <a:solidFill>
                  <a:schemeClr val="tx1"/>
                </a:solidFill>
                <a:latin typeface="Arial" pitchFamily="34" charset="0"/>
                <a:ea typeface="新細明體" pitchFamily="18" charset="-120"/>
              </a:defRPr>
            </a:lvl2pPr>
            <a:lvl3pPr marL="1143000" indent="-228600" defTabSz="457200">
              <a:defRPr kumimoji="1">
                <a:solidFill>
                  <a:schemeClr val="tx1"/>
                </a:solidFill>
                <a:latin typeface="Arial" pitchFamily="34" charset="0"/>
                <a:ea typeface="新細明體" pitchFamily="18" charset="-120"/>
              </a:defRPr>
            </a:lvl3pPr>
            <a:lvl4pPr marL="1600200" indent="-228600" defTabSz="457200">
              <a:defRPr kumimoji="1">
                <a:solidFill>
                  <a:schemeClr val="tx1"/>
                </a:solidFill>
                <a:latin typeface="Arial" pitchFamily="34" charset="0"/>
                <a:ea typeface="新細明體" pitchFamily="18" charset="-120"/>
              </a:defRPr>
            </a:lvl4pPr>
            <a:lvl5pPr marL="2057400" indent="-228600" defTabSz="457200">
              <a:defRPr kumimoji="1">
                <a:solidFill>
                  <a:schemeClr val="tx1"/>
                </a:solidFill>
                <a:latin typeface="Arial" pitchFamily="34" charset="0"/>
                <a:ea typeface="新細明體" pitchFamily="18" charset="-120"/>
              </a:defRPr>
            </a:lvl5pPr>
            <a:lvl6pPr marL="25146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4572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sz="2000" b="1" dirty="0">
                <a:solidFill>
                  <a:srgbClr val="0099CC"/>
                </a:solidFill>
                <a:latin typeface="微軟正黑體" pitchFamily="34" charset="-120"/>
                <a:ea typeface="微軟正黑體" pitchFamily="34" charset="-120"/>
              </a:rPr>
              <a:t>技術、開發、維運成本面叡</a:t>
            </a:r>
            <a:r>
              <a:rPr lang="zh-TW" altLang="en-US" sz="2000" b="1" dirty="0" smtClean="0">
                <a:solidFill>
                  <a:srgbClr val="0099CC"/>
                </a:solidFill>
                <a:latin typeface="微軟正黑體" pitchFamily="34" charset="-120"/>
                <a:ea typeface="微軟正黑體" pitchFamily="34" charset="-120"/>
              </a:rPr>
              <a:t>揚責</a:t>
            </a:r>
            <a:r>
              <a:rPr lang="zh-TW" altLang="en-US" sz="2000" b="1" dirty="0">
                <a:solidFill>
                  <a:srgbClr val="0099CC"/>
                </a:solidFill>
                <a:latin typeface="微軟正黑體" pitchFamily="34" charset="-120"/>
                <a:ea typeface="微軟正黑體" pitchFamily="34" charset="-120"/>
              </a:rPr>
              <a:t>；客戶開發、業務收入面歡迎夥伴一起來</a:t>
            </a:r>
            <a:r>
              <a:rPr lang="en-US" altLang="zh-TW" sz="2000" b="1" dirty="0">
                <a:solidFill>
                  <a:srgbClr val="0099CC"/>
                </a:solidFill>
                <a:latin typeface="微軟正黑體" pitchFamily="34" charset="-120"/>
                <a:ea typeface="微軟正黑體" pitchFamily="34" charset="-120"/>
              </a:rPr>
              <a:t>!</a:t>
            </a:r>
            <a:endParaRPr lang="en-US" altLang="en-US" sz="2000" b="1" dirty="0">
              <a:solidFill>
                <a:srgbClr val="0099CC"/>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07923418"/>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62</a:t>
            </a:fld>
            <a:endParaRPr lang="zh-TW" altLang="en-US" sz="1200" b="0" smtClean="0">
              <a:solidFill>
                <a:schemeClr val="bg1"/>
              </a:solidFill>
            </a:endParaRPr>
          </a:p>
        </p:txBody>
      </p:sp>
      <p:sp>
        <p:nvSpPr>
          <p:cNvPr id="8196" name="標題 3"/>
          <p:cNvSpPr>
            <a:spLocks noGrp="1"/>
          </p:cNvSpPr>
          <p:nvPr>
            <p:ph type="title"/>
          </p:nvPr>
        </p:nvSpPr>
        <p:spPr>
          <a:xfrm>
            <a:off x="34652" y="-27384"/>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sz="3200" dirty="0" smtClean="0">
                <a:latin typeface="+mj-ea"/>
                <a:cs typeface="Arial Unicode MS" pitchFamily="34" charset="-120"/>
              </a:rPr>
              <a:t>許多人在思考利用平台更有效方式解決社會問題 </a:t>
            </a:r>
            <a:r>
              <a:rPr lang="en-US" altLang="zh-TW" sz="3200" dirty="0" smtClean="0">
                <a:latin typeface="+mj-ea"/>
                <a:cs typeface="Arial Unicode MS" pitchFamily="34" charset="-120"/>
              </a:rPr>
              <a:t> </a:t>
            </a:r>
            <a:endParaRPr lang="zh-TW" altLang="en-US" sz="3200" dirty="0">
              <a:latin typeface="+mj-ea"/>
              <a:cs typeface="Arial Unicode MS"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36712"/>
            <a:ext cx="8136904" cy="5400600"/>
          </a:xfrm>
          <a:prstGeom prst="rect">
            <a:avLst/>
          </a:prstGeom>
        </p:spPr>
      </p:pic>
      <p:pic>
        <p:nvPicPr>
          <p:cNvPr id="2" name="內容版面配置區 1"/>
          <p:cNvPicPr>
            <a:picLocks noGrp="1" noChangeAspect="1"/>
          </p:cNvPicPr>
          <p:nvPr>
            <p:ph idx="1"/>
          </p:nvPr>
        </p:nvPicPr>
        <p:blipFill rotWithShape="1">
          <a:blip r:embed="rId3">
            <a:extLst>
              <a:ext uri="{28A0092B-C50C-407E-A947-70E740481C1C}">
                <a14:useLocalDpi xmlns:a14="http://schemas.microsoft.com/office/drawing/2010/main" val="0"/>
              </a:ext>
            </a:extLst>
          </a:blip>
          <a:srcRect l="5892" r="10275"/>
          <a:stretch/>
        </p:blipFill>
        <p:spPr>
          <a:xfrm>
            <a:off x="6948264" y="3284984"/>
            <a:ext cx="2195736" cy="2952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2437349"/>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63</a:t>
            </a:fld>
            <a:endParaRPr lang="zh-TW" altLang="en-US" sz="1200" b="0" smtClean="0">
              <a:solidFill>
                <a:schemeClr val="bg1"/>
              </a:solidFill>
            </a:endParaRPr>
          </a:p>
        </p:txBody>
      </p:sp>
      <p:sp>
        <p:nvSpPr>
          <p:cNvPr id="13315" name="內容版面配置區 2"/>
          <p:cNvSpPr>
            <a:spLocks noGrp="1"/>
          </p:cNvSpPr>
          <p:nvPr>
            <p:ph idx="4294967295"/>
          </p:nvPr>
        </p:nvSpPr>
        <p:spPr>
          <a:xfrm>
            <a:off x="15719" y="548680"/>
            <a:ext cx="9144000" cy="5545138"/>
          </a:xfrm>
        </p:spPr>
        <p:txBody>
          <a:bodyPr>
            <a:normAutofit/>
          </a:bodyPr>
          <a:lstStyle/>
          <a:p>
            <a:pPr marL="0" indent="0" algn="ctr" eaLnBrk="1" hangingPunct="1">
              <a:buNone/>
              <a:defRPr/>
            </a:pPr>
            <a:r>
              <a:rPr lang="en-US" altLang="zh-TW" sz="4000" b="0" dirty="0" smtClean="0">
                <a:solidFill>
                  <a:srgbClr val="144C90"/>
                </a:solidFill>
                <a:latin typeface="+mj-ea"/>
                <a:ea typeface="+mj-ea"/>
                <a:cs typeface="Arial" panose="020B0604020202020204" pitchFamily="34" charset="0"/>
              </a:rPr>
              <a:t>2009</a:t>
            </a:r>
            <a:r>
              <a:rPr lang="zh-TW" altLang="en-US" sz="4000" b="0" dirty="0" smtClean="0">
                <a:solidFill>
                  <a:srgbClr val="144C90"/>
                </a:solidFill>
                <a:latin typeface="+mj-ea"/>
                <a:ea typeface="+mj-ea"/>
                <a:cs typeface="Arial" panose="020B0604020202020204" pitchFamily="34" charset="0"/>
              </a:rPr>
              <a:t> </a:t>
            </a:r>
            <a:endParaRPr lang="en-US" altLang="zh-TW" sz="4000" b="0" dirty="0" smtClean="0">
              <a:solidFill>
                <a:srgbClr val="144C90"/>
              </a:solidFill>
              <a:latin typeface="+mj-ea"/>
              <a:ea typeface="+mj-ea"/>
              <a:cs typeface="Arial" panose="020B0604020202020204" pitchFamily="34" charset="0"/>
            </a:endParaRPr>
          </a:p>
          <a:p>
            <a:pPr marL="0" indent="0" algn="ctr" eaLnBrk="1" hangingPunct="1">
              <a:buNone/>
              <a:defRPr/>
            </a:pPr>
            <a:r>
              <a:rPr lang="zh-TW" altLang="en-US" sz="4000" b="0" dirty="0" smtClean="0">
                <a:solidFill>
                  <a:srgbClr val="144C90"/>
                </a:solidFill>
                <a:latin typeface="+mj-ea"/>
                <a:ea typeface="+mj-ea"/>
                <a:cs typeface="Arial" panose="020B0604020202020204" pitchFamily="34" charset="0"/>
              </a:rPr>
              <a:t>雲端架構與技術</a:t>
            </a:r>
            <a:endParaRPr lang="en-US" altLang="zh-TW" sz="4000" b="0" dirty="0" smtClean="0">
              <a:solidFill>
                <a:srgbClr val="144C90"/>
              </a:solidFill>
              <a:latin typeface="+mj-ea"/>
              <a:ea typeface="+mj-ea"/>
              <a:cs typeface="Arial" panose="020B0604020202020204" pitchFamily="34" charset="0"/>
            </a:endParaRPr>
          </a:p>
          <a:p>
            <a:pPr marL="0" indent="0" algn="ctr" eaLnBrk="1" hangingPunct="1">
              <a:buNone/>
              <a:defRPr/>
            </a:pPr>
            <a:r>
              <a:rPr lang="en-US" altLang="zh-TW" sz="4000" dirty="0" smtClean="0">
                <a:solidFill>
                  <a:srgbClr val="144C90"/>
                </a:solidFill>
                <a:latin typeface="+mj-ea"/>
                <a:ea typeface="+mj-ea"/>
                <a:cs typeface="Arial" panose="020B0604020202020204" pitchFamily="34" charset="0"/>
              </a:rPr>
              <a:t>SaaS </a:t>
            </a:r>
            <a:r>
              <a:rPr lang="zh-TW" altLang="en-US" sz="4000" dirty="0" smtClean="0">
                <a:solidFill>
                  <a:srgbClr val="144C90"/>
                </a:solidFill>
                <a:latin typeface="+mj-ea"/>
                <a:ea typeface="+mj-ea"/>
                <a:cs typeface="Arial" panose="020B0604020202020204" pitchFamily="34" charset="0"/>
              </a:rPr>
              <a:t>應用 </a:t>
            </a:r>
            <a:endParaRPr lang="en-US" altLang="zh-TW" sz="4000" dirty="0" smtClean="0">
              <a:solidFill>
                <a:srgbClr val="144C90"/>
              </a:solidFill>
              <a:latin typeface="+mj-ea"/>
              <a:ea typeface="+mj-ea"/>
              <a:cs typeface="Arial" panose="020B0604020202020204" pitchFamily="34" charset="0"/>
            </a:endParaRPr>
          </a:p>
          <a:p>
            <a:pPr marL="0" indent="0" algn="ctr" eaLnBrk="1" hangingPunct="1">
              <a:buNone/>
              <a:defRPr/>
            </a:pPr>
            <a:r>
              <a:rPr lang="zh-TW" altLang="en-US"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先由一個開始體驗 </a:t>
            </a:r>
            <a:r>
              <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愛報告</a:t>
            </a:r>
            <a:endPar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0" indent="0" algn="ctr" eaLnBrk="1" hangingPunct="1">
              <a:buNone/>
              <a:defRPr/>
            </a:pPr>
            <a:r>
              <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CRM</a:t>
            </a:r>
          </a:p>
          <a:p>
            <a:pPr marL="0" indent="0" algn="ctr" eaLnBrk="1" hangingPunct="1">
              <a:buNone/>
              <a:defRPr/>
            </a:pPr>
            <a:r>
              <a:rPr lang="zh-TW" altLang="en-US"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抽取 </a:t>
            </a:r>
            <a:r>
              <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SaaS</a:t>
            </a:r>
            <a:r>
              <a:rPr lang="zh-TW" altLang="en-US"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開發與維運所需共用服務</a:t>
            </a:r>
            <a:r>
              <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建構 </a:t>
            </a:r>
            <a:r>
              <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PaaS</a:t>
            </a:r>
          </a:p>
          <a:p>
            <a:pPr marL="0" indent="0" algn="ctr" eaLnBrk="1" hangingPunct="1">
              <a:buNone/>
              <a:defRPr/>
            </a:pPr>
            <a:r>
              <a:rPr lang="zh-TW" altLang="en-US"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開發其他中小企業營運普遍需要的服務</a:t>
            </a:r>
            <a:endParaRPr lang="en-US" altLang="zh-TW" sz="2400" b="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0" indent="0" algn="ctr" eaLnBrk="1" hangingPunct="1">
              <a:buNone/>
              <a:defRPr/>
            </a:pPr>
            <a:r>
              <a:rPr lang="zh-TW" altLang="en-US"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rPr>
              <a:t>建構生態平台與系統</a:t>
            </a:r>
            <a:endParaRPr lang="en-US" altLang="zh-TW" sz="4400" dirty="0">
              <a:solidFill>
                <a:srgbClr val="144C90"/>
              </a:solidFill>
              <a:latin typeface="微軟正黑體" panose="020B0604030504040204" pitchFamily="34" charset="-120"/>
              <a:ea typeface="微軟正黑體" panose="020B0604030504040204" pitchFamily="34" charset="-120"/>
              <a:cs typeface="Arial" panose="020B0604020202020204" pitchFamily="34" charset="0"/>
            </a:endParaRPr>
          </a:p>
          <a:p>
            <a:pPr marL="0" indent="0" algn="ctr" eaLnBrk="1" hangingPunct="1">
              <a:buNone/>
              <a:defRPr/>
            </a:pPr>
            <a:endParaRPr lang="en-US" altLang="zh-TW" sz="4400" b="0" dirty="0">
              <a:latin typeface="Arial" panose="020B0604020202020204" pitchFamily="34" charset="0"/>
              <a:ea typeface="Arial Unicode MS" panose="020B0604020202020204" pitchFamily="34" charset="-120"/>
              <a:cs typeface="Arial" panose="020B0604020202020204" pitchFamily="34" charset="0"/>
            </a:endParaRPr>
          </a:p>
        </p:txBody>
      </p:sp>
    </p:spTree>
    <p:extLst>
      <p:ext uri="{BB962C8B-B14F-4D97-AF65-F5344CB8AC3E}">
        <p14:creationId xmlns:p14="http://schemas.microsoft.com/office/powerpoint/2010/main" val="3868033514"/>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bk object 16"/>
          <p:cNvSpPr>
            <a:spLocks/>
          </p:cNvSpPr>
          <p:nvPr/>
        </p:nvSpPr>
        <p:spPr bwMode="auto">
          <a:xfrm>
            <a:off x="395288" y="1808163"/>
            <a:ext cx="8293100" cy="4457700"/>
          </a:xfrm>
          <a:custGeom>
            <a:avLst/>
            <a:gdLst>
              <a:gd name="T0" fmla="*/ 0 w 11793220"/>
              <a:gd name="T1" fmla="*/ 1361 h 6337934"/>
              <a:gd name="T2" fmla="*/ 2522 w 11793220"/>
              <a:gd name="T3" fmla="*/ 1361 h 6337934"/>
              <a:gd name="T4" fmla="*/ 2522 w 11793220"/>
              <a:gd name="T5" fmla="*/ 0 h 6337934"/>
              <a:gd name="T6" fmla="*/ 0 w 11793220"/>
              <a:gd name="T7" fmla="*/ 0 h 6337934"/>
              <a:gd name="T8" fmla="*/ 0 w 11793220"/>
              <a:gd name="T9" fmla="*/ 1361 h 6337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93220" h="6337934">
                <a:moveTo>
                  <a:pt x="0" y="6337896"/>
                </a:moveTo>
                <a:lnTo>
                  <a:pt x="11792902" y="6337896"/>
                </a:lnTo>
                <a:lnTo>
                  <a:pt x="11792902" y="0"/>
                </a:lnTo>
                <a:lnTo>
                  <a:pt x="0" y="0"/>
                </a:lnTo>
                <a:lnTo>
                  <a:pt x="0" y="6337896"/>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6" name="bk object 17"/>
          <p:cNvSpPr>
            <a:spLocks noChangeArrowheads="1"/>
          </p:cNvSpPr>
          <p:nvPr/>
        </p:nvSpPr>
        <p:spPr bwMode="auto">
          <a:xfrm>
            <a:off x="1363663" y="5222875"/>
            <a:ext cx="7078662" cy="406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eaLnBrk="1" fontAlgn="auto" hangingPunct="1">
              <a:spcBef>
                <a:spcPts val="0"/>
              </a:spcBef>
              <a:spcAft>
                <a:spcPts val="0"/>
              </a:spcAft>
              <a:defRPr/>
            </a:pPr>
            <a:endParaRPr kumimoji="0" kern="0">
              <a:solidFill>
                <a:prstClr val="white"/>
              </a:solidFill>
              <a:latin typeface="微軟正黑體" pitchFamily="34" charset="-120"/>
              <a:ea typeface="微軟正黑體" pitchFamily="34" charset="-120"/>
            </a:endParaRPr>
          </a:p>
        </p:txBody>
      </p:sp>
      <p:sp>
        <p:nvSpPr>
          <p:cNvPr id="7" name="bk object 18"/>
          <p:cNvSpPr>
            <a:spLocks noChangeArrowheads="1"/>
          </p:cNvSpPr>
          <p:nvPr/>
        </p:nvSpPr>
        <p:spPr bwMode="auto">
          <a:xfrm>
            <a:off x="1363663" y="5681663"/>
            <a:ext cx="7078662" cy="406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eaLnBrk="1" fontAlgn="auto" hangingPunct="1">
              <a:spcBef>
                <a:spcPts val="0"/>
              </a:spcBef>
              <a:spcAft>
                <a:spcPts val="0"/>
              </a:spcAft>
              <a:defRPr/>
            </a:pPr>
            <a:endParaRPr kumimoji="0" kern="0">
              <a:solidFill>
                <a:prstClr val="white"/>
              </a:solidFill>
              <a:latin typeface="微軟正黑體" pitchFamily="34" charset="-120"/>
              <a:ea typeface="微軟正黑體" pitchFamily="34" charset="-120"/>
            </a:endParaRPr>
          </a:p>
        </p:txBody>
      </p:sp>
      <p:sp>
        <p:nvSpPr>
          <p:cNvPr id="8" name="object 2"/>
          <p:cNvSpPr txBox="1"/>
          <p:nvPr/>
        </p:nvSpPr>
        <p:spPr>
          <a:xfrm>
            <a:off x="3752850" y="5180013"/>
            <a:ext cx="2325688" cy="425450"/>
          </a:xfrm>
          <a:prstGeom prst="rect">
            <a:avLst/>
          </a:prstGeom>
        </p:spPr>
        <p:txBody>
          <a:bodyPr lIns="0" tIns="0" rIns="0" bIns="0">
            <a:spAutoFit/>
          </a:bodyPr>
          <a:lstStyle/>
          <a:p>
            <a:pPr marL="667024" indent="-667470" algn="ctr" eaLnBrk="1" fontAlgn="auto" hangingPunct="1">
              <a:lnSpc>
                <a:spcPct val="145800"/>
              </a:lnSpc>
              <a:spcBef>
                <a:spcPts val="0"/>
              </a:spcBef>
              <a:spcAft>
                <a:spcPts val="0"/>
              </a:spcAft>
              <a:defRPr/>
            </a:pPr>
            <a:r>
              <a:rPr kumimoji="0" lang="en-US" sz="2000" spc="-39" dirty="0">
                <a:solidFill>
                  <a:prstClr val="white"/>
                </a:solidFill>
                <a:latin typeface="微軟正黑體" pitchFamily="34" charset="-120"/>
                <a:ea typeface="微軟正黑體" pitchFamily="34" charset="-120"/>
                <a:cs typeface="Arial"/>
              </a:rPr>
              <a:t>Microsoft Azure</a:t>
            </a:r>
            <a:r>
              <a:rPr kumimoji="0" sz="2000" dirty="0">
                <a:solidFill>
                  <a:prstClr val="white"/>
                </a:solidFill>
                <a:latin typeface="微軟正黑體" pitchFamily="34" charset="-120"/>
                <a:ea typeface="微軟正黑體" pitchFamily="34" charset="-120"/>
                <a:cs typeface="Arial"/>
              </a:rPr>
              <a:t> </a:t>
            </a:r>
          </a:p>
        </p:txBody>
      </p:sp>
      <p:sp>
        <p:nvSpPr>
          <p:cNvPr id="9" name="object 3"/>
          <p:cNvSpPr>
            <a:spLocks noChangeArrowheads="1"/>
          </p:cNvSpPr>
          <p:nvPr/>
        </p:nvSpPr>
        <p:spPr bwMode="auto">
          <a:xfrm>
            <a:off x="1363663" y="3101975"/>
            <a:ext cx="7078662" cy="40798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0" name="object 4"/>
          <p:cNvSpPr>
            <a:spLocks noChangeArrowheads="1"/>
          </p:cNvSpPr>
          <p:nvPr/>
        </p:nvSpPr>
        <p:spPr bwMode="auto">
          <a:xfrm>
            <a:off x="1355725" y="3606800"/>
            <a:ext cx="3440113"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1" name="object 6"/>
          <p:cNvSpPr>
            <a:spLocks noChangeArrowheads="1"/>
          </p:cNvSpPr>
          <p:nvPr/>
        </p:nvSpPr>
        <p:spPr bwMode="auto">
          <a:xfrm>
            <a:off x="1501775" y="4138613"/>
            <a:ext cx="692150"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2" name="object 8"/>
          <p:cNvSpPr>
            <a:spLocks noChangeArrowheads="1"/>
          </p:cNvSpPr>
          <p:nvPr/>
        </p:nvSpPr>
        <p:spPr bwMode="auto">
          <a:xfrm>
            <a:off x="5056188" y="3606800"/>
            <a:ext cx="1609725"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3" name="object 10"/>
          <p:cNvSpPr>
            <a:spLocks noChangeArrowheads="1"/>
          </p:cNvSpPr>
          <p:nvPr/>
        </p:nvSpPr>
        <p:spPr bwMode="auto">
          <a:xfrm>
            <a:off x="6926263" y="3617913"/>
            <a:ext cx="1495425" cy="1295400"/>
          </a:xfrm>
          <a:prstGeom prst="roundRect">
            <a:avLst>
              <a:gd name="adj" fmla="val 10875"/>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4" name="object 13"/>
          <p:cNvSpPr>
            <a:spLocks noChangeArrowheads="1"/>
          </p:cNvSpPr>
          <p:nvPr/>
        </p:nvSpPr>
        <p:spPr bwMode="auto">
          <a:xfrm>
            <a:off x="3143250" y="4138613"/>
            <a:ext cx="690563"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5" name="object 15"/>
          <p:cNvSpPr>
            <a:spLocks noChangeArrowheads="1"/>
          </p:cNvSpPr>
          <p:nvPr/>
        </p:nvSpPr>
        <p:spPr bwMode="auto">
          <a:xfrm>
            <a:off x="2319338" y="4138613"/>
            <a:ext cx="700087"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16" name="object 17"/>
          <p:cNvSpPr>
            <a:spLocks noChangeArrowheads="1"/>
          </p:cNvSpPr>
          <p:nvPr/>
        </p:nvSpPr>
        <p:spPr bwMode="auto">
          <a:xfrm>
            <a:off x="3965575" y="4138613"/>
            <a:ext cx="693738" cy="615950"/>
          </a:xfrm>
          <a:prstGeom prst="roundRect">
            <a:avLst>
              <a:gd name="adj" fmla="val 16667"/>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8"/>
              </a:srgbClr>
            </a:outerShdw>
          </a:effectLst>
        </p:spPr>
        <p:txBody>
          <a:bodyPr lIns="0" tIns="0" rIns="0" bIns="0"/>
          <a:lstStyle/>
          <a:p>
            <a:pPr eaLnBrk="1" fontAlgn="auto" hangingPunct="1">
              <a:spcBef>
                <a:spcPts val="0"/>
              </a:spcBef>
              <a:spcAft>
                <a:spcPts val="0"/>
              </a:spcAft>
              <a:defRPr/>
            </a:pPr>
            <a:endParaRPr kumimoji="0" b="1" kern="0">
              <a:solidFill>
                <a:prstClr val="white"/>
              </a:solidFill>
              <a:latin typeface="微軟正黑體" pitchFamily="34" charset="-120"/>
              <a:ea typeface="微軟正黑體" pitchFamily="34" charset="-120"/>
            </a:endParaRPr>
          </a:p>
        </p:txBody>
      </p:sp>
      <p:sp>
        <p:nvSpPr>
          <p:cNvPr id="78862" name="object 19"/>
          <p:cNvSpPr>
            <a:spLocks/>
          </p:cNvSpPr>
          <p:nvPr/>
        </p:nvSpPr>
        <p:spPr bwMode="auto">
          <a:xfrm>
            <a:off x="814388" y="5045075"/>
            <a:ext cx="7721600" cy="0"/>
          </a:xfrm>
          <a:custGeom>
            <a:avLst/>
            <a:gdLst>
              <a:gd name="T0" fmla="*/ 0 w 10983595"/>
              <a:gd name="T1" fmla="*/ 2333 w 10983595"/>
              <a:gd name="T2" fmla="*/ 0 60000 65536"/>
              <a:gd name="T3" fmla="*/ 0 60000 65536"/>
            </a:gdLst>
            <a:ahLst/>
            <a:cxnLst>
              <a:cxn ang="T2">
                <a:pos x="T0" y="0"/>
              </a:cxn>
              <a:cxn ang="T3">
                <a:pos x="T1" y="0"/>
              </a:cxn>
            </a:cxnLst>
            <a:rect l="0" t="0" r="r" b="b"/>
            <a:pathLst>
              <a:path w="10983595">
                <a:moveTo>
                  <a:pt x="0" y="0"/>
                </a:moveTo>
                <a:lnTo>
                  <a:pt x="10983277" y="0"/>
                </a:lnTo>
              </a:path>
            </a:pathLst>
          </a:custGeom>
          <a:noFill/>
          <a:ln w="14516">
            <a:solidFill>
              <a:srgbClr val="40414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78863" name="object 20"/>
          <p:cNvSpPr>
            <a:spLocks/>
          </p:cNvSpPr>
          <p:nvPr/>
        </p:nvSpPr>
        <p:spPr bwMode="auto">
          <a:xfrm>
            <a:off x="814388" y="2935288"/>
            <a:ext cx="7721600" cy="0"/>
          </a:xfrm>
          <a:custGeom>
            <a:avLst/>
            <a:gdLst>
              <a:gd name="T0" fmla="*/ 0 w 10983595"/>
              <a:gd name="T1" fmla="*/ 2333 w 10983595"/>
              <a:gd name="T2" fmla="*/ 0 60000 65536"/>
              <a:gd name="T3" fmla="*/ 0 60000 65536"/>
            </a:gdLst>
            <a:ahLst/>
            <a:cxnLst>
              <a:cxn ang="T2">
                <a:pos x="T0" y="0"/>
              </a:cxn>
              <a:cxn ang="T3">
                <a:pos x="T1" y="0"/>
              </a:cxn>
            </a:cxnLst>
            <a:rect l="0" t="0" r="r" b="b"/>
            <a:pathLst>
              <a:path w="10983595">
                <a:moveTo>
                  <a:pt x="0" y="0"/>
                </a:moveTo>
                <a:lnTo>
                  <a:pt x="10983277" y="0"/>
                </a:lnTo>
              </a:path>
            </a:pathLst>
          </a:custGeom>
          <a:noFill/>
          <a:ln w="14516">
            <a:solidFill>
              <a:srgbClr val="40414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a:p>
        </p:txBody>
      </p:sp>
      <p:sp>
        <p:nvSpPr>
          <p:cNvPr id="19" name="object 21"/>
          <p:cNvSpPr>
            <a:spLocks noChangeArrowheads="1"/>
          </p:cNvSpPr>
          <p:nvPr/>
        </p:nvSpPr>
        <p:spPr bwMode="auto">
          <a:xfrm>
            <a:off x="1363663" y="2038350"/>
            <a:ext cx="973137" cy="719138"/>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r>
              <a:rPr kumimoji="0" lang="zh-TW" altLang="en-US" sz="1600" b="1" smtClean="0">
                <a:solidFill>
                  <a:srgbClr val="FFFFFF"/>
                </a:solidFill>
                <a:latin typeface="微軟正黑體" pitchFamily="34" charset="-120"/>
                <a:ea typeface="微軟正黑體" pitchFamily="34" charset="-120"/>
              </a:rPr>
              <a:t>客戶關係管理</a:t>
            </a:r>
          </a:p>
        </p:txBody>
      </p:sp>
      <p:sp>
        <p:nvSpPr>
          <p:cNvPr id="20" name="object 22"/>
          <p:cNvSpPr>
            <a:spLocks noChangeArrowheads="1"/>
          </p:cNvSpPr>
          <p:nvPr/>
        </p:nvSpPr>
        <p:spPr bwMode="auto">
          <a:xfrm>
            <a:off x="2384425" y="2038350"/>
            <a:ext cx="971550" cy="71913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表單文件</a:t>
            </a:r>
          </a:p>
        </p:txBody>
      </p:sp>
      <p:sp>
        <p:nvSpPr>
          <p:cNvPr id="21" name="object 23"/>
          <p:cNvSpPr>
            <a:spLocks noChangeArrowheads="1"/>
          </p:cNvSpPr>
          <p:nvPr/>
        </p:nvSpPr>
        <p:spPr bwMode="auto">
          <a:xfrm>
            <a:off x="5424488" y="2038350"/>
            <a:ext cx="973137" cy="71913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公文管理</a:t>
            </a:r>
            <a:endParaRPr kumimoji="0" sz="1600" b="1" kern="0" dirty="0">
              <a:solidFill>
                <a:prstClr val="white"/>
              </a:solidFill>
              <a:latin typeface="微軟正黑體" pitchFamily="34" charset="-120"/>
            </a:endParaRPr>
          </a:p>
        </p:txBody>
      </p:sp>
      <p:sp>
        <p:nvSpPr>
          <p:cNvPr id="22" name="object 29"/>
          <p:cNvSpPr>
            <a:spLocks noChangeArrowheads="1"/>
          </p:cNvSpPr>
          <p:nvPr/>
        </p:nvSpPr>
        <p:spPr bwMode="auto">
          <a:xfrm>
            <a:off x="4410075" y="2032000"/>
            <a:ext cx="971550" cy="720725"/>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會議與</a:t>
            </a:r>
            <a:endParaRPr kumimoji="0" lang="en-US" altLang="zh-TW" sz="1600" b="1" kern="0" dirty="0">
              <a:solidFill>
                <a:prstClr val="white"/>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工作管理</a:t>
            </a:r>
          </a:p>
        </p:txBody>
      </p:sp>
      <p:sp>
        <p:nvSpPr>
          <p:cNvPr id="23" name="object 28"/>
          <p:cNvSpPr>
            <a:spLocks noChangeArrowheads="1"/>
          </p:cNvSpPr>
          <p:nvPr/>
        </p:nvSpPr>
        <p:spPr bwMode="auto">
          <a:xfrm>
            <a:off x="3394075" y="2038350"/>
            <a:ext cx="971550" cy="71913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知識社群</a:t>
            </a:r>
            <a:endParaRPr kumimoji="0" lang="en-US" altLang="zh-TW" sz="1600" b="1" kern="0" dirty="0">
              <a:solidFill>
                <a:prstClr val="white"/>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anose="020B0604030504040204" pitchFamily="34" charset="-120"/>
              </a:rPr>
              <a:t>平台</a:t>
            </a:r>
            <a:endParaRPr kumimoji="0" sz="1600" b="1" kern="0" dirty="0">
              <a:solidFill>
                <a:prstClr val="white"/>
              </a:solidFill>
              <a:latin typeface="微軟正黑體" pitchFamily="34" charset="-120"/>
            </a:endParaRPr>
          </a:p>
        </p:txBody>
      </p:sp>
      <p:sp>
        <p:nvSpPr>
          <p:cNvPr id="78869" name="object 30"/>
          <p:cNvSpPr txBox="1">
            <a:spLocks noChangeArrowheads="1"/>
          </p:cNvSpPr>
          <p:nvPr/>
        </p:nvSpPr>
        <p:spPr bwMode="auto">
          <a:xfrm>
            <a:off x="84138" y="2146300"/>
            <a:ext cx="1225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3200" b="1">
                <a:solidFill>
                  <a:srgbClr val="BD3936"/>
                </a:solidFill>
                <a:latin typeface="微軟正黑體" pitchFamily="34" charset="-120"/>
              </a:rPr>
              <a:t>SaaS</a:t>
            </a:r>
            <a:endParaRPr kumimoji="0" lang="en-US" altLang="zh-TW" sz="3200" b="1">
              <a:solidFill>
                <a:srgbClr val="000000"/>
              </a:solidFill>
              <a:latin typeface="微軟正黑體" pitchFamily="34" charset="-120"/>
              <a:cs typeface="Times New Roman" pitchFamily="18" charset="0"/>
            </a:endParaRPr>
          </a:p>
        </p:txBody>
      </p:sp>
      <p:sp>
        <p:nvSpPr>
          <p:cNvPr id="78870" name="object 31"/>
          <p:cNvSpPr txBox="1">
            <a:spLocks noChangeArrowheads="1"/>
          </p:cNvSpPr>
          <p:nvPr/>
        </p:nvSpPr>
        <p:spPr bwMode="auto">
          <a:xfrm>
            <a:off x="608013" y="5537200"/>
            <a:ext cx="65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solidFill>
                  <a:srgbClr val="BD3936"/>
                </a:solidFill>
                <a:latin typeface="微軟正黑體" pitchFamily="34" charset="-120"/>
              </a:rPr>
              <a:t>IaaS</a:t>
            </a:r>
            <a:endParaRPr kumimoji="0" lang="en-US" altLang="zh-TW" sz="2000" b="1">
              <a:solidFill>
                <a:srgbClr val="000000"/>
              </a:solidFill>
              <a:latin typeface="微軟正黑體" pitchFamily="34" charset="-120"/>
            </a:endParaRPr>
          </a:p>
        </p:txBody>
      </p:sp>
      <p:sp>
        <p:nvSpPr>
          <p:cNvPr id="78871" name="object 63"/>
          <p:cNvSpPr>
            <a:spLocks/>
          </p:cNvSpPr>
          <p:nvPr/>
        </p:nvSpPr>
        <p:spPr bwMode="auto">
          <a:xfrm>
            <a:off x="395288" y="1331913"/>
            <a:ext cx="8291512" cy="530225"/>
          </a:xfrm>
          <a:custGeom>
            <a:avLst/>
            <a:gdLst>
              <a:gd name="T0" fmla="*/ 0 w 11791950"/>
              <a:gd name="T1" fmla="*/ 0 h 530860"/>
              <a:gd name="T2" fmla="*/ 11791950 w 11791950"/>
              <a:gd name="T3" fmla="*/ 530860 h 530860"/>
            </a:gdLst>
            <a:ahLst/>
            <a:cxnLst/>
            <a:rect l="T0" t="T1" r="T2" b="T3"/>
            <a:pathLst>
              <a:path w="11791950" h="530860">
                <a:moveTo>
                  <a:pt x="0" y="530605"/>
                </a:moveTo>
                <a:lnTo>
                  <a:pt x="11791416" y="530605"/>
                </a:lnTo>
                <a:lnTo>
                  <a:pt x="11791416" y="0"/>
                </a:lnTo>
                <a:lnTo>
                  <a:pt x="0" y="0"/>
                </a:lnTo>
                <a:lnTo>
                  <a:pt x="0" y="530605"/>
                </a:lnTo>
                <a:close/>
              </a:path>
            </a:pathLst>
          </a:custGeom>
          <a:solidFill>
            <a:srgbClr val="00ADD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800" b="1">
                <a:solidFill>
                  <a:srgbClr val="FFFFFF"/>
                </a:solidFill>
                <a:latin typeface="Franklin Gothic Book" pitchFamily="2" charset="0"/>
                <a:ea typeface="微軟正黑體" pitchFamily="34" charset="-120"/>
              </a:rPr>
              <a:t>   單一簽入</a:t>
            </a:r>
          </a:p>
        </p:txBody>
      </p:sp>
      <p:sp>
        <p:nvSpPr>
          <p:cNvPr id="78872" name="object 66"/>
          <p:cNvSpPr txBox="1">
            <a:spLocks noChangeArrowheads="1"/>
          </p:cNvSpPr>
          <p:nvPr/>
        </p:nvSpPr>
        <p:spPr bwMode="auto">
          <a:xfrm>
            <a:off x="157163" y="6313488"/>
            <a:ext cx="892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938">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a:solidFill>
                  <a:schemeClr val="tx2"/>
                </a:solidFill>
                <a:latin typeface="微軟正黑體" pitchFamily="34" charset="-120"/>
                <a:ea typeface="微軟正黑體" pitchFamily="34" charset="-120"/>
              </a:rPr>
              <a:t>SOA </a:t>
            </a:r>
            <a:r>
              <a:rPr kumimoji="0" lang="zh-TW" altLang="en-US" sz="2000">
                <a:solidFill>
                  <a:schemeClr val="tx2"/>
                </a:solidFill>
                <a:latin typeface="微軟正黑體" pitchFamily="34" charset="-120"/>
                <a:ea typeface="微軟正黑體" pitchFamily="34" charset="-120"/>
              </a:rPr>
              <a:t>極致呈現、備好未來所需</a:t>
            </a:r>
          </a:p>
        </p:txBody>
      </p:sp>
      <p:sp>
        <p:nvSpPr>
          <p:cNvPr id="78873" name="object 2"/>
          <p:cNvSpPr txBox="1">
            <a:spLocks noChangeArrowheads="1"/>
          </p:cNvSpPr>
          <p:nvPr/>
        </p:nvSpPr>
        <p:spPr bwMode="auto">
          <a:xfrm>
            <a:off x="4024313" y="5634038"/>
            <a:ext cx="1781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66750" indent="-6667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146000"/>
              </a:lnSpc>
            </a:pPr>
            <a:r>
              <a:rPr kumimoji="0" lang="en-US" altLang="zh-TW" sz="2000">
                <a:solidFill>
                  <a:srgbClr val="FFFFFF"/>
                </a:solidFill>
                <a:latin typeface="微軟正黑體" pitchFamily="34" charset="-120"/>
                <a:cs typeface="Arial" pitchFamily="34" charset="0"/>
              </a:rPr>
              <a:t>IDC</a:t>
            </a:r>
          </a:p>
        </p:txBody>
      </p:sp>
      <p:sp>
        <p:nvSpPr>
          <p:cNvPr id="78874" name="文字方塊 28"/>
          <p:cNvSpPr txBox="1">
            <a:spLocks noChangeArrowheads="1"/>
          </p:cNvSpPr>
          <p:nvPr/>
        </p:nvSpPr>
        <p:spPr bwMode="auto">
          <a:xfrm>
            <a:off x="487363" y="3752850"/>
            <a:ext cx="8985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marL="9525">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solidFill>
                  <a:srgbClr val="BD3936"/>
                </a:solidFill>
                <a:latin typeface="微軟正黑體" pitchFamily="34" charset="-120"/>
              </a:rPr>
              <a:t>PaaS</a:t>
            </a:r>
          </a:p>
          <a:p>
            <a:pPr algn="ctr" eaLnBrk="1" hangingPunct="1"/>
            <a:endParaRPr kumimoji="0" lang="zh-TW" altLang="en-US" b="1">
              <a:solidFill>
                <a:srgbClr val="000000"/>
              </a:solidFill>
              <a:latin typeface="微軟正黑體" pitchFamily="34" charset="-120"/>
              <a:ea typeface="微軟正黑體" pitchFamily="34" charset="-120"/>
            </a:endParaRPr>
          </a:p>
        </p:txBody>
      </p:sp>
      <p:sp>
        <p:nvSpPr>
          <p:cNvPr id="30" name="文字方塊 29"/>
          <p:cNvSpPr txBox="1"/>
          <p:nvPr/>
        </p:nvSpPr>
        <p:spPr>
          <a:xfrm>
            <a:off x="3824288" y="3101975"/>
            <a:ext cx="2181225" cy="373063"/>
          </a:xfrm>
          <a:prstGeom prst="rect">
            <a:avLst/>
          </a:prstGeom>
          <a:noFill/>
        </p:spPr>
        <p:txBody>
          <a:bodyPr wrap="none" lIns="64291" tIns="32146" rIns="64291" bIns="32146">
            <a:spAutoFit/>
          </a:bodyPr>
          <a:lstStyle/>
          <a:p>
            <a:pPr algn="ctr" eaLnBrk="1" fontAlgn="auto" hangingPunct="1">
              <a:spcBef>
                <a:spcPts val="0"/>
              </a:spcBef>
              <a:spcAft>
                <a:spcPts val="0"/>
              </a:spcAft>
              <a:defRPr/>
            </a:pPr>
            <a:r>
              <a:rPr kumimoji="0" lang="en-US" altLang="zh-TW" sz="2000" spc="-4" dirty="0">
                <a:solidFill>
                  <a:prstClr val="white"/>
                </a:solidFill>
                <a:latin typeface="微軟正黑體" pitchFamily="34" charset="-120"/>
                <a:ea typeface="微軟正黑體" pitchFamily="34" charset="-120"/>
                <a:cs typeface="Arial"/>
              </a:rPr>
              <a:t>Restfu</a:t>
            </a:r>
            <a:r>
              <a:rPr kumimoji="0" lang="en-US" altLang="zh-TW" sz="2000" dirty="0">
                <a:solidFill>
                  <a:prstClr val="white"/>
                </a:solidFill>
                <a:latin typeface="微軟正黑體" pitchFamily="34" charset="-120"/>
                <a:ea typeface="微軟正黑體" pitchFamily="34" charset="-120"/>
                <a:cs typeface="Arial"/>
              </a:rPr>
              <a:t>l </a:t>
            </a:r>
            <a:r>
              <a:rPr kumimoji="0" lang="en-US" altLang="zh-TW" sz="2000" spc="-4" dirty="0">
                <a:solidFill>
                  <a:prstClr val="white"/>
                </a:solidFill>
                <a:latin typeface="微軟正黑體" pitchFamily="34" charset="-120"/>
                <a:ea typeface="微軟正黑體" pitchFamily="34" charset="-120"/>
                <a:cs typeface="Arial"/>
              </a:rPr>
              <a:t>HT</a:t>
            </a:r>
            <a:r>
              <a:rPr kumimoji="0" lang="en-US" altLang="zh-TW" sz="2000" dirty="0">
                <a:solidFill>
                  <a:prstClr val="white"/>
                </a:solidFill>
                <a:latin typeface="微軟正黑體" pitchFamily="34" charset="-120"/>
                <a:ea typeface="微軟正黑體" pitchFamily="34" charset="-120"/>
                <a:cs typeface="Arial"/>
              </a:rPr>
              <a:t>TP</a:t>
            </a:r>
            <a:r>
              <a:rPr kumimoji="0" lang="en-US" altLang="zh-TW" sz="2000" spc="-151" dirty="0">
                <a:solidFill>
                  <a:prstClr val="white"/>
                </a:solidFill>
                <a:latin typeface="微軟正黑體" pitchFamily="34" charset="-120"/>
                <a:ea typeface="微軟正黑體" pitchFamily="34" charset="-120"/>
                <a:cs typeface="Arial"/>
              </a:rPr>
              <a:t> </a:t>
            </a:r>
            <a:r>
              <a:rPr kumimoji="0" lang="en-US" altLang="zh-TW" sz="2000" dirty="0">
                <a:solidFill>
                  <a:prstClr val="white"/>
                </a:solidFill>
                <a:latin typeface="微軟正黑體" pitchFamily="34" charset="-120"/>
                <a:ea typeface="微軟正黑體" pitchFamily="34" charset="-120"/>
                <a:cs typeface="Arial"/>
              </a:rPr>
              <a:t>API</a:t>
            </a:r>
          </a:p>
        </p:txBody>
      </p:sp>
      <p:sp>
        <p:nvSpPr>
          <p:cNvPr id="31" name="文字方塊 30"/>
          <p:cNvSpPr txBox="1"/>
          <p:nvPr/>
        </p:nvSpPr>
        <p:spPr>
          <a:xfrm>
            <a:off x="3143250" y="4160838"/>
            <a:ext cx="773113" cy="646112"/>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供裝</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部署</a:t>
            </a:r>
          </a:p>
        </p:txBody>
      </p:sp>
      <p:sp>
        <p:nvSpPr>
          <p:cNvPr id="32" name="object 25"/>
          <p:cNvSpPr>
            <a:spLocks noChangeArrowheads="1"/>
          </p:cNvSpPr>
          <p:nvPr/>
        </p:nvSpPr>
        <p:spPr bwMode="auto">
          <a:xfrm>
            <a:off x="6448425" y="2038350"/>
            <a:ext cx="971550" cy="719138"/>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kern="0" dirty="0">
                <a:solidFill>
                  <a:prstClr val="white"/>
                </a:solidFill>
                <a:latin typeface="微軟正黑體" pitchFamily="34" charset="-120"/>
                <a:ea typeface="微軟正黑體" pitchFamily="34" charset="-120"/>
              </a:rPr>
              <a:t>薪資</a:t>
            </a:r>
            <a:endParaRPr kumimoji="0" sz="1600" b="1" kern="0" dirty="0">
              <a:solidFill>
                <a:prstClr val="white"/>
              </a:solidFill>
              <a:latin typeface="微軟正黑體" pitchFamily="34" charset="-120"/>
              <a:ea typeface="微軟正黑體" pitchFamily="34" charset="-120"/>
            </a:endParaRPr>
          </a:p>
        </p:txBody>
      </p:sp>
      <p:sp>
        <p:nvSpPr>
          <p:cNvPr id="33" name="文字方塊 32"/>
          <p:cNvSpPr txBox="1"/>
          <p:nvPr/>
        </p:nvSpPr>
        <p:spPr>
          <a:xfrm>
            <a:off x="3965575" y="4165600"/>
            <a:ext cx="773113" cy="646113"/>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平台</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監控</a:t>
            </a:r>
          </a:p>
        </p:txBody>
      </p:sp>
      <p:sp>
        <p:nvSpPr>
          <p:cNvPr id="34" name="文字方塊 33"/>
          <p:cNvSpPr txBox="1"/>
          <p:nvPr/>
        </p:nvSpPr>
        <p:spPr>
          <a:xfrm>
            <a:off x="1460500" y="4167188"/>
            <a:ext cx="773113" cy="650875"/>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線上</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客服</a:t>
            </a:r>
          </a:p>
        </p:txBody>
      </p:sp>
      <p:sp>
        <p:nvSpPr>
          <p:cNvPr id="35" name="文字方塊 34"/>
          <p:cNvSpPr txBox="1"/>
          <p:nvPr/>
        </p:nvSpPr>
        <p:spPr>
          <a:xfrm>
            <a:off x="2281238" y="4165600"/>
            <a:ext cx="774700" cy="646113"/>
          </a:xfrm>
          <a:prstGeom prst="roundRect">
            <a:avLst/>
          </a:prstGeom>
          <a:solidFill>
            <a:sysClr val="window" lastClr="FFFFFF"/>
          </a:solidFill>
          <a:ln w="25400" cap="flat" cmpd="sng" algn="ctr">
            <a:solidFill>
              <a:srgbClr val="F79646"/>
            </a:solidFill>
            <a:prstDash val="solid"/>
          </a:ln>
          <a:effectLst/>
        </p:spPr>
        <p:txBody>
          <a:bodyPr lIns="64291" tIns="32146" rIns="64291" bIns="32146">
            <a:spAutoFit/>
          </a:bodyPr>
          <a:lstStyle/>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線上</a:t>
            </a:r>
            <a:endParaRPr kumimoji="0" lang="en-US" altLang="zh-TW" sz="1700" b="1" kern="0" dirty="0">
              <a:solidFill>
                <a:srgbClr val="F79646">
                  <a:lumMod val="75000"/>
                </a:srgbClr>
              </a:solidFill>
              <a:latin typeface="微軟正黑體"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1700" b="1" kern="0" dirty="0">
                <a:solidFill>
                  <a:srgbClr val="F79646">
                    <a:lumMod val="75000"/>
                  </a:srgbClr>
                </a:solidFill>
                <a:latin typeface="微軟正黑體" pitchFamily="34" charset="-120"/>
                <a:ea typeface="微軟正黑體" panose="020B0604030504040204" pitchFamily="34" charset="-120"/>
              </a:rPr>
              <a:t>付款</a:t>
            </a:r>
          </a:p>
        </p:txBody>
      </p:sp>
      <p:sp>
        <p:nvSpPr>
          <p:cNvPr id="78881" name="文字方塊 47"/>
          <p:cNvSpPr txBox="1">
            <a:spLocks noChangeArrowheads="1"/>
          </p:cNvSpPr>
          <p:nvPr/>
        </p:nvSpPr>
        <p:spPr bwMode="auto">
          <a:xfrm>
            <a:off x="5253038" y="3822700"/>
            <a:ext cx="12319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a:solidFill>
                  <a:srgbClr val="FFFFFF"/>
                </a:solidFill>
                <a:latin typeface="微軟正黑體" pitchFamily="34" charset="-120"/>
                <a:ea typeface="微軟正黑體" pitchFamily="34" charset="-120"/>
              </a:rPr>
              <a:t>帳號中心</a:t>
            </a:r>
            <a:endParaRPr kumimoji="0" lang="en-US" altLang="zh-TW" sz="2000" b="1">
              <a:solidFill>
                <a:srgbClr val="FFFFFF"/>
              </a:solidFill>
              <a:latin typeface="微軟正黑體" pitchFamily="34" charset="-120"/>
              <a:ea typeface="微軟正黑體" pitchFamily="34" charset="-120"/>
            </a:endParaRPr>
          </a:p>
          <a:p>
            <a:pPr algn="ctr" eaLnBrk="1" hangingPunct="1"/>
            <a:r>
              <a:rPr kumimoji="0" lang="zh-TW" altLang="en-US" sz="2000" b="1">
                <a:solidFill>
                  <a:srgbClr val="FFFFFF"/>
                </a:solidFill>
                <a:latin typeface="微軟正黑體" pitchFamily="34" charset="-120"/>
                <a:ea typeface="微軟正黑體" pitchFamily="34" charset="-120"/>
              </a:rPr>
              <a:t>與</a:t>
            </a:r>
            <a:endParaRPr kumimoji="0" lang="en-US" altLang="zh-TW" sz="2000" b="1">
              <a:solidFill>
                <a:srgbClr val="FFFFFF"/>
              </a:solidFill>
              <a:latin typeface="微軟正黑體" pitchFamily="34" charset="-120"/>
              <a:ea typeface="微軟正黑體" pitchFamily="34" charset="-120"/>
            </a:endParaRPr>
          </a:p>
          <a:p>
            <a:pPr algn="ctr" eaLnBrk="1" hangingPunct="1"/>
            <a:r>
              <a:rPr kumimoji="0" lang="zh-TW" altLang="en-US" sz="2000" b="1">
                <a:solidFill>
                  <a:srgbClr val="FFFFFF"/>
                </a:solidFill>
                <a:latin typeface="微軟正黑體" pitchFamily="34" charset="-120"/>
                <a:ea typeface="微軟正黑體" pitchFamily="34" charset="-120"/>
              </a:rPr>
              <a:t>單一簽入</a:t>
            </a:r>
          </a:p>
        </p:txBody>
      </p:sp>
      <p:sp>
        <p:nvSpPr>
          <p:cNvPr id="78882" name="文字方塊 48"/>
          <p:cNvSpPr txBox="1">
            <a:spLocks noChangeArrowheads="1"/>
          </p:cNvSpPr>
          <p:nvPr/>
        </p:nvSpPr>
        <p:spPr bwMode="auto">
          <a:xfrm>
            <a:off x="7061200" y="4097338"/>
            <a:ext cx="130016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a:solidFill>
                  <a:srgbClr val="FFFFFF"/>
                </a:solidFill>
                <a:latin typeface="微軟正黑體" pitchFamily="34" charset="-120"/>
                <a:ea typeface="微軟正黑體" pitchFamily="34" charset="-120"/>
              </a:rPr>
              <a:t>組織服務</a:t>
            </a:r>
          </a:p>
        </p:txBody>
      </p:sp>
      <p:sp>
        <p:nvSpPr>
          <p:cNvPr id="78883" name="文字方塊 49"/>
          <p:cNvSpPr txBox="1">
            <a:spLocks noChangeArrowheads="1"/>
          </p:cNvSpPr>
          <p:nvPr/>
        </p:nvSpPr>
        <p:spPr bwMode="auto">
          <a:xfrm>
            <a:off x="1931988" y="3725863"/>
            <a:ext cx="24860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a:solidFill>
                  <a:srgbClr val="FFFFFF"/>
                </a:solidFill>
                <a:latin typeface="微軟正黑體" pitchFamily="34" charset="-120"/>
                <a:ea typeface="微軟正黑體" pitchFamily="34" charset="-120"/>
              </a:rPr>
              <a:t>雲端服務採購平台</a:t>
            </a:r>
          </a:p>
        </p:txBody>
      </p:sp>
      <p:sp>
        <p:nvSpPr>
          <p:cNvPr id="39" name="object 25"/>
          <p:cNvSpPr>
            <a:spLocks noChangeArrowheads="1"/>
          </p:cNvSpPr>
          <p:nvPr/>
        </p:nvSpPr>
        <p:spPr bwMode="auto">
          <a:xfrm>
            <a:off x="7470775" y="2038350"/>
            <a:ext cx="971550" cy="719138"/>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fontAlgn="auto" hangingPunct="1">
              <a:spcBef>
                <a:spcPts val="0"/>
              </a:spcBef>
              <a:spcAft>
                <a:spcPts val="0"/>
              </a:spcAft>
              <a:defRPr/>
            </a:pPr>
            <a:r>
              <a:rPr kumimoji="0" lang="zh-TW" altLang="en-US" sz="1600" b="1" dirty="0">
                <a:solidFill>
                  <a:prstClr val="white"/>
                </a:solidFill>
                <a:latin typeface="微軟正黑體" pitchFamily="34" charset="-120"/>
                <a:ea typeface="微軟正黑體" panose="020B0604030504040204" pitchFamily="34" charset="-120"/>
              </a:rPr>
              <a:t>會計</a:t>
            </a:r>
            <a:endParaRPr kumimoji="0" sz="1600" b="1" dirty="0">
              <a:solidFill>
                <a:prstClr val="white"/>
              </a:solidFill>
              <a:latin typeface="微軟正黑體" pitchFamily="34" charset="-120"/>
            </a:endParaRPr>
          </a:p>
        </p:txBody>
      </p:sp>
      <p:sp>
        <p:nvSpPr>
          <p:cNvPr id="40" name="文字方塊 39"/>
          <p:cNvSpPr txBox="1"/>
          <p:nvPr/>
        </p:nvSpPr>
        <p:spPr>
          <a:xfrm>
            <a:off x="727075" y="190500"/>
            <a:ext cx="7689850" cy="646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600">
                <a:latin typeface="Times New Roman" panose="02020603050405020304" pitchFamily="18" charset="0"/>
                <a:ea typeface="標楷體" panose="03000509000000000000" pitchFamily="65" charset="-120"/>
                <a:cs typeface="Times New Roman" panose="02020603050405020304" pitchFamily="18" charset="0"/>
              </a:defRPr>
            </a:lvl1pPr>
            <a:lvl2pPr algn="ctr" eaLnBrk="0" hangingPunct="0">
              <a:defRPr sz="4400">
                <a:latin typeface="華康新特明體"/>
                <a:ea typeface="華康新特明體"/>
                <a:cs typeface="Arial" pitchFamily="34" charset="0"/>
              </a:defRPr>
            </a:lvl2pPr>
            <a:lvl3pPr algn="ctr" eaLnBrk="0" hangingPunct="0">
              <a:defRPr sz="4400">
                <a:latin typeface="華康新特明體"/>
                <a:ea typeface="華康新特明體"/>
                <a:cs typeface="Arial" pitchFamily="34" charset="0"/>
              </a:defRPr>
            </a:lvl3pPr>
            <a:lvl4pPr algn="ctr" eaLnBrk="0" hangingPunct="0">
              <a:defRPr sz="4400">
                <a:latin typeface="華康新特明體"/>
                <a:ea typeface="華康新特明體"/>
                <a:cs typeface="Arial" pitchFamily="34" charset="0"/>
              </a:defRPr>
            </a:lvl4pPr>
            <a:lvl5pPr algn="ctr" eaLnBrk="0" hangingPunct="0">
              <a:defRPr sz="4400">
                <a:latin typeface="華康新特明體"/>
                <a:ea typeface="華康新特明體"/>
                <a:cs typeface="Arial" pitchFamily="34" charset="0"/>
              </a:defRPr>
            </a:lvl5pPr>
            <a:lvl6pPr marL="457200" algn="ctr" fontAlgn="base">
              <a:spcBef>
                <a:spcPct val="0"/>
              </a:spcBef>
              <a:spcAft>
                <a:spcPct val="0"/>
              </a:spcAft>
              <a:defRPr sz="4400">
                <a:latin typeface="華康新特明體"/>
                <a:ea typeface="華康新特明體"/>
                <a:cs typeface="Arial" pitchFamily="34" charset="0"/>
              </a:defRPr>
            </a:lvl6pPr>
            <a:lvl7pPr marL="914400" algn="ctr" fontAlgn="base">
              <a:spcBef>
                <a:spcPct val="0"/>
              </a:spcBef>
              <a:spcAft>
                <a:spcPct val="0"/>
              </a:spcAft>
              <a:defRPr sz="4400">
                <a:latin typeface="華康新特明體"/>
                <a:ea typeface="華康新特明體"/>
                <a:cs typeface="Arial" pitchFamily="34" charset="0"/>
              </a:defRPr>
            </a:lvl7pPr>
            <a:lvl8pPr marL="1371600" algn="ctr" fontAlgn="base">
              <a:spcBef>
                <a:spcPct val="0"/>
              </a:spcBef>
              <a:spcAft>
                <a:spcPct val="0"/>
              </a:spcAft>
              <a:defRPr sz="4400">
                <a:latin typeface="華康新特明體"/>
                <a:ea typeface="華康新特明體"/>
                <a:cs typeface="Arial" pitchFamily="34" charset="0"/>
              </a:defRPr>
            </a:lvl8pPr>
            <a:lvl9pPr marL="1828800" algn="ctr" fontAlgn="base">
              <a:spcBef>
                <a:spcPct val="0"/>
              </a:spcBef>
              <a:spcAft>
                <a:spcPct val="0"/>
              </a:spcAft>
              <a:defRPr sz="4400">
                <a:latin typeface="華康新特明體"/>
                <a:ea typeface="華康新特明體"/>
                <a:cs typeface="Arial" pitchFamily="34" charset="0"/>
              </a:defRPr>
            </a:lvl9pPr>
          </a:lstStyle>
          <a:p>
            <a:pPr>
              <a:defRPr/>
            </a:pPr>
            <a:endParaRPr lang="zh-TW" altLang="en-US" sz="3200" b="1" dirty="0">
              <a:solidFill>
                <a:schemeClr val="accent1">
                  <a:lumMod val="75000"/>
                </a:schemeClr>
              </a:solidFill>
              <a:latin typeface="微軟正黑體" pitchFamily="34" charset="-120"/>
              <a:ea typeface="微軟正黑體" pitchFamily="34" charset="-120"/>
            </a:endParaRPr>
          </a:p>
        </p:txBody>
      </p:sp>
      <p:sp>
        <p:nvSpPr>
          <p:cNvPr id="78886" name="標題 2"/>
          <p:cNvSpPr>
            <a:spLocks noGrp="1"/>
          </p:cNvSpPr>
          <p:nvPr>
            <p:ph type="title"/>
          </p:nvPr>
        </p:nvSpPr>
        <p:spPr bwMode="auto">
          <a:xfrm>
            <a:off x="511175" y="301625"/>
            <a:ext cx="8110538"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800" smtClean="0">
                <a:solidFill>
                  <a:srgbClr val="262626"/>
                </a:solidFill>
                <a:latin typeface="Calibri" pitchFamily="34" charset="0"/>
                <a:ea typeface="微軟正黑體" pitchFamily="34" charset="-120"/>
              </a:rPr>
              <a:t>全新開發套裝應用上雲端</a:t>
            </a:r>
            <a:r>
              <a:rPr lang="en-US" altLang="zh-TW" sz="2800" smtClean="0">
                <a:solidFill>
                  <a:srgbClr val="262626"/>
                </a:solidFill>
                <a:latin typeface="Calibri" pitchFamily="34" charset="0"/>
                <a:ea typeface="微軟正黑體" pitchFamily="34" charset="-120"/>
              </a:rPr>
              <a:t/>
            </a:r>
            <a:br>
              <a:rPr lang="en-US" altLang="zh-TW" sz="2800" smtClean="0">
                <a:solidFill>
                  <a:srgbClr val="262626"/>
                </a:solidFill>
                <a:latin typeface="Calibri" pitchFamily="34" charset="0"/>
                <a:ea typeface="微軟正黑體" pitchFamily="34" charset="-120"/>
              </a:rPr>
            </a:br>
            <a:r>
              <a:rPr lang="en-US" altLang="zh-TW" sz="2800" smtClean="0">
                <a:solidFill>
                  <a:srgbClr val="262626"/>
                </a:solidFill>
                <a:latin typeface="Calibri" pitchFamily="34" charset="0"/>
                <a:ea typeface="微軟正黑體" pitchFamily="34" charset="-120"/>
              </a:rPr>
              <a:t>Vital SaaS </a:t>
            </a:r>
            <a:r>
              <a:rPr lang="zh-TW" altLang="en-US" sz="2800" smtClean="0">
                <a:solidFill>
                  <a:srgbClr val="262626"/>
                </a:solidFill>
                <a:latin typeface="Calibri" pitchFamily="34" charset="0"/>
                <a:ea typeface="微軟正黑體" pitchFamily="34" charset="-120"/>
              </a:rPr>
              <a:t>服務</a:t>
            </a:r>
            <a:r>
              <a:rPr lang="en-US" altLang="zh-TW" sz="2800" smtClean="0">
                <a:solidFill>
                  <a:srgbClr val="262626"/>
                </a:solidFill>
                <a:latin typeface="Calibri" pitchFamily="34" charset="0"/>
                <a:ea typeface="微軟正黑體" pitchFamily="34" charset="-120"/>
              </a:rPr>
              <a:t>- </a:t>
            </a:r>
            <a:r>
              <a:rPr lang="zh-TW" altLang="en-US" sz="2800" smtClean="0">
                <a:solidFill>
                  <a:srgbClr val="262626"/>
                </a:solidFill>
                <a:latin typeface="Calibri" pitchFamily="34" charset="0"/>
                <a:ea typeface="微軟正黑體" pitchFamily="34" charset="-120"/>
              </a:rPr>
              <a:t>簡易開通、即時享用</a:t>
            </a:r>
            <a:r>
              <a:rPr lang="en-US" altLang="zh-TW" sz="2800" smtClean="0">
                <a:solidFill>
                  <a:srgbClr val="262626"/>
                </a:solidFill>
                <a:latin typeface="Calibri" pitchFamily="34" charset="0"/>
                <a:ea typeface="微軟正黑體" pitchFamily="34" charset="-120"/>
              </a:rPr>
              <a:t> </a:t>
            </a:r>
            <a:endParaRPr lang="zh-TW" altLang="en-US" sz="2800" smtClean="0">
              <a:solidFill>
                <a:srgbClr val="262626"/>
              </a:solidFill>
              <a:latin typeface="Calibri" pitchFamily="34" charset="0"/>
              <a:ea typeface="微軟正黑體" pitchFamily="34" charset="-120"/>
            </a:endParaRPr>
          </a:p>
        </p:txBody>
      </p:sp>
    </p:spTree>
    <p:extLst>
      <p:ext uri="{BB962C8B-B14F-4D97-AF65-F5344CB8AC3E}">
        <p14:creationId xmlns:p14="http://schemas.microsoft.com/office/powerpoint/2010/main" val="19495416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359024" y="980728"/>
            <a:ext cx="8784976" cy="5544616"/>
          </a:xfrm>
        </p:spPr>
        <p:txBody>
          <a:bodyPr>
            <a:normAutofit/>
          </a:bodyPr>
          <a:lstStyle/>
          <a:p>
            <a:pPr marL="0" indent="0">
              <a:buNone/>
            </a:pPr>
            <a:endParaRPr lang="en-US" altLang="zh-TW" sz="4400" b="0" dirty="0" smtClean="0"/>
          </a:p>
          <a:p>
            <a:pPr marL="0" indent="0">
              <a:buNone/>
            </a:pPr>
            <a:r>
              <a:rPr lang="en-US" altLang="zh-TW" sz="4000" b="0" dirty="0" smtClean="0">
                <a:latin typeface="Calibri" panose="020F0502020204030204" pitchFamily="34" charset="0"/>
              </a:rPr>
              <a:t>means </a:t>
            </a:r>
            <a:r>
              <a:rPr lang="en-US" altLang="zh-TW" sz="4000" b="0" dirty="0">
                <a:latin typeface="Calibri" panose="020F0502020204030204" pitchFamily="34" charset="0"/>
              </a:rPr>
              <a:t>in general sense, where any piece of software is executed. It may be the hardware or OS, even a web browser as long as the code is executed in it.</a:t>
            </a:r>
            <a:endParaRPr lang="en-US" altLang="zh-TW" sz="4000" b="0" dirty="0" smtClean="0">
              <a:latin typeface="Calibri" panose="020F050202020403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7</a:t>
            </a:fld>
            <a:endParaRPr lang="zh-TW" altLang="en-US" sz="1200" b="0" smtClean="0">
              <a:solidFill>
                <a:schemeClr val="bg1"/>
              </a:solidFill>
            </a:endParaRPr>
          </a:p>
        </p:txBody>
      </p:sp>
      <p:sp>
        <p:nvSpPr>
          <p:cNvPr id="8196" name="標題 3"/>
          <p:cNvSpPr>
            <a:spLocks noGrp="1"/>
          </p:cNvSpPr>
          <p:nvPr>
            <p:ph type="title"/>
          </p:nvPr>
        </p:nvSpPr>
        <p:spPr>
          <a:xfrm>
            <a:off x="0" y="332656"/>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dirty="0">
                <a:latin typeface="+mj-ea"/>
                <a:cs typeface="Arial Unicode MS" pitchFamily="34" charset="-120"/>
              </a:rPr>
              <a:t>Computing </a:t>
            </a:r>
            <a:r>
              <a:rPr lang="en-US" altLang="zh-TW" dirty="0" smtClean="0">
                <a:latin typeface="+mj-ea"/>
                <a:cs typeface="Arial Unicode MS" pitchFamily="34" charset="-120"/>
              </a:rPr>
              <a:t>Platform</a:t>
            </a:r>
            <a:r>
              <a:rPr lang="en-US" altLang="zh-TW" dirty="0">
                <a:latin typeface="+mj-ea"/>
                <a:cs typeface="Arial Unicode MS" pitchFamily="34" charset="-120"/>
              </a:rPr>
              <a:t> </a:t>
            </a:r>
            <a:br>
              <a:rPr lang="en-US" altLang="zh-TW" dirty="0">
                <a:latin typeface="+mj-ea"/>
                <a:cs typeface="Arial Unicode MS" pitchFamily="34" charset="-120"/>
              </a:rPr>
            </a:br>
            <a:r>
              <a:rPr lang="en-US" altLang="zh-TW" sz="2800" b="0" dirty="0" err="1">
                <a:latin typeface="+mj-ea"/>
                <a:cs typeface="Arial Unicode MS" pitchFamily="34" charset="-120"/>
              </a:rPr>
              <a:t>wikipedia</a:t>
            </a:r>
            <a:endParaRPr lang="zh-TW" altLang="en-US" sz="2800" b="0" dirty="0">
              <a:latin typeface="+mj-ea"/>
              <a:cs typeface="Arial Unicode MS" pitchFamily="34" charset="-120"/>
            </a:endParaRPr>
          </a:p>
        </p:txBody>
      </p:sp>
    </p:spTree>
    <p:extLst>
      <p:ext uri="{BB962C8B-B14F-4D97-AF65-F5344CB8AC3E}">
        <p14:creationId xmlns:p14="http://schemas.microsoft.com/office/powerpoint/2010/main" val="44037267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8</a:t>
            </a:fld>
            <a:endParaRPr lang="zh-TW" altLang="en-US" sz="1200" b="0" smtClean="0">
              <a:solidFill>
                <a:schemeClr val="bg1"/>
              </a:solidFill>
            </a:endParaRPr>
          </a:p>
        </p:txBody>
      </p:sp>
      <p:sp>
        <p:nvSpPr>
          <p:cNvPr id="8196" name="標題 3"/>
          <p:cNvSpPr>
            <a:spLocks noGrp="1"/>
          </p:cNvSpPr>
          <p:nvPr>
            <p:ph type="title"/>
          </p:nvPr>
        </p:nvSpPr>
        <p:spPr>
          <a:xfrm>
            <a:off x="34652" y="-27384"/>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cs typeface="Arial Unicode MS" pitchFamily="34" charset="-120"/>
              </a:rPr>
              <a:t>您熟悉的</a:t>
            </a:r>
            <a:r>
              <a:rPr lang="en-US" altLang="zh-TW" dirty="0" smtClean="0">
                <a:latin typeface="微軟正黑體" panose="020B0604030504040204" pitchFamily="34" charset="-120"/>
                <a:ea typeface="微軟正黑體" panose="020B0604030504040204" pitchFamily="34" charset="-120"/>
                <a:cs typeface="Arial Unicode MS" pitchFamily="34" charset="-120"/>
              </a:rPr>
              <a:t> </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
        <p:nvSpPr>
          <p:cNvPr id="5" name="內容版面配置區 2"/>
          <p:cNvSpPr txBox="1">
            <a:spLocks/>
          </p:cNvSpPr>
          <p:nvPr/>
        </p:nvSpPr>
        <p:spPr bwMode="auto">
          <a:xfrm>
            <a:off x="251520" y="476672"/>
            <a:ext cx="8352928" cy="621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rgbClr val="C00000"/>
              </a:buClr>
              <a:buSzPct val="50000"/>
              <a:buFont typeface="Wingdings" pitchFamily="2" charset="2"/>
              <a:buChar char="n"/>
              <a:defRPr sz="2800" b="1" kern="1200">
                <a:solidFill>
                  <a:srgbClr val="262626"/>
                </a:solidFill>
                <a:latin typeface="+mn-lt"/>
                <a:ea typeface="+mn-ea"/>
                <a:cs typeface="+mn-cs"/>
              </a:defRPr>
            </a:lvl1pPr>
            <a:lvl2pPr marL="742950" indent="-285750" algn="l" rtl="0" eaLnBrk="0" fontAlgn="base" hangingPunct="0">
              <a:spcBef>
                <a:spcPct val="20000"/>
              </a:spcBef>
              <a:spcAft>
                <a:spcPct val="0"/>
              </a:spcAft>
              <a:buClr>
                <a:srgbClr val="C00000"/>
              </a:buClr>
              <a:buSzPct val="50000"/>
              <a:buFont typeface="Wingdings" pitchFamily="2" charset="2"/>
              <a:buChar char="n"/>
              <a:defRPr sz="2400" b="1" kern="1200">
                <a:solidFill>
                  <a:srgbClr val="262626"/>
                </a:solidFill>
                <a:latin typeface="+mn-lt"/>
                <a:ea typeface="+mn-ea"/>
                <a:cs typeface="+mn-cs"/>
              </a:defRPr>
            </a:lvl2pPr>
            <a:lvl3pPr marL="1143000" indent="-228600" algn="l" rtl="0" eaLnBrk="0" fontAlgn="base" hangingPunct="0">
              <a:spcBef>
                <a:spcPct val="20000"/>
              </a:spcBef>
              <a:spcAft>
                <a:spcPct val="0"/>
              </a:spcAft>
              <a:buClr>
                <a:srgbClr val="C00000"/>
              </a:buClr>
              <a:buSzPct val="50000"/>
              <a:buFont typeface="Wingdings" pitchFamily="2" charset="2"/>
              <a:buChar char="n"/>
              <a:defRPr sz="2000" b="1" kern="1200">
                <a:solidFill>
                  <a:srgbClr val="262626"/>
                </a:solidFill>
                <a:latin typeface="+mn-lt"/>
                <a:ea typeface="+mn-ea"/>
                <a:cs typeface="+mn-cs"/>
              </a:defRPr>
            </a:lvl3pPr>
            <a:lvl4pPr marL="1600200" indent="-228600" algn="l" rtl="0" eaLnBrk="0" fontAlgn="base" hangingPunct="0">
              <a:spcBef>
                <a:spcPct val="20000"/>
              </a:spcBef>
              <a:spcAft>
                <a:spcPct val="0"/>
              </a:spcAft>
              <a:buClr>
                <a:srgbClr val="C00000"/>
              </a:buClr>
              <a:buSzPct val="50000"/>
              <a:buFont typeface="Wingdings" pitchFamily="2" charset="2"/>
              <a:buChar char="n"/>
              <a:defRPr sz="1800" b="1" kern="1200">
                <a:solidFill>
                  <a:srgbClr val="262626"/>
                </a:solidFill>
                <a:latin typeface="+mn-lt"/>
                <a:ea typeface="+mn-ea"/>
                <a:cs typeface="+mn-cs"/>
              </a:defRPr>
            </a:lvl4pPr>
            <a:lvl5pPr marL="2057400" indent="-228600" algn="l" rtl="0" eaLnBrk="0" fontAlgn="base" hangingPunct="0">
              <a:spcBef>
                <a:spcPct val="20000"/>
              </a:spcBef>
              <a:spcAft>
                <a:spcPct val="0"/>
              </a:spcAft>
              <a:buClr>
                <a:srgbClr val="C00000"/>
              </a:buClr>
              <a:buSzPct val="50000"/>
              <a:buFont typeface="Wingdings" pitchFamily="2" charset="2"/>
              <a:buChar char="n"/>
              <a:defRPr sz="1800" b="1"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kumimoji="0" lang="en-US" altLang="zh-TW" sz="2000" smtClean="0">
              <a:ln w="1905"/>
              <a:solidFill>
                <a:srgbClr val="7030A0"/>
              </a:solidFill>
              <a:effectLst>
                <a:innerShdw blurRad="69850" dist="43180" dir="5400000">
                  <a:srgbClr val="000000">
                    <a:alpha val="65000"/>
                  </a:srgbClr>
                </a:innerShdw>
              </a:effectLst>
              <a:latin typeface="Calibri" panose="020F0502020204030204" pitchFamily="34" charset="0"/>
            </a:endParaRPr>
          </a:p>
          <a:p>
            <a:pPr marL="0" indent="0">
              <a:buFont typeface="Wingdings" pitchFamily="2" charset="2"/>
              <a:buNone/>
            </a:pPr>
            <a:r>
              <a:rPr kumimoji="0" lang="en-US" altLang="zh-TW" sz="2000" smtClean="0">
                <a:ln w="1905"/>
                <a:solidFill>
                  <a:srgbClr val="7030A0"/>
                </a:solidFill>
                <a:effectLst>
                  <a:innerShdw blurRad="69850" dist="43180" dir="5400000">
                    <a:srgbClr val="000000">
                      <a:alpha val="65000"/>
                    </a:srgbClr>
                  </a:innerShdw>
                </a:effectLst>
                <a:latin typeface="Calibri" panose="020F0502020204030204" pitchFamily="34" charset="0"/>
              </a:rPr>
              <a:t> </a:t>
            </a:r>
            <a:r>
              <a:rPr kumimoji="0" lang="zh-TW" altLang="en-US" sz="2000" smtClean="0">
                <a:ln w="1905"/>
                <a:solidFill>
                  <a:srgbClr val="7030A0"/>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1994/7/5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Amazon</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1995/9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eBay</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1998</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PayPal</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1998/9/4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google </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2001/1/15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Wikipedia </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2003/8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skype </a:t>
            </a:r>
          </a:p>
          <a:p>
            <a:pPr marL="0" indent="0">
              <a:buFont typeface="Wingdings" pitchFamily="2" charset="2"/>
              <a:buNone/>
            </a:pP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2004/2/4</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Facebook</a:t>
            </a:r>
          </a:p>
          <a:p>
            <a:pPr marL="0" indent="0">
              <a:buFont typeface="Wingdings" pitchFamily="2" charset="2"/>
              <a:buNone/>
            </a:pP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2005/2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YouTube,  2006/11 google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花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1.65 B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買</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YouTube  </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2005/2/8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google map </a:t>
            </a:r>
          </a:p>
          <a:p>
            <a:pPr marL="0" indent="0">
              <a:buFont typeface="Wingdings" pitchFamily="2" charset="2"/>
              <a:buNone/>
            </a:pP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2006/4/28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google translate</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2007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iPhone </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2008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Airbnb</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2009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Uber</a:t>
            </a:r>
          </a:p>
          <a:p>
            <a:pPr marL="0" indent="0">
              <a:buFont typeface="Wingdings" pitchFamily="2" charset="2"/>
              <a:buNone/>
            </a:pP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2011/6/23 </a:t>
            </a:r>
            <a:r>
              <a:rPr kumimoji="0" lang="zh-TW" altLang="en-US" sz="2100" smtClean="0">
                <a:ln w="1905"/>
                <a:solidFill>
                  <a:schemeClr val="tx1"/>
                </a:solidFill>
                <a:effectLst>
                  <a:innerShdw blurRad="69850" dist="43180" dir="5400000">
                    <a:srgbClr val="000000">
                      <a:alpha val="65000"/>
                    </a:srgbClr>
                  </a:innerShdw>
                </a:effectLst>
                <a:latin typeface="Calibri" panose="020F0502020204030204" pitchFamily="34" charset="0"/>
              </a:rPr>
              <a:t>    </a:t>
            </a:r>
            <a:r>
              <a:rPr kumimoji="0" lang="en-US" altLang="zh-TW" sz="2100" smtClean="0">
                <a:ln w="1905"/>
                <a:solidFill>
                  <a:schemeClr val="tx1"/>
                </a:solidFill>
                <a:effectLst>
                  <a:innerShdw blurRad="69850" dist="43180" dir="5400000">
                    <a:srgbClr val="000000">
                      <a:alpha val="65000"/>
                    </a:srgbClr>
                  </a:innerShdw>
                </a:effectLst>
                <a:latin typeface="Calibri" panose="020F0502020204030204" pitchFamily="34" charset="0"/>
              </a:rPr>
              <a:t>Line</a:t>
            </a:r>
          </a:p>
          <a:p>
            <a:pPr eaLnBrk="1" hangingPunct="1">
              <a:defRPr/>
            </a:pPr>
            <a:endParaRPr kumimoji="0" lang="zh-TW" altLang="en-US" sz="2100" dirty="0" smtClean="0">
              <a:ln w="1905"/>
              <a:solidFill>
                <a:srgbClr val="7030A0"/>
              </a:solidFill>
              <a:effectLst>
                <a:innerShdw blurRad="69850" dist="43180" dir="5400000">
                  <a:srgbClr val="000000">
                    <a:alpha val="65000"/>
                  </a:srgbClr>
                </a:innerShdw>
              </a:effectLst>
              <a:latin typeface="Calibri" panose="020F0502020204030204" pitchFamily="34" charset="0"/>
              <a:ea typeface="Arial Unicode MS" panose="020B0604020202020204" pitchFamily="34" charset="-120"/>
              <a:cs typeface="Arial" panose="020B0604020202020204" pitchFamily="34" charset="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725" y="4020320"/>
            <a:ext cx="3051061" cy="2130021"/>
          </a:xfrm>
          <a:prstGeom prst="rect">
            <a:avLst/>
          </a:prstGeom>
          <a:effectLst/>
        </p:spPr>
      </p:pic>
    </p:spTree>
    <p:extLst>
      <p:ext uri="{BB962C8B-B14F-4D97-AF65-F5344CB8AC3E}">
        <p14:creationId xmlns:p14="http://schemas.microsoft.com/office/powerpoint/2010/main" val="28233221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內容版面配置區 2"/>
          <p:cNvSpPr>
            <a:spLocks noGrp="1"/>
          </p:cNvSpPr>
          <p:nvPr>
            <p:ph idx="1"/>
          </p:nvPr>
        </p:nvSpPr>
        <p:spPr>
          <a:xfrm>
            <a:off x="467544" y="908720"/>
            <a:ext cx="8229600" cy="5544715"/>
          </a:xfrm>
        </p:spPr>
        <p:txBody>
          <a:bodyPr>
            <a:normAutofit/>
          </a:bodyPr>
          <a:lstStyle/>
          <a:p>
            <a:pPr eaLnBrk="1" hangingPunct="1">
              <a:defRPr/>
            </a:pPr>
            <a:r>
              <a:rPr lang="zh-TW" altLang="en-US" b="0" dirty="0" smtClean="0">
                <a:latin typeface="+mn-ea"/>
                <a:cs typeface="Arial" panose="020B0604020202020204" pitchFamily="34" charset="0"/>
              </a:rPr>
              <a:t>解決一個大問題</a:t>
            </a:r>
            <a:endParaRPr lang="en-US" altLang="zh-TW" b="0" dirty="0" smtClean="0">
              <a:latin typeface="+mn-ea"/>
              <a:cs typeface="Arial" panose="020B0604020202020204" pitchFamily="34" charset="0"/>
            </a:endParaRPr>
          </a:p>
          <a:p>
            <a:pPr eaLnBrk="1" hangingPunct="1">
              <a:defRPr/>
            </a:pPr>
            <a:r>
              <a:rPr lang="zh-TW" altLang="en-US" b="0" dirty="0">
                <a:latin typeface="+mn-ea"/>
                <a:cs typeface="Arial" panose="020B0604020202020204" pitchFamily="34" charset="0"/>
              </a:rPr>
              <a:t>創造</a:t>
            </a:r>
            <a:r>
              <a:rPr lang="zh-TW" altLang="en-US" b="0" dirty="0" smtClean="0">
                <a:latin typeface="+mn-ea"/>
                <a:cs typeface="Arial" panose="020B0604020202020204" pitchFamily="34" charset="0"/>
              </a:rPr>
              <a:t>價值</a:t>
            </a:r>
            <a:endParaRPr lang="en-US" altLang="zh-TW" b="0" dirty="0" smtClean="0">
              <a:latin typeface="+mn-ea"/>
              <a:cs typeface="Arial" panose="020B0604020202020204" pitchFamily="34" charset="0"/>
            </a:endParaRPr>
          </a:p>
          <a:p>
            <a:pPr eaLnBrk="1" hangingPunct="1">
              <a:defRPr/>
            </a:pPr>
            <a:r>
              <a:rPr lang="zh-TW" altLang="en-US" b="0" dirty="0" smtClean="0">
                <a:latin typeface="+mn-ea"/>
                <a:cs typeface="Arial" panose="020B0604020202020204" pitchFamily="34" charset="0"/>
              </a:rPr>
              <a:t>推展速度極快、全球性</a:t>
            </a:r>
            <a:endParaRPr lang="en-US" altLang="zh-TW" b="0" dirty="0" smtClean="0">
              <a:latin typeface="+mn-ea"/>
              <a:cs typeface="Arial" panose="020B0604020202020204" pitchFamily="34" charset="0"/>
            </a:endParaRPr>
          </a:p>
          <a:p>
            <a:pPr lvl="1" eaLnBrk="1" hangingPunct="1">
              <a:defRPr/>
            </a:pPr>
            <a:r>
              <a:rPr lang="zh-TW" altLang="en-US" b="0" dirty="0" smtClean="0">
                <a:solidFill>
                  <a:schemeClr val="tx1"/>
                </a:solidFill>
                <a:latin typeface="+mn-ea"/>
                <a:cs typeface="Arial" panose="020B0604020202020204" pitchFamily="34" charset="0"/>
              </a:rPr>
              <a:t>善用與參與開放原碼社群能量與產出</a:t>
            </a:r>
            <a:endParaRPr lang="en-US" altLang="zh-TW" b="0" dirty="0" smtClean="0">
              <a:solidFill>
                <a:schemeClr val="tx1"/>
              </a:solidFill>
              <a:latin typeface="+mn-ea"/>
              <a:cs typeface="Arial" panose="020B0604020202020204" pitchFamily="34" charset="0"/>
            </a:endParaRPr>
          </a:p>
          <a:p>
            <a:pPr lvl="1" eaLnBrk="1" hangingPunct="1">
              <a:defRPr/>
            </a:pPr>
            <a:r>
              <a:rPr lang="zh-TW" altLang="en-US" b="0" dirty="0" smtClean="0">
                <a:solidFill>
                  <a:schemeClr val="tx1"/>
                </a:solidFill>
                <a:latin typeface="+mn-ea"/>
                <a:cs typeface="Arial" panose="020B0604020202020204" pitchFamily="34" charset="0"/>
              </a:rPr>
              <a:t>善用網際網路與雲端運算能力、夥伴</a:t>
            </a:r>
            <a:endParaRPr lang="en-US" altLang="zh-TW" b="0" dirty="0" smtClean="0">
              <a:solidFill>
                <a:schemeClr val="tx1"/>
              </a:solidFill>
              <a:latin typeface="+mn-ea"/>
              <a:cs typeface="Arial" panose="020B0604020202020204" pitchFamily="34" charset="0"/>
            </a:endParaRPr>
          </a:p>
          <a:p>
            <a:pPr lvl="1" eaLnBrk="1" hangingPunct="1">
              <a:defRPr/>
            </a:pPr>
            <a:r>
              <a:rPr lang="zh-TW" altLang="en-US" b="0" dirty="0">
                <a:solidFill>
                  <a:schemeClr val="tx1"/>
                </a:solidFill>
                <a:latin typeface="+mn-ea"/>
                <a:cs typeface="Arial" panose="020B0604020202020204" pitchFamily="34" charset="0"/>
              </a:rPr>
              <a:t>結盟</a:t>
            </a:r>
            <a:endParaRPr lang="en-US" altLang="zh-TW" b="0" dirty="0" smtClean="0">
              <a:solidFill>
                <a:schemeClr val="tx1"/>
              </a:solidFill>
              <a:latin typeface="+mn-ea"/>
              <a:cs typeface="Arial" panose="020B0604020202020204" pitchFamily="34" charset="0"/>
            </a:endParaRPr>
          </a:p>
          <a:p>
            <a:pPr eaLnBrk="1" hangingPunct="1">
              <a:defRPr/>
            </a:pPr>
            <a:r>
              <a:rPr lang="zh-TW" altLang="en-US" b="0" dirty="0">
                <a:latin typeface="+mn-ea"/>
                <a:cs typeface="Arial" panose="020B0604020202020204" pitchFamily="34" charset="0"/>
              </a:rPr>
              <a:t>讓</a:t>
            </a:r>
            <a:r>
              <a:rPr lang="zh-TW" altLang="en-US" b="0" dirty="0" smtClean="0">
                <a:latin typeface="+mn-ea"/>
                <a:cs typeface="Arial" panose="020B0604020202020204" pitchFamily="34" charset="0"/>
              </a:rPr>
              <a:t>大家有誘因將資料放上去以及使用</a:t>
            </a:r>
            <a:endParaRPr lang="en-US" altLang="zh-TW" b="0" dirty="0" smtClean="0">
              <a:latin typeface="+mn-ea"/>
              <a:cs typeface="Arial" panose="020B0604020202020204" pitchFamily="34" charset="0"/>
            </a:endParaRPr>
          </a:p>
          <a:p>
            <a:pPr eaLnBrk="1" hangingPunct="1">
              <a:defRPr/>
            </a:pPr>
            <a:r>
              <a:rPr lang="zh-TW" altLang="en-US" b="0" dirty="0" smtClean="0">
                <a:latin typeface="+mn-ea"/>
                <a:cs typeface="Arial" panose="020B0604020202020204" pitchFamily="34" charset="0"/>
              </a:rPr>
              <a:t>有流量</a:t>
            </a:r>
            <a:r>
              <a:rPr lang="zh-TW" altLang="en-US" b="0" dirty="0">
                <a:latin typeface="+mn-ea"/>
                <a:cs typeface="Arial" panose="020B0604020202020204" pitchFamily="34" charset="0"/>
              </a:rPr>
              <a:t>就有機會創造收入</a:t>
            </a:r>
            <a:endParaRPr lang="en-US" altLang="zh-TW" b="0" dirty="0" smtClean="0">
              <a:latin typeface="+mn-ea"/>
              <a:cs typeface="Arial" panose="020B0604020202020204" pitchFamily="34" charset="0"/>
            </a:endParaRPr>
          </a:p>
          <a:p>
            <a:pPr eaLnBrk="1" hangingPunct="1">
              <a:defRPr/>
            </a:pPr>
            <a:endParaRPr lang="zh-TW" altLang="en-US" sz="3600" b="0" dirty="0" smtClean="0">
              <a:latin typeface="Arial" panose="020B0604020202020204" pitchFamily="34" charset="0"/>
              <a:ea typeface="Arial Unicode MS" panose="020B0604020202020204" pitchFamily="34" charset="-120"/>
              <a:cs typeface="Arial" panose="020B0604020202020204" pitchFamily="34" charset="0"/>
            </a:endParaRPr>
          </a:p>
        </p:txBody>
      </p:sp>
      <p:sp>
        <p:nvSpPr>
          <p:cNvPr id="8195" name="投影片編號版面配置區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C00000"/>
              </a:buClr>
              <a:buSzPct val="50000"/>
              <a:buFont typeface="Wingdings" pitchFamily="2" charset="2"/>
              <a:buChar char="n"/>
              <a:defRPr sz="3200" b="1">
                <a:solidFill>
                  <a:srgbClr val="262626"/>
                </a:solidFill>
                <a:latin typeface="Tw Cen MT"/>
                <a:ea typeface="微軟正黑體" pitchFamily="34" charset="-120"/>
              </a:defRPr>
            </a:lvl1pPr>
            <a:lvl2pPr marL="742950" indent="-285750" eaLnBrk="0" hangingPunct="0">
              <a:spcBef>
                <a:spcPct val="20000"/>
              </a:spcBef>
              <a:buClr>
                <a:srgbClr val="C00000"/>
              </a:buClr>
              <a:buSzPct val="50000"/>
              <a:buFont typeface="Wingdings" pitchFamily="2" charset="2"/>
              <a:buChar char="n"/>
              <a:defRPr sz="2800" b="1">
                <a:solidFill>
                  <a:srgbClr val="262626"/>
                </a:solidFill>
                <a:latin typeface="Tw Cen MT"/>
                <a:ea typeface="微軟正黑體" pitchFamily="34" charset="-120"/>
              </a:defRPr>
            </a:lvl2pPr>
            <a:lvl3pPr marL="1143000" indent="-228600" eaLnBrk="0" hangingPunct="0">
              <a:spcBef>
                <a:spcPct val="20000"/>
              </a:spcBef>
              <a:buClr>
                <a:srgbClr val="C00000"/>
              </a:buClr>
              <a:buSzPct val="50000"/>
              <a:buFont typeface="Wingdings" pitchFamily="2" charset="2"/>
              <a:buChar char="n"/>
              <a:defRPr sz="2400" b="1">
                <a:solidFill>
                  <a:srgbClr val="262626"/>
                </a:solidFill>
                <a:latin typeface="Tw Cen MT"/>
                <a:ea typeface="微軟正黑體" pitchFamily="34" charset="-120"/>
              </a:defRPr>
            </a:lvl3pPr>
            <a:lvl4pPr marL="16002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4pPr>
            <a:lvl5pPr marL="2057400" indent="-228600" eaLnBrk="0" hangingPunct="0">
              <a:spcBef>
                <a:spcPct val="20000"/>
              </a:spcBef>
              <a:buClr>
                <a:srgbClr val="C00000"/>
              </a:buClr>
              <a:buSzPct val="50000"/>
              <a:buFont typeface="Wingdings" pitchFamily="2" charset="2"/>
              <a:buChar char="n"/>
              <a:defRPr sz="2000" b="1">
                <a:solidFill>
                  <a:srgbClr val="262626"/>
                </a:solidFill>
                <a:latin typeface="Tw Cen MT"/>
                <a:ea typeface="微軟正黑體" pitchFamily="34" charset="-120"/>
              </a:defRPr>
            </a:lvl5pPr>
            <a:lvl6pPr marL="25146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6pPr>
            <a:lvl7pPr marL="29718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7pPr>
            <a:lvl8pPr marL="34290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8pPr>
            <a:lvl9pPr marL="3886200" indent="-228600" eaLnBrk="0" fontAlgn="base" hangingPunct="0">
              <a:spcBef>
                <a:spcPct val="20000"/>
              </a:spcBef>
              <a:spcAft>
                <a:spcPct val="0"/>
              </a:spcAft>
              <a:buClr>
                <a:srgbClr val="C00000"/>
              </a:buClr>
              <a:buSzPct val="50000"/>
              <a:buFont typeface="Wingdings" pitchFamily="2" charset="2"/>
              <a:buChar char="n"/>
              <a:defRPr sz="2000" b="1">
                <a:solidFill>
                  <a:srgbClr val="262626"/>
                </a:solidFill>
                <a:latin typeface="Tw Cen MT"/>
                <a:ea typeface="微軟正黑體" pitchFamily="34" charset="-120"/>
              </a:defRPr>
            </a:lvl9pPr>
          </a:lstStyle>
          <a:p>
            <a:pPr eaLnBrk="1" fontAlgn="base" hangingPunct="1">
              <a:spcBef>
                <a:spcPct val="0"/>
              </a:spcBef>
              <a:spcAft>
                <a:spcPct val="0"/>
              </a:spcAft>
              <a:buClrTx/>
              <a:buSzTx/>
              <a:buFontTx/>
              <a:buNone/>
            </a:pPr>
            <a:fld id="{5D4A8F47-FC27-4BD8-BF6F-0FB670A8AC0A}" type="slidenum">
              <a:rPr lang="zh-TW" altLang="en-US" sz="1200" b="0" smtClean="0">
                <a:solidFill>
                  <a:schemeClr val="bg1"/>
                </a:solidFill>
              </a:rPr>
              <a:pPr eaLnBrk="1" fontAlgn="base" hangingPunct="1">
                <a:spcBef>
                  <a:spcPct val="0"/>
                </a:spcBef>
                <a:spcAft>
                  <a:spcPct val="0"/>
                </a:spcAft>
                <a:buClrTx/>
                <a:buSzTx/>
                <a:buFontTx/>
                <a:buNone/>
              </a:pPr>
              <a:t>9</a:t>
            </a:fld>
            <a:endParaRPr lang="zh-TW" altLang="en-US" sz="1200" b="0" smtClean="0">
              <a:solidFill>
                <a:schemeClr val="bg1"/>
              </a:solidFill>
            </a:endParaRPr>
          </a:p>
        </p:txBody>
      </p:sp>
      <p:sp>
        <p:nvSpPr>
          <p:cNvPr id="8196" name="標題 3"/>
          <p:cNvSpPr>
            <a:spLocks noGrp="1"/>
          </p:cNvSpPr>
          <p:nvPr>
            <p:ph type="title"/>
          </p:nvPr>
        </p:nvSpPr>
        <p:spPr>
          <a:xfrm>
            <a:off x="34652" y="-27384"/>
            <a:ext cx="9144000" cy="8366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cs typeface="Arial Unicode MS" pitchFamily="34" charset="-120"/>
              </a:rPr>
              <a:t>共同現象</a:t>
            </a:r>
            <a:r>
              <a:rPr lang="en-US" altLang="zh-TW" dirty="0" smtClean="0">
                <a:latin typeface="微軟正黑體" panose="020B0604030504040204" pitchFamily="34" charset="-120"/>
                <a:ea typeface="微軟正黑體" panose="020B0604030504040204" pitchFamily="34" charset="-120"/>
                <a:cs typeface="Arial Unicode MS" pitchFamily="34" charset="-120"/>
              </a:rPr>
              <a:t> </a:t>
            </a:r>
            <a:endParaRPr lang="zh-TW" altLang="en-US"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257179070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27665</TotalTime>
  <Words>3499</Words>
  <Application>Microsoft Office PowerPoint</Application>
  <PresentationFormat>如螢幕大小 (4:3)</PresentationFormat>
  <Paragraphs>762</Paragraphs>
  <Slides>64</Slides>
  <Notes>13</Notes>
  <HiddenSlides>0</HiddenSlides>
  <MMClips>0</MMClips>
  <ScaleCrop>false</ScaleCrop>
  <HeadingPairs>
    <vt:vector size="4" baseType="variant">
      <vt:variant>
        <vt:lpstr>佈景主題</vt:lpstr>
      </vt:variant>
      <vt:variant>
        <vt:i4>1</vt:i4>
      </vt:variant>
      <vt:variant>
        <vt:lpstr>投影片標題</vt:lpstr>
      </vt:variant>
      <vt:variant>
        <vt:i4>64</vt:i4>
      </vt:variant>
    </vt:vector>
  </HeadingPairs>
  <TitlesOfParts>
    <vt:vector size="65" baseType="lpstr">
      <vt:lpstr>Office 佈景主題</vt:lpstr>
      <vt:lpstr>雲端與平台經濟生態</vt:lpstr>
      <vt:lpstr>PowerPoint 簡報</vt:lpstr>
      <vt:lpstr>PowerPoint 簡報</vt:lpstr>
      <vt:lpstr>PowerPoint 簡報</vt:lpstr>
      <vt:lpstr>故事的啟發</vt:lpstr>
      <vt:lpstr>Platform 平台、月台 wikipedia</vt:lpstr>
      <vt:lpstr>Computing Platform  wikipedia</vt:lpstr>
      <vt:lpstr>您熟悉的 </vt:lpstr>
      <vt:lpstr>共同現象 </vt:lpstr>
      <vt:lpstr>類似的平台還有 </vt:lpstr>
      <vt:lpstr>平台 </vt:lpstr>
      <vt:lpstr>平台模式勝出原因 – 1/3</vt:lpstr>
      <vt:lpstr>平台模式勝出原因 – 2/3</vt:lpstr>
      <vt:lpstr>平台模式勝出原因 – 3/3</vt:lpstr>
      <vt:lpstr>Airbnb – Own 主功能</vt:lpstr>
      <vt:lpstr>Airbnb – 夥伴加值</vt:lpstr>
      <vt:lpstr>平台抽象架構 – 非線性</vt:lpstr>
      <vt:lpstr>傳統所知的價值鏈(Value Chain) – 線性 生產者 與消費者分別為兩個族群 生產 後 銷售</vt:lpstr>
      <vt:lpstr> </vt:lpstr>
      <vt:lpstr>PowerPoint 簡報</vt:lpstr>
      <vt:lpstr>許多人在思考利用平台 更有效方式解決社會問題  </vt:lpstr>
      <vt:lpstr>PowerPoint 簡報</vt:lpstr>
      <vt:lpstr>PowerPoint 簡報</vt:lpstr>
      <vt:lpstr>PowerPoint 簡報</vt:lpstr>
      <vt:lpstr>架構剖析   NIST 雲端架構與生態 </vt:lpstr>
      <vt:lpstr>架構剖析 Cloud Service Management </vt:lpstr>
      <vt:lpstr>PowerPoint 簡報</vt:lpstr>
      <vt:lpstr>如果有多套服務的話</vt:lpstr>
      <vt:lpstr>PowerPoint 簡報</vt:lpstr>
      <vt:lpstr>         商城</vt:lpstr>
      <vt:lpstr>內含多國語言機制</vt:lpstr>
      <vt:lpstr>RWD - Server 依載具回應最適切網頁展現的設計模式</vt:lpstr>
      <vt:lpstr>購物車</vt:lpstr>
      <vt:lpstr>整合電子發票</vt:lpstr>
      <vt:lpstr>線上金流-第三方付款</vt:lpstr>
      <vt:lpstr>服務採購、供裝交付情境 – 對比物流的送貨 3 秒鐘供裝完畢，系統開通使用</vt:lpstr>
      <vt:lpstr>資安</vt:lpstr>
      <vt:lpstr>PowerPoint 簡報</vt:lpstr>
      <vt:lpstr>PowerPoint 簡報</vt:lpstr>
      <vt:lpstr>共享 – 共好與互利的結盟 UI/UX Design Kit ，不同系統、相同感受</vt:lpstr>
      <vt:lpstr>共享 – 共好與互利的結盟 新技術即時引用、符合行動辦公室需求</vt:lpstr>
      <vt:lpstr>生態系結盟 -客戶、經銷與開發商 「平台」產業鏈與生態，創造速度   </vt:lpstr>
      <vt:lpstr>PowerPoint 簡報</vt:lpstr>
      <vt:lpstr>PowerPoint 簡報</vt:lpstr>
      <vt:lpstr>PowerPoint 簡報</vt:lpstr>
      <vt:lpstr>PowerPoint 簡報</vt:lpstr>
      <vt:lpstr>講求推出速度與品質、開發管理平台成關鍵</vt:lpstr>
      <vt:lpstr>Jenkins 平台 架構</vt:lpstr>
      <vt:lpstr>叡揚 QuEye – CIS 與 CIA 自動化持續整合平台</vt:lpstr>
      <vt:lpstr>CIA (Change Impact Analyzer) - 相依性分析</vt:lpstr>
      <vt:lpstr>CIA (Change Impact Analyzer)</vt:lpstr>
      <vt:lpstr>PowerPoint 簡報</vt:lpstr>
      <vt:lpstr>叡揚軟體發展 Scrum  實例說明  (以雲端服務 Vital CRM 為例)</vt:lpstr>
      <vt:lpstr>雲端服務團隊 2008/10 開始使用 Scrum 敏捷式方法 約 2 個月更一次版, 至今 90+ 版 平台逐年成形、10 年一劍</vt:lpstr>
      <vt:lpstr>QuEye ──商業模式</vt:lpstr>
      <vt:lpstr>PowerPoint 簡報</vt:lpstr>
      <vt:lpstr>Platform 思維、API 解多種問題 工程與美學、安全、操控性與延展性 </vt:lpstr>
      <vt:lpstr>五力分析(5 forces analysis)</vt:lpstr>
      <vt:lpstr>PowerPoint 簡報</vt:lpstr>
      <vt:lpstr>平台翻轉企業營運重心</vt:lpstr>
      <vt:lpstr>持續獲利、共創未來的夥伴政策 參考 : Biz Model Generation , 作者 Alexander osterwalder &amp; Yves Pigneur</vt:lpstr>
      <vt:lpstr>許多人在思考利用平台更有效方式解決社會問題  </vt:lpstr>
      <vt:lpstr>PowerPoint 簡報</vt:lpstr>
      <vt:lpstr>全新開發套裝應用上雲端 Vital SaaS 服務- 簡易開通、即時享用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GSS</dc:creator>
  <cp:keywords>GSS</cp:keywords>
  <cp:lastModifiedBy>Perry Chang (張培鏞)</cp:lastModifiedBy>
  <cp:revision>391</cp:revision>
  <cp:lastPrinted>2015-08-05T09:12:09Z</cp:lastPrinted>
  <dcterms:created xsi:type="dcterms:W3CDTF">2014-12-16T08:57:22Z</dcterms:created>
  <dcterms:modified xsi:type="dcterms:W3CDTF">2016-11-25T10:19:43Z</dcterms:modified>
  <cp:category>GSS</cp:category>
</cp:coreProperties>
</file>